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70" r:id="rId4"/>
    <p:sldId id="259" r:id="rId5"/>
    <p:sldId id="269" r:id="rId6"/>
    <p:sldId id="268" r:id="rId7"/>
    <p:sldId id="267" r:id="rId8"/>
    <p:sldId id="265" r:id="rId9"/>
    <p:sldId id="264" r:id="rId10"/>
    <p:sldId id="271" r:id="rId11"/>
    <p:sldId id="263" r:id="rId12"/>
    <p:sldId id="262" r:id="rId13"/>
    <p:sldId id="261" r:id="rId14"/>
    <p:sldId id="260" r:id="rId15"/>
    <p:sldId id="258" r:id="rId16"/>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2"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2"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2"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2"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2" charset="-128"/>
        <a:cs typeface="+mn-cs"/>
      </a:defRPr>
    </a:lvl5pPr>
    <a:lvl6pPr marL="2286000" algn="l" defTabSz="914400" rtl="0" eaLnBrk="1" latinLnBrk="0" hangingPunct="1">
      <a:defRPr kern="1200">
        <a:solidFill>
          <a:schemeClr val="tx1"/>
        </a:solidFill>
        <a:latin typeface="Arial" charset="0"/>
        <a:ea typeface="ＭＳ Ｐゴシック" pitchFamily="32" charset="-128"/>
        <a:cs typeface="+mn-cs"/>
      </a:defRPr>
    </a:lvl6pPr>
    <a:lvl7pPr marL="2743200" algn="l" defTabSz="914400" rtl="0" eaLnBrk="1" latinLnBrk="0" hangingPunct="1">
      <a:defRPr kern="1200">
        <a:solidFill>
          <a:schemeClr val="tx1"/>
        </a:solidFill>
        <a:latin typeface="Arial" charset="0"/>
        <a:ea typeface="ＭＳ Ｐゴシック" pitchFamily="32" charset="-128"/>
        <a:cs typeface="+mn-cs"/>
      </a:defRPr>
    </a:lvl7pPr>
    <a:lvl8pPr marL="3200400" algn="l" defTabSz="914400" rtl="0" eaLnBrk="1" latinLnBrk="0" hangingPunct="1">
      <a:defRPr kern="1200">
        <a:solidFill>
          <a:schemeClr val="tx1"/>
        </a:solidFill>
        <a:latin typeface="Arial" charset="0"/>
        <a:ea typeface="ＭＳ Ｐゴシック" pitchFamily="32" charset="-128"/>
        <a:cs typeface="+mn-cs"/>
      </a:defRPr>
    </a:lvl8pPr>
    <a:lvl9pPr marL="3657600" algn="l" defTabSz="914400" rtl="0" eaLnBrk="1" latinLnBrk="0" hangingPunct="1">
      <a:defRPr kern="1200">
        <a:solidFill>
          <a:schemeClr val="tx1"/>
        </a:solidFill>
        <a:latin typeface="Arial" charset="0"/>
        <a:ea typeface="ＭＳ Ｐゴシック" pitchFamily="32"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33" autoAdjust="0"/>
    <p:restoredTop sz="94660"/>
  </p:normalViewPr>
  <p:slideViewPr>
    <p:cSldViewPr snapToGrid="0" snapToObjects="1">
      <p:cViewPr varScale="1">
        <p:scale>
          <a:sx n="75" d="100"/>
          <a:sy n="75" d="100"/>
        </p:scale>
        <p:origin x="1428"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708B6B5B-4CE1-4B87-BE96-215C55406FDC}" type="datetime1">
              <a:rPr lang="en-US"/>
              <a:pPr/>
              <a:t>3/2/2020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6BBFEEF-C572-4A67-A662-C8A304FCFA48}" type="slidenum">
              <a:rPr lang="en-US"/>
              <a:pPr/>
              <a:t>‹#›</a:t>
            </a:fld>
            <a:endParaRPr lang="en-US"/>
          </a:p>
        </p:txBody>
      </p:sp>
    </p:spTree>
    <p:extLst>
      <p:ext uri="{BB962C8B-B14F-4D97-AF65-F5344CB8AC3E}">
        <p14:creationId xmlns:p14="http://schemas.microsoft.com/office/powerpoint/2010/main" val="1510110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AEF92917-3654-425E-A48A-845EE23D3C98}" type="datetime1">
              <a:rPr lang="en-US"/>
              <a:pPr/>
              <a:t>3/2/2020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524C5E8-D626-4B4C-8D1E-55018B1B9842}" type="slidenum">
              <a:rPr lang="en-US"/>
              <a:pPr/>
              <a:t>‹#›</a:t>
            </a:fld>
            <a:endParaRPr lang="en-US"/>
          </a:p>
        </p:txBody>
      </p:sp>
    </p:spTree>
    <p:extLst>
      <p:ext uri="{BB962C8B-B14F-4D97-AF65-F5344CB8AC3E}">
        <p14:creationId xmlns:p14="http://schemas.microsoft.com/office/powerpoint/2010/main" val="3520106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5E808131-83AC-4572-8DB8-F5FACA79481E}" type="datetime1">
              <a:rPr lang="en-US"/>
              <a:pPr/>
              <a:t>3/2/2020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989F5B4-592E-4316-ADE0-A6EF6F1BC46A}" type="slidenum">
              <a:rPr lang="en-US"/>
              <a:pPr/>
              <a:t>‹#›</a:t>
            </a:fld>
            <a:endParaRPr lang="en-US"/>
          </a:p>
        </p:txBody>
      </p:sp>
    </p:spTree>
    <p:extLst>
      <p:ext uri="{BB962C8B-B14F-4D97-AF65-F5344CB8AC3E}">
        <p14:creationId xmlns:p14="http://schemas.microsoft.com/office/powerpoint/2010/main" val="1789081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400A82EB-CE1F-4690-99C7-690D0CD24250}" type="datetime1">
              <a:rPr lang="en-US"/>
              <a:pPr/>
              <a:t>3/2/2020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4815385-F241-4F8A-9EE9-17A06C63E4F9}" type="slidenum">
              <a:rPr lang="en-US"/>
              <a:pPr/>
              <a:t>‹#›</a:t>
            </a:fld>
            <a:endParaRPr lang="en-US"/>
          </a:p>
        </p:txBody>
      </p:sp>
    </p:spTree>
    <p:extLst>
      <p:ext uri="{BB962C8B-B14F-4D97-AF65-F5344CB8AC3E}">
        <p14:creationId xmlns:p14="http://schemas.microsoft.com/office/powerpoint/2010/main" val="1924618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7DD22698-5DD2-4A0D-8E49-A1131472A84B}" type="datetime1">
              <a:rPr lang="en-US"/>
              <a:pPr/>
              <a:t>3/2/2020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AC50DFF-E33E-47BF-A5E3-3F961F2EA7F5}" type="slidenum">
              <a:rPr lang="en-US"/>
              <a:pPr/>
              <a:t>‹#›</a:t>
            </a:fld>
            <a:endParaRPr lang="en-US"/>
          </a:p>
        </p:txBody>
      </p:sp>
    </p:spTree>
    <p:extLst>
      <p:ext uri="{BB962C8B-B14F-4D97-AF65-F5344CB8AC3E}">
        <p14:creationId xmlns:p14="http://schemas.microsoft.com/office/powerpoint/2010/main" val="3654360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579D47F8-D986-4073-8F3A-9617FBD88E23}" type="datetime1">
              <a:rPr lang="en-US"/>
              <a:pPr/>
              <a:t>3/2/2020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A78092B-46E4-42A7-9207-7CA388EDABED}" type="slidenum">
              <a:rPr lang="en-US"/>
              <a:pPr/>
              <a:t>‹#›</a:t>
            </a:fld>
            <a:endParaRPr lang="en-US"/>
          </a:p>
        </p:txBody>
      </p:sp>
    </p:spTree>
    <p:extLst>
      <p:ext uri="{BB962C8B-B14F-4D97-AF65-F5344CB8AC3E}">
        <p14:creationId xmlns:p14="http://schemas.microsoft.com/office/powerpoint/2010/main" val="3586025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32C93A94-7E86-4C25-B2EC-7A56652F18A3}" type="datetime1">
              <a:rPr lang="en-US"/>
              <a:pPr/>
              <a:t>3/2/2020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416CA9CD-E85D-45E8-9023-A3240574528E}" type="slidenum">
              <a:rPr lang="en-US"/>
              <a:pPr/>
              <a:t>‹#›</a:t>
            </a:fld>
            <a:endParaRPr lang="en-US"/>
          </a:p>
        </p:txBody>
      </p:sp>
    </p:spTree>
    <p:extLst>
      <p:ext uri="{BB962C8B-B14F-4D97-AF65-F5344CB8AC3E}">
        <p14:creationId xmlns:p14="http://schemas.microsoft.com/office/powerpoint/2010/main" val="3821257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2235F41F-5B95-4E86-853E-A322D47386A8}" type="datetime1">
              <a:rPr lang="en-US"/>
              <a:pPr/>
              <a:t>3/2/2020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7D76A89D-42BA-40AE-BF53-A97F1CDE70E0}" type="slidenum">
              <a:rPr lang="en-US"/>
              <a:pPr/>
              <a:t>‹#›</a:t>
            </a:fld>
            <a:endParaRPr lang="en-US"/>
          </a:p>
        </p:txBody>
      </p:sp>
    </p:spTree>
    <p:extLst>
      <p:ext uri="{BB962C8B-B14F-4D97-AF65-F5344CB8AC3E}">
        <p14:creationId xmlns:p14="http://schemas.microsoft.com/office/powerpoint/2010/main" val="937764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BCE6F92F-FD38-4E34-A27B-CBC1A6066ADF}" type="datetime1">
              <a:rPr lang="en-US"/>
              <a:pPr/>
              <a:t>3/2/2020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909D477A-D6C7-4D21-9ED9-83A82C1AAD49}" type="slidenum">
              <a:rPr lang="en-US"/>
              <a:pPr/>
              <a:t>‹#›</a:t>
            </a:fld>
            <a:endParaRPr lang="en-US"/>
          </a:p>
        </p:txBody>
      </p:sp>
    </p:spTree>
    <p:extLst>
      <p:ext uri="{BB962C8B-B14F-4D97-AF65-F5344CB8AC3E}">
        <p14:creationId xmlns:p14="http://schemas.microsoft.com/office/powerpoint/2010/main" val="2065294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2888D447-BD35-44FC-BFA0-2E853E69C610}" type="datetime1">
              <a:rPr lang="en-US"/>
              <a:pPr/>
              <a:t>3/2/2020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4082E11-35E4-4C0D-ABAD-7E6B17F3E816}" type="slidenum">
              <a:rPr lang="en-US"/>
              <a:pPr/>
              <a:t>‹#›</a:t>
            </a:fld>
            <a:endParaRPr lang="en-US"/>
          </a:p>
        </p:txBody>
      </p:sp>
    </p:spTree>
    <p:extLst>
      <p:ext uri="{BB962C8B-B14F-4D97-AF65-F5344CB8AC3E}">
        <p14:creationId xmlns:p14="http://schemas.microsoft.com/office/powerpoint/2010/main" val="3475087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54D75B74-8A1F-4E0B-94B5-68CD6CF88B08}" type="datetime1">
              <a:rPr lang="en-US"/>
              <a:pPr/>
              <a:t>3/2/2020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D5A4889-2A40-4CF8-8189-9247E79ED4DA}" type="slidenum">
              <a:rPr lang="en-US"/>
              <a:pPr/>
              <a:t>‹#›</a:t>
            </a:fld>
            <a:endParaRPr lang="en-US"/>
          </a:p>
        </p:txBody>
      </p:sp>
    </p:spTree>
    <p:extLst>
      <p:ext uri="{BB962C8B-B14F-4D97-AF65-F5344CB8AC3E}">
        <p14:creationId xmlns:p14="http://schemas.microsoft.com/office/powerpoint/2010/main" val="4039232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2" charset="0"/>
              </a:defRPr>
            </a:lvl1pPr>
          </a:lstStyle>
          <a:p>
            <a:fld id="{96150E9B-4C5F-4C88-BCE5-7D91F82EFB99}" type="datetime1">
              <a:rPr lang="en-US"/>
              <a:pPr/>
              <a:t>3/2/2020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2" charset="0"/>
              </a:defRPr>
            </a:lvl1pPr>
          </a:lstStyle>
          <a:p>
            <a:fld id="{F4F08912-C1C2-4886-9BB9-CC5121ED7D2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47688" y="2101927"/>
            <a:ext cx="8048625" cy="3238500"/>
          </a:xfrm>
          <a:effectLst>
            <a:outerShdw blurRad="50800" dist="25401" dir="2700000" rotWithShape="0">
              <a:srgbClr val="000000">
                <a:alpha val="42999"/>
              </a:srgbClr>
            </a:outerShdw>
          </a:effectLst>
        </p:spPr>
        <p:txBody>
          <a:bodyPr anchor="t"/>
          <a:lstStyle/>
          <a:p>
            <a:pPr eaLnBrk="1" fontAlgn="auto" hangingPunct="1">
              <a:spcAft>
                <a:spcPts val="0"/>
              </a:spcAft>
              <a:defRPr/>
            </a:pPr>
            <a:r>
              <a:rPr lang="en-US" sz="5400" b="1" dirty="0">
                <a:solidFill>
                  <a:schemeClr val="accent3">
                    <a:lumMod val="20000"/>
                    <a:lumOff val="80000"/>
                  </a:schemeClr>
                </a:solidFill>
                <a:effectLst>
                  <a:outerShdw blurRad="50800" dist="38100" dir="2700000">
                    <a:srgbClr val="000000">
                      <a:alpha val="43000"/>
                    </a:srgbClr>
                  </a:outerShdw>
                </a:effectLst>
                <a:latin typeface="Arial"/>
                <a:ea typeface="+mj-ea"/>
                <a:cs typeface="Arial"/>
              </a:rPr>
              <a:t>Disclosure of Medical Errors AND </a:t>
            </a:r>
            <a:br>
              <a:rPr lang="en-US" sz="5400" b="1" dirty="0">
                <a:solidFill>
                  <a:schemeClr val="accent3">
                    <a:lumMod val="20000"/>
                    <a:lumOff val="80000"/>
                  </a:schemeClr>
                </a:solidFill>
                <a:effectLst>
                  <a:outerShdw blurRad="50800" dist="38100" dir="2700000">
                    <a:srgbClr val="000000">
                      <a:alpha val="43000"/>
                    </a:srgbClr>
                  </a:outerShdw>
                </a:effectLst>
                <a:latin typeface="Arial"/>
                <a:ea typeface="+mj-ea"/>
                <a:cs typeface="Arial"/>
              </a:rPr>
            </a:br>
            <a:r>
              <a:rPr lang="en-US" sz="5400" b="1" dirty="0">
                <a:solidFill>
                  <a:schemeClr val="accent3">
                    <a:lumMod val="20000"/>
                    <a:lumOff val="80000"/>
                  </a:schemeClr>
                </a:solidFill>
                <a:effectLst>
                  <a:outerShdw blurRad="50800" dist="38100" dir="2700000">
                    <a:srgbClr val="000000">
                      <a:alpha val="43000"/>
                    </a:srgbClr>
                  </a:outerShdw>
                </a:effectLst>
                <a:latin typeface="Arial"/>
                <a:ea typeface="+mj-ea"/>
                <a:cs typeface="Arial"/>
              </a:rPr>
              <a:t>Risk Management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457200" y="4593265"/>
            <a:ext cx="8229600" cy="1818168"/>
          </a:xfrm>
        </p:spPr>
        <p:txBody>
          <a:bodyPr/>
          <a:lstStyle/>
          <a:p>
            <a:pPr marL="0" indent="0" eaLnBrk="1" hangingPunct="1">
              <a:buNone/>
            </a:pPr>
            <a:r>
              <a:rPr lang="en-US" sz="2400" u="sng" dirty="0">
                <a:solidFill>
                  <a:srgbClr val="EBF1DE"/>
                </a:solidFill>
                <a:latin typeface="Arial" charset="0"/>
                <a:ea typeface="ＭＳ Ｐゴシック" pitchFamily="32" charset="-128"/>
                <a:cs typeface="Arial" charset="0"/>
              </a:rPr>
              <a:t>University of Michigan Health System</a:t>
            </a:r>
          </a:p>
          <a:p>
            <a:pPr marL="0" indent="0" eaLnBrk="1" hangingPunct="1">
              <a:buNone/>
            </a:pPr>
            <a:r>
              <a:rPr lang="en-US" sz="2400" dirty="0">
                <a:solidFill>
                  <a:srgbClr val="EBF1DE"/>
                </a:solidFill>
                <a:latin typeface="Arial" charset="0"/>
                <a:ea typeface="ＭＳ Ｐゴシック" pitchFamily="32" charset="-128"/>
                <a:cs typeface="Arial" charset="0"/>
              </a:rPr>
              <a:t>Medical Error Disclosure Program with Compensation resulted in fewer claims and lawsuits with lower litigation costs.</a:t>
            </a: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3175" y="451884"/>
            <a:ext cx="6596063" cy="394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0102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25401" dir="2700000" rotWithShape="0">
              <a:srgbClr val="000000">
                <a:alpha val="42999"/>
              </a:srgbClr>
            </a:outerShdw>
          </a:effectLst>
        </p:spPr>
        <p:txBody>
          <a:bodyPr anchor="t"/>
          <a:lstStyle/>
          <a:p>
            <a:pPr algn="l" eaLnBrk="1" hangingPunct="1"/>
            <a:br>
              <a:rPr lang="en-US" sz="3600" b="1" i="1" dirty="0">
                <a:solidFill>
                  <a:srgbClr val="EBF1DE"/>
                </a:solidFill>
                <a:latin typeface="Arial" charset="0"/>
                <a:ea typeface="ＭＳ Ｐゴシック" pitchFamily="32" charset="-128"/>
                <a:cs typeface="Arial" charset="0"/>
              </a:rPr>
            </a:br>
            <a:r>
              <a:rPr lang="en-US" sz="3600" b="1" i="1" dirty="0">
                <a:solidFill>
                  <a:srgbClr val="EBF1DE"/>
                </a:solidFill>
                <a:latin typeface="Arial" charset="0"/>
                <a:ea typeface="ＭＳ Ｐゴシック" pitchFamily="32" charset="-128"/>
                <a:cs typeface="Arial" charset="0"/>
              </a:rPr>
              <a:t>Disclosure of Adverse Events</a:t>
            </a:r>
          </a:p>
        </p:txBody>
      </p:sp>
      <p:sp>
        <p:nvSpPr>
          <p:cNvPr id="14339" name="Content Placeholder 2"/>
          <p:cNvSpPr>
            <a:spLocks noGrp="1"/>
          </p:cNvSpPr>
          <p:nvPr>
            <p:ph idx="1"/>
          </p:nvPr>
        </p:nvSpPr>
        <p:spPr/>
        <p:txBody>
          <a:bodyPr/>
          <a:lstStyle/>
          <a:p>
            <a:pPr>
              <a:spcBef>
                <a:spcPts val="400"/>
              </a:spcBef>
              <a:spcAft>
                <a:spcPts val="400"/>
              </a:spcAft>
            </a:pPr>
            <a:r>
              <a:rPr lang="en-US" sz="2400" dirty="0">
                <a:solidFill>
                  <a:schemeClr val="accent3">
                    <a:lumMod val="20000"/>
                    <a:lumOff val="80000"/>
                  </a:schemeClr>
                </a:solidFill>
                <a:latin typeface="Arial" pitchFamily="34" charset="0"/>
                <a:cs typeface="Arial" pitchFamily="34" charset="0"/>
              </a:rPr>
              <a:t>National Patient Safety Foundation (2000)</a:t>
            </a:r>
          </a:p>
          <a:p>
            <a:pPr>
              <a:spcBef>
                <a:spcPts val="400"/>
              </a:spcBef>
              <a:spcAft>
                <a:spcPts val="400"/>
              </a:spcAft>
            </a:pPr>
            <a:r>
              <a:rPr lang="en-US" sz="2400" dirty="0">
                <a:solidFill>
                  <a:schemeClr val="accent3">
                    <a:lumMod val="20000"/>
                    <a:lumOff val="80000"/>
                  </a:schemeClr>
                </a:solidFill>
                <a:latin typeface="Arial" pitchFamily="34" charset="0"/>
                <a:cs typeface="Arial" pitchFamily="34" charset="0"/>
              </a:rPr>
              <a:t>“when a healthcare injury occurs, the patient and the family or representative is entitled to a prompt explanation of how the injury occurred and it’s short and long-term effects.  When an error contributed to the injury, the patient and the family should receive a truthful and compassionate explanation about the error and the remedies available to the patient.  They should be informed that the factors involved in the injury will be investigated so that steps can be taken to reduce the likelihood of similar injury to other patients.”</a:t>
            </a:r>
          </a:p>
          <a:p>
            <a:pPr marL="0" indent="0" eaLnBrk="1" hangingPunct="1">
              <a:spcBef>
                <a:spcPts val="400"/>
              </a:spcBef>
              <a:spcAft>
                <a:spcPts val="400"/>
              </a:spcAft>
              <a:buNone/>
            </a:pPr>
            <a:endParaRPr lang="en-US" sz="2400" dirty="0">
              <a:solidFill>
                <a:schemeClr val="accent3">
                  <a:lumMod val="20000"/>
                  <a:lumOff val="80000"/>
                </a:schemeClr>
              </a:solidFill>
              <a:latin typeface="Arial" pitchFamily="34" charset="0"/>
              <a:ea typeface="ＭＳ Ｐゴシック" pitchFamily="32" charset="-128"/>
              <a:cs typeface="Arial" pitchFamily="34" charset="0"/>
            </a:endParaRPr>
          </a:p>
        </p:txBody>
      </p:sp>
    </p:spTree>
    <p:extLst>
      <p:ext uri="{BB962C8B-B14F-4D97-AF65-F5344CB8AC3E}">
        <p14:creationId xmlns:p14="http://schemas.microsoft.com/office/powerpoint/2010/main" val="3525229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25401" dir="2700000" rotWithShape="0">
              <a:srgbClr val="000000">
                <a:alpha val="42999"/>
              </a:srgbClr>
            </a:outerShdw>
          </a:effectLst>
        </p:spPr>
        <p:txBody>
          <a:bodyPr anchor="t"/>
          <a:lstStyle/>
          <a:p>
            <a:pPr algn="l" eaLnBrk="1" hangingPunct="1"/>
            <a:br>
              <a:rPr lang="en-US" sz="3600" b="1" i="1" dirty="0">
                <a:solidFill>
                  <a:srgbClr val="EBF1DE"/>
                </a:solidFill>
                <a:latin typeface="Arial" charset="0"/>
                <a:ea typeface="ＭＳ Ｐゴシック" pitchFamily="32" charset="-128"/>
                <a:cs typeface="Arial" charset="0"/>
              </a:rPr>
            </a:br>
            <a:r>
              <a:rPr lang="en-US" sz="3600" b="1" i="1" dirty="0">
                <a:solidFill>
                  <a:srgbClr val="EBF1DE"/>
                </a:solidFill>
                <a:latin typeface="Arial" charset="0"/>
                <a:ea typeface="ＭＳ Ｐゴシック" pitchFamily="32" charset="-128"/>
                <a:cs typeface="Arial" charset="0"/>
              </a:rPr>
              <a:t>Disclosure of Adverse Events</a:t>
            </a:r>
          </a:p>
        </p:txBody>
      </p:sp>
      <p:sp>
        <p:nvSpPr>
          <p:cNvPr id="14339" name="Content Placeholder 2"/>
          <p:cNvSpPr>
            <a:spLocks noGrp="1"/>
          </p:cNvSpPr>
          <p:nvPr>
            <p:ph idx="1"/>
          </p:nvPr>
        </p:nvSpPr>
        <p:spPr/>
        <p:txBody>
          <a:bodyPr/>
          <a:lstStyle/>
          <a:p>
            <a:pPr>
              <a:buFont typeface="Wingdings" pitchFamily="2" charset="2"/>
              <a:buChar char="§"/>
            </a:pPr>
            <a:endParaRPr lang="en-US" sz="2400" dirty="0">
              <a:solidFill>
                <a:schemeClr val="accent3">
                  <a:lumMod val="20000"/>
                  <a:lumOff val="80000"/>
                </a:schemeClr>
              </a:solidFill>
              <a:latin typeface="Arial" pitchFamily="34" charset="0"/>
              <a:cs typeface="Arial" pitchFamily="34" charset="0"/>
            </a:endParaRPr>
          </a:p>
          <a:p>
            <a:pPr>
              <a:buFont typeface="Wingdings" pitchFamily="2" charset="2"/>
              <a:buChar char="§"/>
            </a:pPr>
            <a:r>
              <a:rPr lang="en-US" sz="2400" dirty="0">
                <a:solidFill>
                  <a:schemeClr val="accent3">
                    <a:lumMod val="20000"/>
                    <a:lumOff val="80000"/>
                  </a:schemeClr>
                </a:solidFill>
                <a:latin typeface="Arial" pitchFamily="34" charset="0"/>
                <a:cs typeface="Arial" pitchFamily="34" charset="0"/>
              </a:rPr>
              <a:t>Emotional effects for patient and physician make communication difficult</a:t>
            </a:r>
          </a:p>
          <a:p>
            <a:pPr>
              <a:buFont typeface="Wingdings" pitchFamily="2" charset="2"/>
              <a:buChar char="§"/>
            </a:pPr>
            <a:r>
              <a:rPr lang="en-US" sz="2400" dirty="0">
                <a:solidFill>
                  <a:schemeClr val="accent3">
                    <a:lumMod val="20000"/>
                    <a:lumOff val="80000"/>
                  </a:schemeClr>
                </a:solidFill>
                <a:latin typeface="Arial" pitchFamily="34" charset="0"/>
                <a:cs typeface="Arial" pitchFamily="34" charset="0"/>
              </a:rPr>
              <a:t>Communication failures may cause distrust of medical team</a:t>
            </a:r>
          </a:p>
          <a:p>
            <a:pPr>
              <a:buFont typeface="Wingdings" pitchFamily="2" charset="2"/>
              <a:buChar char="§"/>
            </a:pPr>
            <a:r>
              <a:rPr lang="en-US" sz="2400" dirty="0">
                <a:solidFill>
                  <a:schemeClr val="accent3">
                    <a:lumMod val="20000"/>
                    <a:lumOff val="80000"/>
                  </a:schemeClr>
                </a:solidFill>
                <a:latin typeface="Arial" pitchFamily="34" charset="0"/>
                <a:cs typeface="Arial" pitchFamily="34" charset="0"/>
              </a:rPr>
              <a:t>Communication should be prompt, compassionate and honest</a:t>
            </a:r>
          </a:p>
          <a:p>
            <a:pPr>
              <a:buFont typeface="Wingdings" pitchFamily="2" charset="2"/>
              <a:buChar char="§"/>
            </a:pPr>
            <a:r>
              <a:rPr lang="en-US" sz="2400" dirty="0">
                <a:solidFill>
                  <a:schemeClr val="accent3">
                    <a:lumMod val="20000"/>
                    <a:lumOff val="80000"/>
                  </a:schemeClr>
                </a:solidFill>
                <a:latin typeface="Arial" pitchFamily="34" charset="0"/>
                <a:cs typeface="Arial" pitchFamily="34" charset="0"/>
              </a:rPr>
              <a:t>Error disclosure may reduce a patient’s intention to file a lawsuit</a:t>
            </a:r>
          </a:p>
        </p:txBody>
      </p:sp>
    </p:spTree>
    <p:extLst>
      <p:ext uri="{BB962C8B-B14F-4D97-AF65-F5344CB8AC3E}">
        <p14:creationId xmlns:p14="http://schemas.microsoft.com/office/powerpoint/2010/main" val="3160463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25401" dir="2700000" rotWithShape="0">
              <a:srgbClr val="000000">
                <a:alpha val="42999"/>
              </a:srgbClr>
            </a:outerShdw>
          </a:effectLst>
        </p:spPr>
        <p:txBody>
          <a:bodyPr anchor="t"/>
          <a:lstStyle/>
          <a:p>
            <a:pPr algn="l" eaLnBrk="1" hangingPunct="1"/>
            <a:br>
              <a:rPr lang="en-US" sz="3600" b="1" i="1" dirty="0">
                <a:solidFill>
                  <a:srgbClr val="EBF1DE"/>
                </a:solidFill>
                <a:latin typeface="Arial" charset="0"/>
                <a:ea typeface="ＭＳ Ｐゴシック" pitchFamily="32" charset="-128"/>
                <a:cs typeface="Arial" charset="0"/>
              </a:rPr>
            </a:br>
            <a:r>
              <a:rPr lang="en-US" sz="3600" b="1" i="1" dirty="0">
                <a:solidFill>
                  <a:srgbClr val="EBF1DE"/>
                </a:solidFill>
                <a:latin typeface="Arial" charset="0"/>
                <a:ea typeface="ＭＳ Ｐゴシック" pitchFamily="32" charset="-128"/>
                <a:cs typeface="Arial" charset="0"/>
              </a:rPr>
              <a:t>What If…I Make a Mistake</a:t>
            </a:r>
          </a:p>
        </p:txBody>
      </p:sp>
      <p:sp>
        <p:nvSpPr>
          <p:cNvPr id="14339" name="Content Placeholder 2"/>
          <p:cNvSpPr>
            <a:spLocks noGrp="1"/>
          </p:cNvSpPr>
          <p:nvPr>
            <p:ph idx="1"/>
          </p:nvPr>
        </p:nvSpPr>
        <p:spPr/>
        <p:txBody>
          <a:bodyPr/>
          <a:lstStyle/>
          <a:p>
            <a:endParaRPr lang="en-US" sz="1000" dirty="0">
              <a:solidFill>
                <a:schemeClr val="accent3">
                  <a:lumMod val="20000"/>
                  <a:lumOff val="80000"/>
                </a:schemeClr>
              </a:solidFill>
              <a:latin typeface="Arial" pitchFamily="34" charset="0"/>
              <a:cs typeface="Arial" pitchFamily="34" charset="0"/>
            </a:endParaRPr>
          </a:p>
          <a:p>
            <a:r>
              <a:rPr lang="en-US" sz="2800" dirty="0">
                <a:solidFill>
                  <a:schemeClr val="accent3">
                    <a:lumMod val="20000"/>
                    <a:lumOff val="80000"/>
                  </a:schemeClr>
                </a:solidFill>
                <a:latin typeface="Arial" pitchFamily="34" charset="0"/>
                <a:cs typeface="Arial" pitchFamily="34" charset="0"/>
              </a:rPr>
              <a:t>Don’t panic, stay calm</a:t>
            </a:r>
          </a:p>
          <a:p>
            <a:r>
              <a:rPr lang="en-US" sz="2800" dirty="0">
                <a:solidFill>
                  <a:schemeClr val="accent3">
                    <a:lumMod val="20000"/>
                    <a:lumOff val="80000"/>
                  </a:schemeClr>
                </a:solidFill>
                <a:latin typeface="Arial" pitchFamily="34" charset="0"/>
                <a:cs typeface="Arial" pitchFamily="34" charset="0"/>
              </a:rPr>
              <a:t>Perform appropriate clinical action to stabilize situation – ask for help if needed</a:t>
            </a:r>
          </a:p>
          <a:p>
            <a:r>
              <a:rPr lang="en-US" sz="2800" dirty="0">
                <a:solidFill>
                  <a:schemeClr val="accent3">
                    <a:lumMod val="20000"/>
                    <a:lumOff val="80000"/>
                  </a:schemeClr>
                </a:solidFill>
                <a:latin typeface="Arial" pitchFamily="34" charset="0"/>
                <a:cs typeface="Arial" pitchFamily="34" charset="0"/>
              </a:rPr>
              <a:t>Contact senior residents and/or attending</a:t>
            </a:r>
          </a:p>
          <a:p>
            <a:pPr lvl="1">
              <a:buFont typeface="Wingdings" pitchFamily="2" charset="2"/>
              <a:buChar char="q"/>
            </a:pPr>
            <a:r>
              <a:rPr lang="en-US" dirty="0">
                <a:solidFill>
                  <a:schemeClr val="accent3">
                    <a:lumMod val="20000"/>
                    <a:lumOff val="80000"/>
                  </a:schemeClr>
                </a:solidFill>
                <a:latin typeface="Arial" pitchFamily="34" charset="0"/>
                <a:cs typeface="Arial" pitchFamily="34" charset="0"/>
              </a:rPr>
              <a:t>Hospital risk management</a:t>
            </a:r>
          </a:p>
          <a:p>
            <a:r>
              <a:rPr lang="en-US" sz="2800" dirty="0">
                <a:solidFill>
                  <a:schemeClr val="accent3">
                    <a:lumMod val="20000"/>
                    <a:lumOff val="80000"/>
                  </a:schemeClr>
                </a:solidFill>
                <a:latin typeface="Arial" pitchFamily="34" charset="0"/>
                <a:cs typeface="Arial" pitchFamily="34" charset="0"/>
              </a:rPr>
              <a:t>In advance, plan what should be said to patient/family and by whom	</a:t>
            </a:r>
          </a:p>
        </p:txBody>
      </p:sp>
    </p:spTree>
    <p:extLst>
      <p:ext uri="{BB962C8B-B14F-4D97-AF65-F5344CB8AC3E}">
        <p14:creationId xmlns:p14="http://schemas.microsoft.com/office/powerpoint/2010/main" val="4026747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457200" y="2481943"/>
            <a:ext cx="8229600" cy="3644220"/>
          </a:xfrm>
        </p:spPr>
        <p:txBody>
          <a:bodyPr/>
          <a:lstStyle/>
          <a:p>
            <a:pPr eaLnBrk="1" hangingPunct="1">
              <a:buFont typeface="Wingdings" pitchFamily="2" charset="2"/>
              <a:buChar char="§"/>
            </a:pPr>
            <a:r>
              <a:rPr lang="en-US" dirty="0">
                <a:solidFill>
                  <a:srgbClr val="EBF1DE"/>
                </a:solidFill>
                <a:latin typeface="Arial" charset="0"/>
                <a:ea typeface="ＭＳ Ｐゴシック" pitchFamily="32" charset="-128"/>
                <a:cs typeface="Arial" charset="0"/>
              </a:rPr>
              <a:t>Provide information on what happened</a:t>
            </a:r>
          </a:p>
          <a:p>
            <a:pPr eaLnBrk="1" hangingPunct="1">
              <a:buFont typeface="Wingdings" pitchFamily="2" charset="2"/>
              <a:buChar char="§"/>
            </a:pPr>
            <a:r>
              <a:rPr lang="en-US" sz="2800" dirty="0">
                <a:solidFill>
                  <a:srgbClr val="EBF1DE"/>
                </a:solidFill>
                <a:latin typeface="Arial" charset="0"/>
                <a:ea typeface="ＭＳ Ｐゴシック" pitchFamily="32" charset="-128"/>
                <a:cs typeface="Arial" charset="0"/>
              </a:rPr>
              <a:t>Provide apology and expressions of regret</a:t>
            </a:r>
          </a:p>
          <a:p>
            <a:pPr lvl="1" eaLnBrk="1" hangingPunct="1">
              <a:buFont typeface="Wingdings" pitchFamily="2" charset="2"/>
              <a:buChar char="q"/>
            </a:pPr>
            <a:r>
              <a:rPr lang="en-US" dirty="0">
                <a:solidFill>
                  <a:srgbClr val="EBF1DE"/>
                </a:solidFill>
                <a:latin typeface="Arial" charset="0"/>
                <a:ea typeface="ＭＳ Ｐゴシック" pitchFamily="32" charset="-128"/>
                <a:cs typeface="Arial" charset="0"/>
              </a:rPr>
              <a:t>Concern, caring, empathy</a:t>
            </a:r>
          </a:p>
          <a:p>
            <a:pPr eaLnBrk="1" hangingPunct="1">
              <a:buFont typeface="Wingdings" pitchFamily="2" charset="2"/>
              <a:buChar char="§"/>
            </a:pPr>
            <a:r>
              <a:rPr lang="en-US" sz="2800" dirty="0">
                <a:solidFill>
                  <a:srgbClr val="EBF1DE"/>
                </a:solidFill>
                <a:latin typeface="Arial" charset="0"/>
                <a:ea typeface="ＭＳ Ｐゴシック" pitchFamily="32" charset="-128"/>
                <a:cs typeface="Arial" charset="0"/>
              </a:rPr>
              <a:t>Patient’s value an acknowledgment of responsibility</a:t>
            </a:r>
          </a:p>
          <a:p>
            <a:pPr eaLnBrk="1" hangingPunct="1">
              <a:buFont typeface="Wingdings" pitchFamily="2" charset="2"/>
              <a:buChar char="§"/>
            </a:pPr>
            <a:r>
              <a:rPr lang="en-US" sz="2800" dirty="0">
                <a:solidFill>
                  <a:srgbClr val="EBF1DE"/>
                </a:solidFill>
                <a:latin typeface="Arial" charset="0"/>
                <a:ea typeface="ＭＳ Ｐゴシック" pitchFamily="32" charset="-128"/>
                <a:cs typeface="Arial" charset="0"/>
              </a:rPr>
              <a:t>Emphasize individual and system level changes so that recurrences are prevented for other patients</a:t>
            </a:r>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4" y="195488"/>
            <a:ext cx="8943975" cy="203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7190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25401" dir="2700000" rotWithShape="0">
              <a:srgbClr val="000000">
                <a:alpha val="42999"/>
              </a:srgbClr>
            </a:outerShdw>
          </a:effectLst>
        </p:spPr>
        <p:txBody>
          <a:bodyPr anchor="t"/>
          <a:lstStyle/>
          <a:p>
            <a:pPr algn="l" eaLnBrk="1" hangingPunct="1"/>
            <a:br>
              <a:rPr lang="en-US" sz="3600" b="1" i="1" dirty="0">
                <a:solidFill>
                  <a:srgbClr val="EBF1DE"/>
                </a:solidFill>
                <a:latin typeface="Arial" charset="0"/>
                <a:ea typeface="ＭＳ Ｐゴシック" pitchFamily="32" charset="-128"/>
                <a:cs typeface="Arial" charset="0"/>
              </a:rPr>
            </a:br>
            <a:r>
              <a:rPr lang="en-US" sz="3600" b="1" i="1" dirty="0">
                <a:solidFill>
                  <a:srgbClr val="EBF1DE"/>
                </a:solidFill>
                <a:latin typeface="Arial" charset="0"/>
                <a:ea typeface="ＭＳ Ｐゴシック" pitchFamily="32" charset="-128"/>
                <a:cs typeface="Arial" charset="0"/>
              </a:rPr>
              <a:t>Summary</a:t>
            </a:r>
          </a:p>
        </p:txBody>
      </p:sp>
      <p:sp>
        <p:nvSpPr>
          <p:cNvPr id="14339" name="Content Placeholder 2"/>
          <p:cNvSpPr>
            <a:spLocks noGrp="1"/>
          </p:cNvSpPr>
          <p:nvPr>
            <p:ph idx="1"/>
          </p:nvPr>
        </p:nvSpPr>
        <p:spPr/>
        <p:txBody>
          <a:bodyPr/>
          <a:lstStyle/>
          <a:p>
            <a:pPr>
              <a:buFont typeface="Wingdings" pitchFamily="2" charset="2"/>
              <a:buChar char="§"/>
            </a:pPr>
            <a:endParaRPr lang="en-US" sz="800" dirty="0">
              <a:solidFill>
                <a:schemeClr val="accent3">
                  <a:lumMod val="20000"/>
                  <a:lumOff val="80000"/>
                </a:schemeClr>
              </a:solidFill>
              <a:latin typeface="Arial" pitchFamily="34" charset="0"/>
              <a:cs typeface="Arial" pitchFamily="34" charset="0"/>
            </a:endParaRPr>
          </a:p>
          <a:p>
            <a:pPr>
              <a:buFont typeface="Wingdings" pitchFamily="2" charset="2"/>
              <a:buChar char="§"/>
            </a:pPr>
            <a:r>
              <a:rPr lang="en-US" sz="2800" dirty="0">
                <a:solidFill>
                  <a:schemeClr val="accent3">
                    <a:lumMod val="20000"/>
                    <a:lumOff val="80000"/>
                  </a:schemeClr>
                </a:solidFill>
                <a:latin typeface="Arial" pitchFamily="34" charset="0"/>
                <a:cs typeface="Arial" pitchFamily="34" charset="0"/>
              </a:rPr>
              <a:t>Disclosure now viewed as responsibility of healthcare team</a:t>
            </a:r>
          </a:p>
          <a:p>
            <a:pPr>
              <a:buFont typeface="Wingdings" pitchFamily="2" charset="2"/>
              <a:buChar char="§"/>
            </a:pPr>
            <a:r>
              <a:rPr lang="en-US" sz="2800" dirty="0">
                <a:solidFill>
                  <a:schemeClr val="accent3">
                    <a:lumMod val="20000"/>
                    <a:lumOff val="80000"/>
                  </a:schemeClr>
                </a:solidFill>
                <a:latin typeface="Arial" pitchFamily="34" charset="0"/>
                <a:cs typeface="Arial" pitchFamily="34" charset="0"/>
              </a:rPr>
              <a:t>Communication may be difficult but should be prompt and compassionate</a:t>
            </a:r>
          </a:p>
          <a:p>
            <a:pPr lvl="1">
              <a:buFont typeface="Wingdings" pitchFamily="2" charset="2"/>
              <a:buChar char="q"/>
            </a:pPr>
            <a:r>
              <a:rPr lang="en-US" dirty="0">
                <a:solidFill>
                  <a:schemeClr val="accent3">
                    <a:lumMod val="20000"/>
                    <a:lumOff val="80000"/>
                  </a:schemeClr>
                </a:solidFill>
                <a:latin typeface="Arial" pitchFamily="34" charset="0"/>
                <a:cs typeface="Arial" pitchFamily="34" charset="0"/>
              </a:rPr>
              <a:t>Emphasize system and personal improvements to avoid similar event</a:t>
            </a:r>
          </a:p>
          <a:p>
            <a:pPr>
              <a:buFont typeface="Wingdings" pitchFamily="2" charset="2"/>
              <a:buChar char="§"/>
            </a:pPr>
            <a:r>
              <a:rPr lang="en-US" sz="2800" dirty="0">
                <a:solidFill>
                  <a:schemeClr val="accent3">
                    <a:lumMod val="20000"/>
                    <a:lumOff val="80000"/>
                  </a:schemeClr>
                </a:solidFill>
                <a:latin typeface="Arial" pitchFamily="34" charset="0"/>
                <a:cs typeface="Arial" pitchFamily="34" charset="0"/>
              </a:rPr>
              <a:t>Appropriate and timely disclosure may not increase malpractice lawsuit risk</a:t>
            </a:r>
          </a:p>
        </p:txBody>
      </p:sp>
    </p:spTree>
    <p:extLst>
      <p:ext uri="{BB962C8B-B14F-4D97-AF65-F5344CB8AC3E}">
        <p14:creationId xmlns:p14="http://schemas.microsoft.com/office/powerpoint/2010/main" val="3960147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4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 y="-842040"/>
            <a:ext cx="9351963" cy="394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238" y="4279900"/>
            <a:ext cx="9266238" cy="257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9884" y="1670273"/>
            <a:ext cx="8778875" cy="388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329609" y="1600200"/>
            <a:ext cx="8431619" cy="4525963"/>
          </a:xfrm>
        </p:spPr>
        <p:txBody>
          <a:bodyPr/>
          <a:lstStyle/>
          <a:p>
            <a:pPr marL="0" indent="0" algn="ctr">
              <a:buNone/>
            </a:pPr>
            <a:r>
              <a:rPr lang="en-US" sz="3000" b="1" dirty="0">
                <a:solidFill>
                  <a:schemeClr val="accent3">
                    <a:lumMod val="20000"/>
                    <a:lumOff val="80000"/>
                  </a:schemeClr>
                </a:solidFill>
                <a:latin typeface="Arial" pitchFamily="34" charset="0"/>
                <a:cs typeface="Arial" pitchFamily="34" charset="0"/>
              </a:rPr>
              <a:t>No one makes an error on purpose</a:t>
            </a:r>
          </a:p>
          <a:p>
            <a:pPr marL="0" indent="0" algn="ctr">
              <a:buNone/>
            </a:pPr>
            <a:endParaRPr lang="en-US" sz="3000" b="1" dirty="0">
              <a:solidFill>
                <a:schemeClr val="accent3">
                  <a:lumMod val="20000"/>
                  <a:lumOff val="80000"/>
                </a:schemeClr>
              </a:solidFill>
              <a:latin typeface="Arial" pitchFamily="34" charset="0"/>
              <a:cs typeface="Arial" pitchFamily="34" charset="0"/>
            </a:endParaRPr>
          </a:p>
          <a:p>
            <a:pPr marL="0" indent="0" algn="ctr">
              <a:buNone/>
            </a:pPr>
            <a:r>
              <a:rPr lang="en-US" sz="3000" b="1" dirty="0">
                <a:solidFill>
                  <a:schemeClr val="accent3">
                    <a:lumMod val="20000"/>
                    <a:lumOff val="80000"/>
                  </a:schemeClr>
                </a:solidFill>
                <a:latin typeface="Arial" pitchFamily="34" charset="0"/>
                <a:cs typeface="Arial" pitchFamily="34" charset="0"/>
              </a:rPr>
              <a:t>Everyone makes mistakes every day</a:t>
            </a:r>
          </a:p>
          <a:p>
            <a:pPr marL="0" indent="0" algn="ctr">
              <a:buNone/>
            </a:pPr>
            <a:endParaRPr lang="en-US" sz="3000" b="1" dirty="0">
              <a:solidFill>
                <a:schemeClr val="accent3">
                  <a:lumMod val="20000"/>
                  <a:lumOff val="80000"/>
                </a:schemeClr>
              </a:solidFill>
              <a:latin typeface="Arial" pitchFamily="34" charset="0"/>
              <a:cs typeface="Arial" pitchFamily="34" charset="0"/>
            </a:endParaRPr>
          </a:p>
          <a:p>
            <a:pPr marL="0" indent="0" algn="ctr">
              <a:buNone/>
            </a:pPr>
            <a:r>
              <a:rPr lang="en-US" sz="3000" b="1" dirty="0">
                <a:solidFill>
                  <a:schemeClr val="accent3">
                    <a:lumMod val="20000"/>
                    <a:lumOff val="80000"/>
                  </a:schemeClr>
                </a:solidFill>
                <a:latin typeface="Arial" pitchFamily="34" charset="0"/>
                <a:cs typeface="Arial" pitchFamily="34" charset="0"/>
              </a:rPr>
              <a:t>No one admits an error if you </a:t>
            </a:r>
          </a:p>
          <a:p>
            <a:pPr marL="0" indent="0" algn="ctr">
              <a:buNone/>
            </a:pPr>
            <a:r>
              <a:rPr lang="en-US" sz="3000" b="1" dirty="0">
                <a:solidFill>
                  <a:schemeClr val="accent3">
                    <a:lumMod val="20000"/>
                    <a:lumOff val="80000"/>
                  </a:schemeClr>
                </a:solidFill>
                <a:latin typeface="Arial" pitchFamily="34" charset="0"/>
                <a:cs typeface="Arial" pitchFamily="34" charset="0"/>
              </a:rPr>
              <a:t>punish them for it.</a:t>
            </a:r>
          </a:p>
          <a:p>
            <a:pPr marL="0" indent="0" algn="ctr">
              <a:buNone/>
            </a:pPr>
            <a:endParaRPr lang="en-US" sz="3000" b="1" dirty="0">
              <a:solidFill>
                <a:schemeClr val="accent3">
                  <a:lumMod val="20000"/>
                  <a:lumOff val="80000"/>
                </a:schemeClr>
              </a:solidFill>
            </a:endParaRPr>
          </a:p>
        </p:txBody>
      </p:sp>
    </p:spTree>
    <p:extLst>
      <p:ext uri="{BB962C8B-B14F-4D97-AF65-F5344CB8AC3E}">
        <p14:creationId xmlns:p14="http://schemas.microsoft.com/office/powerpoint/2010/main" val="3414552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457200" y="2860158"/>
            <a:ext cx="4699591" cy="3382964"/>
          </a:xfrm>
        </p:spPr>
        <p:txBody>
          <a:bodyPr/>
          <a:lstStyle/>
          <a:p>
            <a:r>
              <a:rPr lang="en-US" sz="2600" i="1" dirty="0">
                <a:solidFill>
                  <a:schemeClr val="accent3">
                    <a:lumMod val="20000"/>
                    <a:lumOff val="80000"/>
                  </a:schemeClr>
                </a:solidFill>
              </a:rPr>
              <a:t>“Cushing openly acknowledged and described significant instances of human error, mistakes in judgment and technique, and equipment and supply oversights, regardless of whether these events affected patient outcome.”</a:t>
            </a: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38348"/>
            <a:ext cx="7002536" cy="178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1732" y="2756123"/>
            <a:ext cx="2882900" cy="346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984" y="2322735"/>
            <a:ext cx="3590925"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7532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25401" dir="2700000" rotWithShape="0">
              <a:srgbClr val="000000">
                <a:alpha val="42999"/>
              </a:srgbClr>
            </a:outerShdw>
          </a:effectLst>
        </p:spPr>
        <p:txBody>
          <a:bodyPr anchor="t"/>
          <a:lstStyle/>
          <a:p>
            <a:pPr algn="l" eaLnBrk="1" hangingPunct="1"/>
            <a:br>
              <a:rPr lang="en-US" sz="3200" b="1" i="1" dirty="0">
                <a:solidFill>
                  <a:srgbClr val="EBF1DE"/>
                </a:solidFill>
                <a:latin typeface="Arial" charset="0"/>
                <a:ea typeface="ＭＳ Ｐゴシック" pitchFamily="32" charset="-128"/>
                <a:cs typeface="Arial" charset="0"/>
              </a:rPr>
            </a:br>
            <a:r>
              <a:rPr lang="en-US" sz="3200" b="1" i="1" dirty="0">
                <a:solidFill>
                  <a:srgbClr val="EBF1DE"/>
                </a:solidFill>
                <a:latin typeface="Arial" charset="0"/>
                <a:ea typeface="ＭＳ Ｐゴシック" pitchFamily="32" charset="-128"/>
                <a:cs typeface="Arial" charset="0"/>
              </a:rPr>
              <a:t>Iceberg Model of Accidents and Errors</a:t>
            </a: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10969" y="1600200"/>
            <a:ext cx="6922061" cy="4525963"/>
          </a:xfrm>
        </p:spPr>
      </p:pic>
    </p:spTree>
    <p:extLst>
      <p:ext uri="{BB962C8B-B14F-4D97-AF65-F5344CB8AC3E}">
        <p14:creationId xmlns:p14="http://schemas.microsoft.com/office/powerpoint/2010/main" val="3694529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25401" dir="2700000" rotWithShape="0">
              <a:srgbClr val="000000">
                <a:alpha val="42999"/>
              </a:srgbClr>
            </a:outerShdw>
          </a:effectLst>
        </p:spPr>
        <p:txBody>
          <a:bodyPr anchor="t"/>
          <a:lstStyle/>
          <a:p>
            <a:pPr eaLnBrk="1" hangingPunct="1"/>
            <a:br>
              <a:rPr lang="en-US" sz="3600" b="1" i="1" dirty="0">
                <a:solidFill>
                  <a:srgbClr val="EBF1DE"/>
                </a:solidFill>
                <a:latin typeface="Arial" charset="0"/>
                <a:ea typeface="ＭＳ Ｐゴシック" pitchFamily="32" charset="-128"/>
                <a:cs typeface="Arial" charset="0"/>
              </a:rPr>
            </a:br>
            <a:r>
              <a:rPr lang="en-US" sz="3600" b="1" i="1" dirty="0">
                <a:solidFill>
                  <a:srgbClr val="EBF1DE"/>
                </a:solidFill>
                <a:latin typeface="Arial" charset="0"/>
                <a:ea typeface="ＭＳ Ｐゴシック" pitchFamily="32" charset="-128"/>
                <a:cs typeface="Arial" charset="0"/>
              </a:rPr>
              <a:t>Institute of Medicine:</a:t>
            </a:r>
            <a:br>
              <a:rPr lang="en-US" sz="3600" b="1" i="1" dirty="0">
                <a:solidFill>
                  <a:srgbClr val="EBF1DE"/>
                </a:solidFill>
                <a:latin typeface="Arial" charset="0"/>
                <a:ea typeface="ＭＳ Ｐゴシック" pitchFamily="32" charset="-128"/>
                <a:cs typeface="Arial" charset="0"/>
              </a:rPr>
            </a:br>
            <a:r>
              <a:rPr lang="en-US" sz="3600" b="1" i="1" dirty="0">
                <a:solidFill>
                  <a:srgbClr val="EBF1DE"/>
                </a:solidFill>
                <a:latin typeface="Arial" charset="0"/>
                <a:ea typeface="ＭＳ Ｐゴシック" pitchFamily="32" charset="-128"/>
                <a:cs typeface="Arial" charset="0"/>
              </a:rPr>
              <a:t>“To Err is Human”</a:t>
            </a:r>
          </a:p>
        </p:txBody>
      </p:sp>
      <p:sp>
        <p:nvSpPr>
          <p:cNvPr id="14339" name="Content Placeholder 2"/>
          <p:cNvSpPr>
            <a:spLocks noGrp="1"/>
          </p:cNvSpPr>
          <p:nvPr>
            <p:ph idx="1"/>
          </p:nvPr>
        </p:nvSpPr>
        <p:spPr>
          <a:xfrm>
            <a:off x="457200" y="2211572"/>
            <a:ext cx="8229600" cy="3914591"/>
          </a:xfrm>
        </p:spPr>
        <p:txBody>
          <a:bodyPr/>
          <a:lstStyle/>
          <a:p>
            <a:pPr eaLnBrk="1" hangingPunct="1"/>
            <a:r>
              <a:rPr lang="en-US" sz="2800" dirty="0">
                <a:solidFill>
                  <a:srgbClr val="EBF1DE"/>
                </a:solidFill>
                <a:latin typeface="Arial" charset="0"/>
                <a:ea typeface="ＭＳ Ｐゴシック" pitchFamily="32" charset="-128"/>
                <a:cs typeface="Arial" charset="0"/>
              </a:rPr>
              <a:t>98,000 deaths/year</a:t>
            </a:r>
          </a:p>
          <a:p>
            <a:pPr eaLnBrk="1" hangingPunct="1"/>
            <a:r>
              <a:rPr lang="en-US" sz="2800" dirty="0">
                <a:solidFill>
                  <a:srgbClr val="EBF1DE"/>
                </a:solidFill>
                <a:latin typeface="Arial" charset="0"/>
                <a:ea typeface="ＭＳ Ｐゴシック" pitchFamily="32" charset="-128"/>
                <a:cs typeface="Arial" charset="0"/>
              </a:rPr>
              <a:t>0.2-2% hospitalized patients experience major permanent injury or death secondary to medical care</a:t>
            </a:r>
          </a:p>
          <a:p>
            <a:pPr eaLnBrk="1" hangingPunct="1"/>
            <a:r>
              <a:rPr lang="en-US" sz="2800" dirty="0">
                <a:solidFill>
                  <a:srgbClr val="EBF1DE"/>
                </a:solidFill>
                <a:latin typeface="Arial" charset="0"/>
                <a:ea typeface="ＭＳ Ｐゴシック" pitchFamily="32" charset="-128"/>
                <a:cs typeface="Arial" charset="0"/>
              </a:rPr>
              <a:t>Vast majority (90%) due to failed systems and procedures, not physician negligence </a:t>
            </a:r>
          </a:p>
          <a:p>
            <a:pPr eaLnBrk="1" hangingPunct="1"/>
            <a:endParaRPr lang="en-US" sz="2800" dirty="0">
              <a:solidFill>
                <a:srgbClr val="EBF1DE"/>
              </a:solidFill>
              <a:latin typeface="Arial" charset="0"/>
              <a:ea typeface="ＭＳ Ｐゴシック" pitchFamily="32" charset="-128"/>
              <a:cs typeface="Arial" charset="0"/>
            </a:endParaRPr>
          </a:p>
          <a:p>
            <a:pPr eaLnBrk="1" hangingPunct="1"/>
            <a:r>
              <a:rPr lang="en-US" sz="2800" dirty="0">
                <a:solidFill>
                  <a:srgbClr val="EBF1DE"/>
                </a:solidFill>
                <a:latin typeface="Arial" charset="0"/>
                <a:ea typeface="ＭＳ Ｐゴシック" pitchFamily="32" charset="-128"/>
                <a:cs typeface="Arial" charset="0"/>
              </a:rPr>
              <a:t>System flaws set good people up to fail</a:t>
            </a:r>
          </a:p>
        </p:txBody>
      </p:sp>
    </p:spTree>
    <p:extLst>
      <p:ext uri="{BB962C8B-B14F-4D97-AF65-F5344CB8AC3E}">
        <p14:creationId xmlns:p14="http://schemas.microsoft.com/office/powerpoint/2010/main" val="3031839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25401" dir="2700000" rotWithShape="0">
              <a:srgbClr val="000000">
                <a:alpha val="42999"/>
              </a:srgbClr>
            </a:outerShdw>
          </a:effectLst>
        </p:spPr>
        <p:txBody>
          <a:bodyPr anchor="t"/>
          <a:lstStyle/>
          <a:p>
            <a:pPr algn="l" eaLnBrk="1" hangingPunct="1"/>
            <a:br>
              <a:rPr lang="en-US" sz="3600" b="1" i="1" dirty="0">
                <a:solidFill>
                  <a:srgbClr val="EBF1DE"/>
                </a:solidFill>
                <a:latin typeface="Arial" charset="0"/>
                <a:ea typeface="ＭＳ Ｐゴシック" pitchFamily="32" charset="-128"/>
                <a:cs typeface="Arial" charset="0"/>
              </a:rPr>
            </a:br>
            <a:r>
              <a:rPr lang="en-US" sz="3600" b="1" i="1" dirty="0">
                <a:solidFill>
                  <a:srgbClr val="EBF1DE"/>
                </a:solidFill>
                <a:latin typeface="Arial" charset="0"/>
                <a:ea typeface="ＭＳ Ｐゴシック" pitchFamily="32" charset="-128"/>
                <a:cs typeface="Arial" charset="0"/>
              </a:rPr>
              <a:t>Humans Make Errors</a:t>
            </a:r>
          </a:p>
        </p:txBody>
      </p:sp>
      <p:sp>
        <p:nvSpPr>
          <p:cNvPr id="14339" name="Content Placeholder 2"/>
          <p:cNvSpPr>
            <a:spLocks noGrp="1"/>
          </p:cNvSpPr>
          <p:nvPr>
            <p:ph idx="1"/>
          </p:nvPr>
        </p:nvSpPr>
        <p:spPr/>
        <p:txBody>
          <a:bodyPr/>
          <a:lstStyle/>
          <a:p>
            <a:pPr eaLnBrk="1" hangingPunct="1">
              <a:buFont typeface="Wingdings" pitchFamily="2" charset="2"/>
              <a:buChar char="§"/>
            </a:pPr>
            <a:r>
              <a:rPr lang="en-US" sz="2200" dirty="0">
                <a:solidFill>
                  <a:srgbClr val="EBF1DE"/>
                </a:solidFill>
                <a:latin typeface="Arial" pitchFamily="34" charset="0"/>
                <a:ea typeface="ＭＳ Ｐゴシック" pitchFamily="32" charset="-128"/>
                <a:cs typeface="Arial" pitchFamily="34" charset="0"/>
              </a:rPr>
              <a:t>Limited short term memory</a:t>
            </a:r>
          </a:p>
          <a:p>
            <a:pPr eaLnBrk="1" hangingPunct="1">
              <a:buFont typeface="Wingdings" pitchFamily="2" charset="2"/>
              <a:buChar char="§"/>
            </a:pPr>
            <a:r>
              <a:rPr lang="en-US" sz="2200" dirty="0">
                <a:solidFill>
                  <a:srgbClr val="EBF1DE"/>
                </a:solidFill>
                <a:latin typeface="Arial" pitchFamily="34" charset="0"/>
                <a:ea typeface="ＭＳ Ｐゴシック" pitchFamily="32" charset="-128"/>
                <a:cs typeface="Arial" pitchFamily="34" charset="0"/>
              </a:rPr>
              <a:t>Being late or in a hurry</a:t>
            </a:r>
          </a:p>
          <a:p>
            <a:pPr eaLnBrk="1" hangingPunct="1">
              <a:buFont typeface="Wingdings" pitchFamily="2" charset="2"/>
              <a:buChar char="§"/>
            </a:pPr>
            <a:r>
              <a:rPr lang="en-US" sz="2200" dirty="0">
                <a:solidFill>
                  <a:srgbClr val="EBF1DE"/>
                </a:solidFill>
                <a:latin typeface="Arial" pitchFamily="34" charset="0"/>
                <a:ea typeface="ＭＳ Ｐゴシック" pitchFamily="32" charset="-128"/>
                <a:cs typeface="Arial" pitchFamily="34" charset="0"/>
              </a:rPr>
              <a:t>Limited ability to multi-task</a:t>
            </a:r>
          </a:p>
          <a:p>
            <a:pPr eaLnBrk="1" hangingPunct="1">
              <a:buFont typeface="Wingdings" pitchFamily="2" charset="2"/>
              <a:buChar char="§"/>
            </a:pPr>
            <a:r>
              <a:rPr lang="en-US" sz="2200" dirty="0">
                <a:solidFill>
                  <a:srgbClr val="EBF1DE"/>
                </a:solidFill>
                <a:latin typeface="Arial" pitchFamily="34" charset="0"/>
                <a:ea typeface="ＭＳ Ｐゴシック" pitchFamily="32" charset="-128"/>
                <a:cs typeface="Arial" pitchFamily="34" charset="0"/>
              </a:rPr>
              <a:t>Fatigue</a:t>
            </a:r>
          </a:p>
          <a:p>
            <a:pPr eaLnBrk="1" hangingPunct="1">
              <a:buFont typeface="Wingdings" pitchFamily="2" charset="2"/>
              <a:buChar char="§"/>
            </a:pPr>
            <a:r>
              <a:rPr lang="en-US" sz="2200" dirty="0">
                <a:solidFill>
                  <a:srgbClr val="EBF1DE"/>
                </a:solidFill>
                <a:latin typeface="Arial" pitchFamily="34" charset="0"/>
                <a:ea typeface="ＭＳ Ｐゴシック" pitchFamily="32" charset="-128"/>
                <a:cs typeface="Arial" pitchFamily="34" charset="0"/>
              </a:rPr>
              <a:t>Stress</a:t>
            </a:r>
          </a:p>
          <a:p>
            <a:pPr eaLnBrk="1" hangingPunct="1">
              <a:buFont typeface="Wingdings" pitchFamily="2" charset="2"/>
              <a:buChar char="§"/>
            </a:pPr>
            <a:r>
              <a:rPr lang="en-US" sz="2200" dirty="0">
                <a:solidFill>
                  <a:srgbClr val="EBF1DE"/>
                </a:solidFill>
                <a:latin typeface="Arial" pitchFamily="34" charset="0"/>
                <a:ea typeface="ＭＳ Ｐゴシック" pitchFamily="32" charset="-128"/>
                <a:cs typeface="Arial" pitchFamily="34" charset="0"/>
              </a:rPr>
              <a:t>Interruptions</a:t>
            </a:r>
          </a:p>
          <a:p>
            <a:pPr eaLnBrk="1" hangingPunct="1">
              <a:buFont typeface="Wingdings" pitchFamily="2" charset="2"/>
              <a:buChar char="§"/>
            </a:pPr>
            <a:r>
              <a:rPr lang="en-US" sz="2200" dirty="0">
                <a:solidFill>
                  <a:srgbClr val="EBF1DE"/>
                </a:solidFill>
                <a:latin typeface="Arial" pitchFamily="34" charset="0"/>
                <a:ea typeface="ＭＳ Ｐゴシック" pitchFamily="32" charset="-128"/>
                <a:cs typeface="Arial" pitchFamily="34" charset="0"/>
              </a:rPr>
              <a:t>Environment</a:t>
            </a:r>
          </a:p>
          <a:p>
            <a:pPr marL="0" indent="0" eaLnBrk="1" hangingPunct="1">
              <a:buNone/>
            </a:pPr>
            <a:endParaRPr lang="en-US" sz="2400" dirty="0">
              <a:solidFill>
                <a:srgbClr val="EBF1DE"/>
              </a:solidFill>
              <a:latin typeface="Arial" pitchFamily="34" charset="0"/>
              <a:ea typeface="ＭＳ Ｐゴシック" pitchFamily="32" charset="-128"/>
              <a:cs typeface="Arial" pitchFamily="34" charset="0"/>
            </a:endParaRPr>
          </a:p>
          <a:p>
            <a:pPr marL="0" indent="0" eaLnBrk="1" hangingPunct="1">
              <a:buNone/>
            </a:pPr>
            <a:r>
              <a:rPr lang="en-US" sz="2600" b="1" i="1" dirty="0">
                <a:solidFill>
                  <a:schemeClr val="accent3">
                    <a:lumMod val="40000"/>
                    <a:lumOff val="60000"/>
                  </a:schemeClr>
                </a:solidFill>
                <a:latin typeface="Arial" pitchFamily="34" charset="0"/>
                <a:cs typeface="Arial" pitchFamily="34" charset="0"/>
              </a:rPr>
              <a:t>However most errors are systems related!</a:t>
            </a:r>
          </a:p>
          <a:p>
            <a:pPr eaLnBrk="1" hangingPunct="1">
              <a:buFont typeface="Wingdings" pitchFamily="2" charset="2"/>
              <a:buChar char="§"/>
            </a:pPr>
            <a:r>
              <a:rPr lang="en-US" sz="2200" dirty="0">
                <a:solidFill>
                  <a:srgbClr val="EBF1DE"/>
                </a:solidFill>
                <a:latin typeface="Arial" pitchFamily="34" charset="0"/>
                <a:ea typeface="ＭＳ Ｐゴシック" pitchFamily="32" charset="-128"/>
                <a:cs typeface="Arial" pitchFamily="34" charset="0"/>
              </a:rPr>
              <a:t>Interaction of multiple factors at different levels of a complex system</a:t>
            </a: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0351" y="1600200"/>
            <a:ext cx="3109913" cy="301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7624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457200" y="3827721"/>
            <a:ext cx="8229600" cy="2551814"/>
          </a:xfrm>
        </p:spPr>
        <p:txBody>
          <a:bodyPr/>
          <a:lstStyle/>
          <a:p>
            <a:pPr eaLnBrk="1" hangingPunct="1"/>
            <a:r>
              <a:rPr lang="en-US" sz="2400" dirty="0">
                <a:solidFill>
                  <a:srgbClr val="EBF1DE"/>
                </a:solidFill>
                <a:latin typeface="Arial" charset="0"/>
                <a:ea typeface="ＭＳ Ｐゴシック" pitchFamily="32" charset="-128"/>
                <a:cs typeface="Arial" charset="0"/>
              </a:rPr>
              <a:t>Adverse event: harm related to medical treatment or lack thereof and generally not caused by an error</a:t>
            </a:r>
          </a:p>
          <a:p>
            <a:pPr eaLnBrk="1" hangingPunct="1"/>
            <a:r>
              <a:rPr lang="en-US" sz="2400" dirty="0">
                <a:solidFill>
                  <a:srgbClr val="EBF1DE"/>
                </a:solidFill>
                <a:latin typeface="Arial" charset="0"/>
                <a:ea typeface="ＭＳ Ｐゴシック" pitchFamily="32" charset="-128"/>
                <a:cs typeface="Arial" charset="0"/>
              </a:rPr>
              <a:t>Medical errors can have a subjective component</a:t>
            </a:r>
          </a:p>
          <a:p>
            <a:pPr lvl="1" eaLnBrk="1" hangingPunct="1">
              <a:buFont typeface="Wingdings" pitchFamily="2" charset="2"/>
              <a:buChar char="q"/>
            </a:pPr>
            <a:r>
              <a:rPr lang="en-US" sz="2400" b="1" i="1" dirty="0">
                <a:solidFill>
                  <a:schemeClr val="accent3">
                    <a:lumMod val="40000"/>
                    <a:lumOff val="60000"/>
                  </a:schemeClr>
                </a:solidFill>
                <a:latin typeface="Arial" charset="0"/>
                <a:ea typeface="ＭＳ Ｐゴシック" pitchFamily="32" charset="-128"/>
                <a:cs typeface="Arial" charset="0"/>
              </a:rPr>
              <a:t>Patient’s perspective may be very different than physicians</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21331" b="3461"/>
          <a:stretch/>
        </p:blipFill>
        <p:spPr>
          <a:xfrm>
            <a:off x="2401824" y="574159"/>
            <a:ext cx="4340352" cy="2998381"/>
          </a:xfrm>
          <a:prstGeom prst="rect">
            <a:avLst/>
          </a:prstGeom>
        </p:spPr>
      </p:pic>
    </p:spTree>
    <p:extLst>
      <p:ext uri="{BB962C8B-B14F-4D97-AF65-F5344CB8AC3E}">
        <p14:creationId xmlns:p14="http://schemas.microsoft.com/office/powerpoint/2010/main" val="4018161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457200" y="3859619"/>
            <a:ext cx="8229600" cy="2551814"/>
          </a:xfrm>
        </p:spPr>
        <p:txBody>
          <a:bodyPr/>
          <a:lstStyle/>
          <a:p>
            <a:pPr eaLnBrk="1" hangingPunct="1"/>
            <a:r>
              <a:rPr lang="en-US" sz="2400" dirty="0">
                <a:solidFill>
                  <a:srgbClr val="EBF1DE"/>
                </a:solidFill>
                <a:latin typeface="Arial" charset="0"/>
                <a:ea typeface="ＭＳ Ｐゴシック" pitchFamily="32" charset="-128"/>
                <a:cs typeface="Arial" charset="0"/>
              </a:rPr>
              <a:t>“Malpractice suits often result when an unexpected adverse outcome is met with a lack of empathy from physicians and a withholding of essential information”</a:t>
            </a:r>
          </a:p>
          <a:p>
            <a:pPr eaLnBrk="1" hangingPunct="1"/>
            <a:r>
              <a:rPr lang="en-US" sz="2400" dirty="0">
                <a:solidFill>
                  <a:srgbClr val="EBF1DE"/>
                </a:solidFill>
                <a:latin typeface="Arial" charset="0"/>
                <a:ea typeface="ＭＳ Ｐゴシック" pitchFamily="32" charset="-128"/>
                <a:cs typeface="Arial" charset="0"/>
              </a:rPr>
              <a:t>Health care providers often do not disclose medical errors for fear of lawsuits</a:t>
            </a: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538" y="471784"/>
            <a:ext cx="8669337" cy="267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026042" y="3152590"/>
            <a:ext cx="1835759" cy="307777"/>
          </a:xfrm>
          <a:prstGeom prst="rect">
            <a:avLst/>
          </a:prstGeom>
          <a:noFill/>
        </p:spPr>
        <p:txBody>
          <a:bodyPr wrap="none" rtlCol="0">
            <a:spAutoFit/>
          </a:bodyPr>
          <a:lstStyle/>
          <a:p>
            <a:r>
              <a:rPr lang="en-US" sz="1400" b="1" i="1" dirty="0">
                <a:solidFill>
                  <a:schemeClr val="accent3">
                    <a:lumMod val="20000"/>
                    <a:lumOff val="80000"/>
                  </a:schemeClr>
                </a:solidFill>
              </a:rPr>
              <a:t>NEJM  354:21, 2006</a:t>
            </a:r>
          </a:p>
        </p:txBody>
      </p:sp>
    </p:spTree>
    <p:extLst>
      <p:ext uri="{BB962C8B-B14F-4D97-AF65-F5344CB8AC3E}">
        <p14:creationId xmlns:p14="http://schemas.microsoft.com/office/powerpoint/2010/main" val="17543178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67</TotalTime>
  <Words>537</Words>
  <Application>Microsoft Office PowerPoint</Application>
  <PresentationFormat>On-screen Show (4:3)</PresentationFormat>
  <Paragraphs>61</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Wingdings</vt:lpstr>
      <vt:lpstr>Office Theme</vt:lpstr>
      <vt:lpstr>Disclosure of Medical Errors AND  Risk Management</vt:lpstr>
      <vt:lpstr>PowerPoint Presentation</vt:lpstr>
      <vt:lpstr>PowerPoint Presentation</vt:lpstr>
      <vt:lpstr>PowerPoint Presentation</vt:lpstr>
      <vt:lpstr> Iceberg Model of Accidents and Errors</vt:lpstr>
      <vt:lpstr> Institute of Medicine: “To Err is Human”</vt:lpstr>
      <vt:lpstr> Humans Make Errors</vt:lpstr>
      <vt:lpstr>PowerPoint Presentation</vt:lpstr>
      <vt:lpstr>PowerPoint Presentation</vt:lpstr>
      <vt:lpstr>PowerPoint Presentation</vt:lpstr>
      <vt:lpstr> Disclosure of Adverse Events</vt:lpstr>
      <vt:lpstr> Disclosure of Adverse Events</vt:lpstr>
      <vt:lpstr> What If…I Make a Mistake</vt:lpstr>
      <vt:lpstr>PowerPoint Presentation</vt:lpstr>
      <vt:lpstr> Summary</vt:lpstr>
    </vt:vector>
  </TitlesOfParts>
  <Company>Oregon Health Sciences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Brain Surgery 101</dc:title>
  <dc:creator>Andrew Rekito</dc:creator>
  <cp:lastModifiedBy>Joni Shulman</cp:lastModifiedBy>
  <cp:revision>18</cp:revision>
  <dcterms:created xsi:type="dcterms:W3CDTF">2010-04-16T17:03:25Z</dcterms:created>
  <dcterms:modified xsi:type="dcterms:W3CDTF">2020-03-02T23:08:51Z</dcterms:modified>
</cp:coreProperties>
</file>