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10847-0828-2047-83A8-1B17E1FC948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EBAF-23CD-224A-A33B-453978D6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Ortho 37 residents in 163 procedures, discriminated</a:t>
            </a:r>
            <a:r>
              <a:rPr lang="en-US" baseline="0" dirty="0" smtClean="0"/>
              <a:t> between junior and senior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CB12-4B85-4F39-AA2A-DF05EBBAAF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96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validated, reliable with videoed</a:t>
            </a:r>
            <a:r>
              <a:rPr lang="en-US" baseline="0" dirty="0" smtClean="0"/>
              <a:t> independently rated, 27 faculty, 31 residents, </a:t>
            </a:r>
            <a:r>
              <a:rPr lang="en-US" baseline="0" smtClean="0"/>
              <a:t>1490 surgeries- </a:t>
            </a:r>
            <a:r>
              <a:rPr lang="en-US" smtClean="0"/>
              <a:t>on </a:t>
            </a:r>
            <a:r>
              <a:rPr lang="en-US" dirty="0" smtClean="0"/>
              <a:t>an app linked in to the OR</a:t>
            </a:r>
            <a:r>
              <a:rPr lang="en-US" baseline="0" dirty="0" smtClean="0"/>
              <a:t> schedule so automatically sends, no increase in OR time for 20 most common procedures, compared with </a:t>
            </a:r>
            <a:r>
              <a:rPr lang="en-US" baseline="0" dirty="0" err="1" smtClean="0"/>
              <a:t>oscore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osats</a:t>
            </a:r>
            <a:r>
              <a:rPr lang="en-US" baseline="0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CB12-4B85-4F39-AA2A-DF05EBBAAF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65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validity and 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CB12-4B85-4F39-AA2A-DF05EBBAAF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822" y="307341"/>
            <a:ext cx="7171578" cy="50783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rgbClr val="357C2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5153" y="1344706"/>
            <a:ext cx="8471647" cy="2769989"/>
          </a:xfr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8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500" y="1825625"/>
            <a:ext cx="72908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B714-8D8D-2B44-8C3D-B7E111F3D1D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NS.log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9" y="5260976"/>
            <a:ext cx="1464117" cy="1460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30400" y="6165334"/>
            <a:ext cx="67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baseline="0" dirty="0">
                <a:latin typeface="Times New Roman"/>
                <a:cs typeface="Times New Roman"/>
              </a:rPr>
              <a:t> SOCIETY OF NEUROLOGICAL SURGEONS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6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57C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7C2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7C2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7C2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7C2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7C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478" y="815924"/>
            <a:ext cx="8474903" cy="1673352"/>
          </a:xfrm>
        </p:spPr>
        <p:txBody>
          <a:bodyPr>
            <a:noAutofit/>
          </a:bodyPr>
          <a:lstStyle/>
          <a:p>
            <a:r>
              <a:rPr lang="en-US" b="1" dirty="0" smtClean="0"/>
              <a:t>Validated </a:t>
            </a:r>
            <a:r>
              <a:rPr lang="en-US" b="1" dirty="0"/>
              <a:t>teaching assessments</a:t>
            </a:r>
            <a:endParaRPr lang="en-US" b="1" i="1" dirty="0"/>
          </a:p>
        </p:txBody>
      </p:sp>
      <p:sp>
        <p:nvSpPr>
          <p:cNvPr id="3" name="Rectangle 2"/>
          <p:cNvSpPr/>
          <p:nvPr/>
        </p:nvSpPr>
        <p:spPr>
          <a:xfrm>
            <a:off x="588723" y="2777896"/>
            <a:ext cx="7551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Stacey Q. Wolfe, MD</a:t>
            </a:r>
          </a:p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Residency Program Director Department of Neurosurgery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Wake Forest Baptist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54506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098126"/>
            <a:ext cx="8471647" cy="4235518"/>
          </a:xfrm>
        </p:spPr>
        <p:txBody>
          <a:bodyPr/>
          <a:lstStyle/>
          <a:p>
            <a:r>
              <a:rPr lang="en-US" sz="2400" dirty="0" smtClean="0"/>
              <a:t>Required for advancement</a:t>
            </a:r>
          </a:p>
          <a:p>
            <a:r>
              <a:rPr lang="en-US" sz="2400" dirty="0" smtClean="0"/>
              <a:t>Important for the p</a:t>
            </a:r>
            <a:r>
              <a:rPr lang="en-US" sz="2400" dirty="0" smtClean="0"/>
              <a:t>ublic</a:t>
            </a:r>
          </a:p>
          <a:p>
            <a:r>
              <a:rPr lang="en-US" sz="2400" dirty="0" smtClean="0"/>
              <a:t>Desired by </a:t>
            </a:r>
            <a:r>
              <a:rPr lang="en-US" sz="2400" dirty="0" smtClean="0"/>
              <a:t>our current </a:t>
            </a:r>
            <a:r>
              <a:rPr lang="en-US" sz="2400" dirty="0" smtClean="0"/>
              <a:t>learners- they </a:t>
            </a:r>
            <a:r>
              <a:rPr lang="en-US" sz="2400" dirty="0" smtClean="0"/>
              <a:t>crave </a:t>
            </a:r>
            <a:r>
              <a:rPr lang="en-US" sz="2400" dirty="0" smtClean="0"/>
              <a:t>feedback</a:t>
            </a:r>
            <a:endParaRPr lang="en-US" sz="2400" dirty="0" smtClean="0"/>
          </a:p>
          <a:p>
            <a:r>
              <a:rPr lang="en-US" sz="2400" dirty="0" smtClean="0"/>
              <a:t>Can be useful to guide curriculum</a:t>
            </a:r>
          </a:p>
          <a:p>
            <a:endParaRPr lang="en-US" sz="200" dirty="0"/>
          </a:p>
          <a:p>
            <a:r>
              <a:rPr lang="en-US" sz="2400" dirty="0" smtClean="0"/>
              <a:t>Keys to Evaluation</a:t>
            </a:r>
          </a:p>
          <a:p>
            <a:pPr lvl="1"/>
            <a:r>
              <a:rPr lang="en-US" dirty="0" smtClean="0"/>
              <a:t>Timely</a:t>
            </a:r>
            <a:endParaRPr lang="en-US" dirty="0" smtClean="0"/>
          </a:p>
          <a:p>
            <a:pPr lvl="1"/>
            <a:r>
              <a:rPr lang="en-US" dirty="0" smtClean="0"/>
              <a:t>Clear (granular)</a:t>
            </a:r>
          </a:p>
          <a:p>
            <a:pPr lvl="1"/>
            <a:r>
              <a:rPr lang="en-US" dirty="0" smtClean="0"/>
              <a:t>Efficient (not too </a:t>
            </a:r>
            <a:r>
              <a:rPr lang="en-US" dirty="0" smtClean="0"/>
              <a:t>granular)</a:t>
            </a:r>
            <a:endParaRPr lang="en-US" dirty="0" smtClean="0"/>
          </a:p>
          <a:p>
            <a:endParaRPr lang="en-US" sz="200" dirty="0"/>
          </a:p>
          <a:p>
            <a:r>
              <a:rPr lang="en-US" sz="2400" b="1" dirty="0" smtClean="0"/>
              <a:t>How do we </a:t>
            </a:r>
            <a:r>
              <a:rPr lang="en-US" sz="2400" b="1" dirty="0" smtClean="0"/>
              <a:t>quantify </a:t>
            </a:r>
            <a:r>
              <a:rPr lang="en-US" sz="2400" b="1" dirty="0" smtClean="0"/>
              <a:t>surgical </a:t>
            </a:r>
            <a:r>
              <a:rPr lang="en-US" sz="2400" b="1" dirty="0" smtClean="0"/>
              <a:t>competence??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1750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22" y="76508"/>
            <a:ext cx="7171578" cy="738664"/>
          </a:xfrm>
        </p:spPr>
        <p:txBody>
          <a:bodyPr/>
          <a:lstStyle/>
          <a:p>
            <a:r>
              <a:rPr lang="en-US" sz="2400" dirty="0" smtClean="0"/>
              <a:t>O-Score: Ottawa Surgical Competency Operating Room Evaluation, </a:t>
            </a:r>
            <a:r>
              <a:rPr lang="en-US" sz="2400" i="1" dirty="0" err="1" smtClean="0"/>
              <a:t>Gofton</a:t>
            </a:r>
            <a:r>
              <a:rPr lang="en-US" sz="2400" i="1" dirty="0" smtClean="0"/>
              <a:t> et al, 2012</a:t>
            </a:r>
            <a:endParaRPr lang="en-US" sz="24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30320" r="17688" b="4949"/>
          <a:stretch/>
        </p:blipFill>
        <p:spPr bwMode="auto">
          <a:xfrm>
            <a:off x="334970" y="832921"/>
            <a:ext cx="8446885" cy="583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29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Zwisch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3" t="27858" r="10062" b="9515"/>
          <a:stretch/>
        </p:blipFill>
        <p:spPr bwMode="auto">
          <a:xfrm>
            <a:off x="314477" y="869132"/>
            <a:ext cx="8539238" cy="593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934" y="1146596"/>
            <a:ext cx="172615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Show and tell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6378" y="2063393"/>
            <a:ext cx="172615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Active Help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492" y="3744588"/>
            <a:ext cx="172615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Passive Help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935" y="4562754"/>
            <a:ext cx="1726156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Supervision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47" y="209838"/>
            <a:ext cx="7171578" cy="707886"/>
          </a:xfrm>
        </p:spPr>
        <p:txBody>
          <a:bodyPr/>
          <a:lstStyle/>
          <a:p>
            <a:r>
              <a:rPr lang="en-US" sz="3000" dirty="0" smtClean="0"/>
              <a:t>Operative Performance Rating Scale            </a:t>
            </a:r>
            <a:r>
              <a:rPr lang="en-US" sz="1600" dirty="0" smtClean="0"/>
              <a:t>(ACGME) 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130890"/>
              </p:ext>
            </p:extLst>
          </p:nvPr>
        </p:nvGraphicFramePr>
        <p:xfrm>
          <a:off x="264921" y="1294190"/>
          <a:ext cx="8699616" cy="5485066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739739"/>
                <a:gridCol w="1739739"/>
                <a:gridCol w="1739739"/>
                <a:gridCol w="1739739"/>
                <a:gridCol w="1740660"/>
              </a:tblGrid>
              <a:tr h="21639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of Anatomy and Operative Steps: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</a:tr>
              <a:tr h="11221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Unfamiliar with anatomy &amp; steps of the operation; unable to recall or describe many operative steps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Knows and can explain most of the anatomy &amp; operative steps, but unsure of some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Obvious knowledge of anatomy &amp; all operative steps; able to give details of steps without hesitation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</a:tr>
              <a:tr h="21639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Knowledge and Handling of Instruments: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</a:tr>
              <a:tr h="12424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Uses inappropriate instrument &amp; makes tentative or awkward moves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Knows names of most instruments and is competent in their use but occasionally appears stiff or awkward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Familiar with instruments and uses them fluidly without awkwardness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</a:tr>
              <a:tr h="21639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Flow of the Operation: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</a:tr>
              <a:tr h="832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Frequently stopped operating and seemed unsure of next move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Demonstrated some forward planning with reasonable progression of procedure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Obviously planned course of operation with effortless flow from one move to next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/>
                </a:tc>
              </a:tr>
              <a:tr h="216396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Global Interaction with peers, anesthesia, staff, and patient/family: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3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</a:tr>
              <a:tr h="406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Univers"/>
                        <a:ea typeface="Times New Roman"/>
                        <a:cs typeface="Times New Roman"/>
                      </a:endParaRPr>
                    </a:p>
                  </a:txBody>
                  <a:tcPr marL="17853" marR="17853" marT="5813" marB="581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7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11" y="174322"/>
            <a:ext cx="7171578" cy="984885"/>
          </a:xfrm>
        </p:spPr>
        <p:txBody>
          <a:bodyPr/>
          <a:lstStyle/>
          <a:p>
            <a:r>
              <a:rPr lang="en-US" sz="3100" dirty="0"/>
              <a:t>Objective Structured Assessment of Technical Skills (OSATS)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20" y="3338361"/>
            <a:ext cx="8629280" cy="2339102"/>
          </a:xfrm>
        </p:spPr>
        <p:txBody>
          <a:bodyPr/>
          <a:lstStyle/>
          <a:p>
            <a:r>
              <a:rPr lang="en-US" sz="1600" dirty="0" smtClean="0"/>
              <a:t>6 faculty, 8 </a:t>
            </a:r>
            <a:r>
              <a:rPr lang="en-US" sz="1600" dirty="0"/>
              <a:t>residents completed evaluations for 299 </a:t>
            </a:r>
            <a:r>
              <a:rPr lang="en-US" sz="1600" dirty="0" smtClean="0"/>
              <a:t>procedures</a:t>
            </a:r>
          </a:p>
          <a:p>
            <a:r>
              <a:rPr lang="en-US" sz="1600" dirty="0" smtClean="0"/>
              <a:t>55 VPS/revisions</a:t>
            </a:r>
            <a:r>
              <a:rPr lang="en-US" sz="1600" dirty="0"/>
              <a:t>, </a:t>
            </a:r>
            <a:r>
              <a:rPr lang="en-US" sz="1600" dirty="0" smtClean="0"/>
              <a:t>19 ETVs, 18 tumor craniotomies 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o </a:t>
            </a:r>
            <a:r>
              <a:rPr lang="en-US" sz="1600" dirty="0"/>
              <a:t>significant difference between faculty and resident self-assessment scores overall </a:t>
            </a:r>
            <a:endParaRPr lang="en-US" sz="1600" dirty="0" smtClean="0"/>
          </a:p>
          <a:p>
            <a:r>
              <a:rPr lang="en-US" sz="1600" dirty="0" smtClean="0"/>
              <a:t>Faculty </a:t>
            </a:r>
            <a:r>
              <a:rPr lang="en-US" sz="1600" dirty="0"/>
              <a:t>members scored senior residents significantly higher than junior residents only for the "knowledge of instruments" domain (p = 0.05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For expert procedures only, faculty scored seniors significantly higher than juniors </a:t>
            </a:r>
            <a:r>
              <a:rPr lang="en-US" sz="1600" dirty="0"/>
              <a:t>(p = 0.04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2" t="23206" r="11276" b="43354"/>
          <a:stretch/>
        </p:blipFill>
        <p:spPr bwMode="auto">
          <a:xfrm>
            <a:off x="1548190" y="1258437"/>
            <a:ext cx="5998352" cy="191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2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41" y="265695"/>
            <a:ext cx="7171578" cy="477054"/>
          </a:xfrm>
        </p:spPr>
        <p:txBody>
          <a:bodyPr/>
          <a:lstStyle/>
          <a:p>
            <a:r>
              <a:rPr lang="en-US" sz="3100" dirty="0" smtClean="0"/>
              <a:t>OSATS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0" t="17545" r="13734" b="6873"/>
          <a:stretch/>
        </p:blipFill>
        <p:spPr bwMode="auto">
          <a:xfrm>
            <a:off x="1267473" y="783155"/>
            <a:ext cx="6509443" cy="59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8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344706"/>
            <a:ext cx="8471647" cy="3429144"/>
          </a:xfrm>
        </p:spPr>
        <p:txBody>
          <a:bodyPr/>
          <a:lstStyle/>
          <a:p>
            <a:r>
              <a:rPr lang="en-US" dirty="0" smtClean="0"/>
              <a:t>We need to evaluate surgical competency</a:t>
            </a:r>
          </a:p>
          <a:p>
            <a:r>
              <a:rPr lang="en-US" dirty="0" smtClean="0"/>
              <a:t>We need to engage the learner in this evaluation</a:t>
            </a:r>
          </a:p>
          <a:p>
            <a:pPr lvl="1"/>
            <a:r>
              <a:rPr lang="en-US" dirty="0" smtClean="0"/>
              <a:t>Ask the question- they should talk us through</a:t>
            </a:r>
          </a:p>
          <a:p>
            <a:pPr lvl="1"/>
            <a:r>
              <a:rPr lang="en-US" dirty="0" smtClean="0"/>
              <a:t>Step back- let them operate when they can talk through next steps</a:t>
            </a:r>
          </a:p>
          <a:p>
            <a:pPr lvl="1"/>
            <a:r>
              <a:rPr lang="en-US" dirty="0" smtClean="0"/>
              <a:t>High expectations- </a:t>
            </a:r>
            <a:r>
              <a:rPr lang="en-US" b="1" dirty="0" smtClean="0"/>
              <a:t>nothing less than </a:t>
            </a:r>
            <a:r>
              <a:rPr lang="en-US" b="1" dirty="0" smtClean="0"/>
              <a:t>excellence</a:t>
            </a:r>
          </a:p>
          <a:p>
            <a:r>
              <a:rPr lang="en-US" dirty="0" smtClean="0"/>
              <a:t>Use evaluations to train faculty, identify knowledge gaps, and drive curriculum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4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479</Words>
  <Application>Microsoft Macintosh PowerPoint</Application>
  <PresentationFormat>On-screen Show (4:3)</PresentationFormat>
  <Paragraphs>88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Validated teaching assessments</vt:lpstr>
      <vt:lpstr>Evaluation</vt:lpstr>
      <vt:lpstr>O-Score: Ottawa Surgical Competency Operating Room Evaluation, Gofton et al, 2012</vt:lpstr>
      <vt:lpstr>  Zwisch Model</vt:lpstr>
      <vt:lpstr>Operative Performance Rating Scale            (ACGME) </vt:lpstr>
      <vt:lpstr>Objective Structured Assessment of Technical Skills (OSATS)</vt:lpstr>
      <vt:lpstr>OSATS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heth</dc:creator>
  <cp:lastModifiedBy>Stacey Wolfe</cp:lastModifiedBy>
  <cp:revision>13</cp:revision>
  <dcterms:created xsi:type="dcterms:W3CDTF">2018-06-02T16:43:50Z</dcterms:created>
  <dcterms:modified xsi:type="dcterms:W3CDTF">2019-03-22T01:05:16Z</dcterms:modified>
</cp:coreProperties>
</file>