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887347-FF85-49DB-B5A9-B6A099EEB6B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70"/>
            <p14:sldId id="265"/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9CBDB-F97C-4958-8993-3285FE52933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B7692-DDB3-42F5-8DF8-69631F35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7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1823-33E0-46C2-B302-70CE69C3E8B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1EDD-A9F6-47B9-BB68-46174C6A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8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1823-33E0-46C2-B302-70CE69C3E8B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1EDD-A9F6-47B9-BB68-46174C6A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2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1823-33E0-46C2-B302-70CE69C3E8B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1EDD-A9F6-47B9-BB68-46174C6A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8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1823-33E0-46C2-B302-70CE69C3E8B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1EDD-A9F6-47B9-BB68-46174C6A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2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1823-33E0-46C2-B302-70CE69C3E8B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1EDD-A9F6-47B9-BB68-46174C6A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1823-33E0-46C2-B302-70CE69C3E8B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1EDD-A9F6-47B9-BB68-46174C6A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1823-33E0-46C2-B302-70CE69C3E8B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1EDD-A9F6-47B9-BB68-46174C6A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1823-33E0-46C2-B302-70CE69C3E8B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1EDD-A9F6-47B9-BB68-46174C6A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5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1823-33E0-46C2-B302-70CE69C3E8B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1EDD-A9F6-47B9-BB68-46174C6A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5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1823-33E0-46C2-B302-70CE69C3E8B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1EDD-A9F6-47B9-BB68-46174C6A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1823-33E0-46C2-B302-70CE69C3E8B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1EDD-A9F6-47B9-BB68-46174C6A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3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1823-33E0-46C2-B302-70CE69C3E8B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11EDD-A9F6-47B9-BB68-46174C6A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ved=0ahUKEwiC-OHdzaTTAhVL6mMKHe_iCCgQjRwIBw&amp;url=http://depts.washington.edu/uwren/&amp;psig=AFQjCNEzQ4563OfjXLQ6TOWOwDTVZHBJEA&amp;ust=14922819573513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145" y="808404"/>
            <a:ext cx="7599218" cy="155863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To Teach Residents to Operate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8649" y="3016241"/>
            <a:ext cx="5338047" cy="186585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Laligam N. Sekhar, MD, FACS, FAANS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Professor and Vice Chairman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Department of Neurological Surgery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University of Washington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4" y="3235570"/>
            <a:ext cx="4087634" cy="3138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145" y="6434965"/>
            <a:ext cx="432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Sushruta Performing Surgery Circa 1000 BCE</a:t>
            </a:r>
            <a:endParaRPr lang="en-US" dirty="0"/>
          </a:p>
        </p:txBody>
      </p:sp>
      <p:sp>
        <p:nvSpPr>
          <p:cNvPr id="6" name="AutoShape 2" descr="Image result for uw logo"/>
          <p:cNvSpPr>
            <a:spLocks noChangeAspect="1" noChangeArrowheads="1"/>
          </p:cNvSpPr>
          <p:nvPr/>
        </p:nvSpPr>
        <p:spPr bwMode="auto">
          <a:xfrm>
            <a:off x="63500" y="-669925"/>
            <a:ext cx="28479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47" y="5196103"/>
            <a:ext cx="3061066" cy="150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44" y="30162"/>
            <a:ext cx="3983956" cy="28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Remediation of the Underperforming Resident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Underperformance may be Due to a variety of factors</a:t>
            </a:r>
            <a:r>
              <a:rPr lang="en-US" dirty="0" smtClean="0"/>
              <a:t>: Lack of Knowledge; Poor preparation; Lack of manual skills; </a:t>
            </a:r>
            <a:r>
              <a:rPr lang="en-US" dirty="0"/>
              <a:t>Essential </a:t>
            </a:r>
            <a:r>
              <a:rPr lang="en-US" dirty="0" smtClean="0"/>
              <a:t>Tremor; Poor attitude; Poor Learning skills, etc.</a:t>
            </a:r>
          </a:p>
          <a:p>
            <a:r>
              <a:rPr lang="en-US" dirty="0" smtClean="0"/>
              <a:t>Should Be discussed amongst the Faculty Teachers </a:t>
            </a:r>
          </a:p>
          <a:p>
            <a:r>
              <a:rPr lang="en-US" dirty="0" smtClean="0"/>
              <a:t>And With the Resident by the Program Director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Remediation May Consist of</a:t>
            </a:r>
            <a:r>
              <a:rPr lang="en-US" dirty="0" smtClean="0"/>
              <a:t>: Active efforts on the part of the Resident and  Teachers ; More Self Study; Dedicated Time in the Skills Lab</a:t>
            </a:r>
          </a:p>
          <a:p>
            <a:r>
              <a:rPr lang="en-US" dirty="0" smtClean="0"/>
              <a:t>Everyone can improve at least 2 levels with attention (on a scale of 1 to 10)</a:t>
            </a:r>
          </a:p>
          <a:p>
            <a:r>
              <a:rPr lang="en-US" dirty="0" smtClean="0"/>
              <a:t>If correction is not possible, resident must be encouraged to pursue other Fields (Before the end of the 3</a:t>
            </a:r>
            <a:r>
              <a:rPr lang="en-US" baseline="30000" dirty="0" smtClean="0"/>
              <a:t>rd</a:t>
            </a:r>
            <a:r>
              <a:rPr lang="en-US" dirty="0" smtClean="0"/>
              <a:t> Year)…</a:t>
            </a:r>
          </a:p>
        </p:txBody>
      </p:sp>
    </p:spTree>
    <p:extLst>
      <p:ext uri="{BB962C8B-B14F-4D97-AF65-F5344CB8AC3E}">
        <p14:creationId xmlns:p14="http://schemas.microsoft.com/office/powerpoint/2010/main" val="394336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37" y="329340"/>
            <a:ext cx="9053223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Some Other Methods of Learning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083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Holographic Models of Surgical Anatomy</a:t>
            </a:r>
          </a:p>
          <a:p>
            <a:r>
              <a:rPr lang="en-US" dirty="0" smtClean="0"/>
              <a:t>Virtual Reality Simulations of Surgery</a:t>
            </a:r>
          </a:p>
          <a:p>
            <a:endParaRPr lang="en-US" dirty="0" smtClean="0"/>
          </a:p>
          <a:p>
            <a:r>
              <a:rPr lang="en-US" dirty="0" smtClean="0"/>
              <a:t>Review Videos of Resident Surgery and Evaluate Progression/ Errors</a:t>
            </a:r>
          </a:p>
          <a:p>
            <a:r>
              <a:rPr lang="en-US" dirty="0" smtClean="0"/>
              <a:t>Resident edits Videos of Operations, Active Discussion at Conferences Focused on Techniques</a:t>
            </a:r>
          </a:p>
          <a:p>
            <a:r>
              <a:rPr lang="en-US" dirty="0" smtClean="0"/>
              <a:t>Review Video Tapes of Operations by Surgical Maestros</a:t>
            </a:r>
          </a:p>
          <a:p>
            <a:endParaRPr lang="en-US" dirty="0" smtClean="0"/>
          </a:p>
          <a:p>
            <a:r>
              <a:rPr lang="en-US" dirty="0" smtClean="0"/>
              <a:t>Dedicated Rotation for cadaver/ laboratory  based Dissections</a:t>
            </a:r>
          </a:p>
          <a:p>
            <a:endParaRPr lang="en-US" dirty="0" smtClean="0"/>
          </a:p>
          <a:p>
            <a:r>
              <a:rPr lang="en-US" dirty="0" smtClean="0"/>
              <a:t>Meditation to Improve Concentration/ Balance During Surgery</a:t>
            </a:r>
          </a:p>
          <a:p>
            <a:r>
              <a:rPr lang="en-US" dirty="0" smtClean="0"/>
              <a:t>Maintain Physical Fitness</a:t>
            </a:r>
          </a:p>
          <a:p>
            <a:r>
              <a:rPr lang="en-US" dirty="0" smtClean="0"/>
              <a:t>Get Adequate Sleep, Dedicate Time to Read at home </a:t>
            </a:r>
          </a:p>
          <a:p>
            <a:endParaRPr lang="en-US" dirty="0" smtClean="0"/>
          </a:p>
          <a:p>
            <a:r>
              <a:rPr lang="en-US" dirty="0" smtClean="0"/>
              <a:t>Discuss Problems with an Assigned Neurosurgical Mentor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&amp; Clinical Psychologist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29" y="3939249"/>
            <a:ext cx="3663729" cy="274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4"/>
          <a:stretch/>
        </p:blipFill>
        <p:spPr>
          <a:xfrm>
            <a:off x="7882456" y="158618"/>
            <a:ext cx="4434115" cy="27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2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091"/>
            <a:ext cx="7024201" cy="1325563"/>
          </a:xfrm>
        </p:spPr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sz="6600" dirty="0" smtClean="0">
                <a:solidFill>
                  <a:srgbClr val="FF0000"/>
                </a:solidFill>
              </a:rPr>
              <a:t>Thank You!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AutoShape 2" descr="Image result for UW emblem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UW emblem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age result for university of washingt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30" y="4597627"/>
            <a:ext cx="3131753" cy="154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 descr="Image result for university of washington seattle campus pictures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university of washington seattle campus pictures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59" y="3841766"/>
            <a:ext cx="4249878" cy="2786031"/>
          </a:xfr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395235"/>
            <a:ext cx="4365782" cy="2909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01" y="238539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7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Challenges of Operative Teaching in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5939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Educational: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&gt; Increasing and Changing Complexity and Variety of Procedures e.g. Endoscopic Surgery, Minimally Invasive Spine Surgery, Endovascular Surgery, etc.</a:t>
            </a:r>
          </a:p>
          <a:p>
            <a:pPr marL="0" indent="0">
              <a:buNone/>
            </a:pPr>
            <a:r>
              <a:rPr lang="en-US" dirty="0" smtClean="0"/>
              <a:t>   &gt; Residents are recruited out of Medical School, without assessment of Technical Skills, Endurance, and Reaction to Stress</a:t>
            </a:r>
          </a:p>
          <a:p>
            <a:pPr marL="0" indent="0">
              <a:buNone/>
            </a:pPr>
            <a:r>
              <a:rPr lang="en-US" dirty="0" smtClean="0"/>
              <a:t>   &gt; 80 Hour Work Week: ±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Millennial Generation: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&gt; Shorter Attention Span; Less Motivation than 20 years ago??, More Focus on Social Sphere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Attending Surgeons: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&gt;  Greater Scrutiny By Hospitals: Outcomes of procedures, Time Taken for Operations, Length of Stay, etc.</a:t>
            </a:r>
          </a:p>
          <a:p>
            <a:pPr marL="0" indent="0">
              <a:buNone/>
            </a:pPr>
            <a:r>
              <a:rPr lang="en-US" dirty="0" smtClean="0"/>
              <a:t>   &gt;  Patient Care vs. Resident Teaching:  Ethical Dilemma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&gt; Competitors </a:t>
            </a:r>
            <a:r>
              <a:rPr lang="en-US" dirty="0"/>
              <a:t>in our cities may create some </a:t>
            </a:r>
            <a:r>
              <a:rPr lang="en-US" dirty="0" smtClean="0"/>
              <a:t>rumors </a:t>
            </a:r>
            <a:r>
              <a:rPr lang="en-US" dirty="0"/>
              <a:t>about “resident </a:t>
            </a:r>
            <a:r>
              <a:rPr lang="en-US" dirty="0" smtClean="0"/>
              <a:t>surgery” if patients see them in second opinion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Patients 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&gt;  Often Ask: “Will You Do the Operation, Doctor, or some student?”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&gt; May have researched the Internet, and have a lot of Information, or Misinformation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f09110b6-f926-44cf-9d57-42f5b6ea200a@medic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79" r="10200"/>
          <a:stretch/>
        </p:blipFill>
        <p:spPr bwMode="auto">
          <a:xfrm rot="5400000">
            <a:off x="8877245" y="3224758"/>
            <a:ext cx="2672550" cy="323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0551381" y="3848431"/>
            <a:ext cx="214685" cy="24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390490" y="5104737"/>
            <a:ext cx="87465" cy="40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1060264" y="4913906"/>
            <a:ext cx="190832" cy="190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0201523" y="5422790"/>
            <a:ext cx="230588" cy="174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7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83772"/>
            <a:ext cx="10439400" cy="1325563"/>
          </a:xfrm>
        </p:spPr>
        <p:txBody>
          <a:bodyPr/>
          <a:lstStyle/>
          <a:p>
            <a:r>
              <a:rPr lang="en-US" dirty="0" smtClean="0"/>
              <a:t>                    Methods of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699000"/>
          </a:xfrm>
        </p:spPr>
        <p:txBody>
          <a:bodyPr>
            <a:normAutofit fontScale="25000" lnSpcReduction="20000"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“</a:t>
            </a:r>
            <a:r>
              <a:rPr lang="en-US" sz="8000" i="1" dirty="0" smtClean="0">
                <a:solidFill>
                  <a:srgbClr val="FF0000"/>
                </a:solidFill>
              </a:rPr>
              <a:t>Show One, Do One, Teach One” William Halstead 1890 : Not Applicable Any More</a:t>
            </a:r>
          </a:p>
          <a:p>
            <a:endParaRPr lang="en-US" sz="7000" dirty="0" smtClean="0"/>
          </a:p>
          <a:p>
            <a:r>
              <a:rPr lang="en-US" sz="11200" dirty="0" smtClean="0"/>
              <a:t>The  4 Stage </a:t>
            </a:r>
            <a:r>
              <a:rPr lang="en-US" sz="11200" dirty="0" err="1" smtClean="0"/>
              <a:t>Zwisch</a:t>
            </a:r>
            <a:r>
              <a:rPr lang="en-US" sz="11200" dirty="0" smtClean="0"/>
              <a:t> Model (developed by </a:t>
            </a:r>
            <a:r>
              <a:rPr lang="en-US" sz="11200" dirty="0" err="1" smtClean="0"/>
              <a:t>Zwischenberger</a:t>
            </a:r>
            <a:r>
              <a:rPr lang="en-US" sz="11200" dirty="0" smtClean="0"/>
              <a:t> at the Univ. Kentucky)</a:t>
            </a:r>
          </a:p>
          <a:p>
            <a:pPr marL="0" indent="0">
              <a:buNone/>
            </a:pPr>
            <a:r>
              <a:rPr lang="en-US" sz="11200" dirty="0" smtClean="0"/>
              <a:t>     1. </a:t>
            </a:r>
            <a:r>
              <a:rPr lang="en-US" sz="11200" b="1" i="1" dirty="0" smtClean="0">
                <a:solidFill>
                  <a:srgbClr val="FF0000"/>
                </a:solidFill>
              </a:rPr>
              <a:t>Show and Tell</a:t>
            </a:r>
            <a:r>
              <a:rPr lang="en-US" sz="11200" dirty="0" smtClean="0">
                <a:solidFill>
                  <a:srgbClr val="FF0000"/>
                </a:solidFill>
              </a:rPr>
              <a:t>: </a:t>
            </a:r>
            <a:r>
              <a:rPr lang="en-US" sz="11200" dirty="0" smtClean="0"/>
              <a:t>Surgeon Shows How to Do the Procedure</a:t>
            </a:r>
          </a:p>
          <a:p>
            <a:pPr marL="0" indent="0">
              <a:buNone/>
            </a:pPr>
            <a:r>
              <a:rPr lang="en-US" sz="11200" dirty="0" smtClean="0"/>
              <a:t>     2. </a:t>
            </a:r>
            <a:r>
              <a:rPr lang="en-US" sz="11200" b="1" i="1" dirty="0" smtClean="0">
                <a:solidFill>
                  <a:srgbClr val="FFC000"/>
                </a:solidFill>
              </a:rPr>
              <a:t>Smart Help: </a:t>
            </a:r>
            <a:r>
              <a:rPr lang="en-US" sz="11200" dirty="0" smtClean="0"/>
              <a:t>Surgeon becomes the Assistant, but leads the resident</a:t>
            </a:r>
          </a:p>
          <a:p>
            <a:pPr marL="0" indent="0">
              <a:buNone/>
            </a:pPr>
            <a:r>
              <a:rPr lang="en-US" sz="11200" dirty="0"/>
              <a:t> </a:t>
            </a:r>
            <a:r>
              <a:rPr lang="en-US" sz="11200" dirty="0" smtClean="0"/>
              <a:t>    3. </a:t>
            </a:r>
            <a:r>
              <a:rPr lang="en-US" sz="11200" b="1" i="1" dirty="0" smtClean="0">
                <a:solidFill>
                  <a:srgbClr val="00B0F0"/>
                </a:solidFill>
              </a:rPr>
              <a:t>Dumb Help: </a:t>
            </a:r>
            <a:r>
              <a:rPr lang="en-US" sz="11200" dirty="0" smtClean="0"/>
              <a:t>Follows the Resident’s lead; advises regarding technique refinement</a:t>
            </a:r>
          </a:p>
          <a:p>
            <a:pPr marL="0" indent="0">
              <a:buNone/>
            </a:pPr>
            <a:r>
              <a:rPr lang="en-US" sz="11200" dirty="0"/>
              <a:t> </a:t>
            </a:r>
            <a:r>
              <a:rPr lang="en-US" sz="11200" dirty="0" smtClean="0"/>
              <a:t>     4. </a:t>
            </a:r>
            <a:r>
              <a:rPr lang="en-US" sz="11200" b="1" i="1" dirty="0" smtClean="0">
                <a:solidFill>
                  <a:srgbClr val="7030A0"/>
                </a:solidFill>
              </a:rPr>
              <a:t>No Help: </a:t>
            </a:r>
            <a:r>
              <a:rPr lang="en-US" sz="11200" dirty="0" smtClean="0"/>
              <a:t>Provides No Unsolicited Advice; Monitors Progress; </a:t>
            </a:r>
            <a:r>
              <a:rPr lang="en-US" sz="11200" dirty="0" smtClean="0">
                <a:solidFill>
                  <a:srgbClr val="7030A0"/>
                </a:solidFill>
              </a:rPr>
              <a:t>Not applicable to Neurosurgical cases in the Present Day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782" y="5881255"/>
            <a:ext cx="6951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/>
              <a:t>DeRosa</a:t>
            </a:r>
            <a:r>
              <a:rPr lang="en-US" sz="2000" i="1" dirty="0" smtClean="0"/>
              <a:t> DA, </a:t>
            </a:r>
            <a:r>
              <a:rPr lang="en-US" sz="2000" i="1" dirty="0" err="1" smtClean="0"/>
              <a:t>Zwischenberger</a:t>
            </a:r>
            <a:r>
              <a:rPr lang="en-US" sz="2000" i="1" dirty="0" smtClean="0"/>
              <a:t> JB, et al. J </a:t>
            </a:r>
            <a:r>
              <a:rPr lang="en-US" sz="2000" i="1" dirty="0" err="1" smtClean="0"/>
              <a:t>Surg</a:t>
            </a:r>
            <a:r>
              <a:rPr lang="en-US" sz="2000" i="1" dirty="0" smtClean="0"/>
              <a:t> Educ. 70; 24-30, 2013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6541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Skills Training In Cadavers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364"/>
            <a:ext cx="10515600" cy="498299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Boot Camp: Craniotomy, Ventriculostomy, etc. (Nationally Sponsored)</a:t>
            </a:r>
          </a:p>
          <a:p>
            <a:endParaRPr lang="en-US" dirty="0" smtClean="0"/>
          </a:p>
          <a:p>
            <a:r>
              <a:rPr lang="en-US" sz="4400" dirty="0" smtClean="0">
                <a:solidFill>
                  <a:srgbClr val="FF0000"/>
                </a:solidFill>
              </a:rPr>
              <a:t>WISH Lab at the University of Washington- HMC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 Extensive struggle by LNS, and RGE for 4 years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Constructed at An Approximate Cost of 4 Million Dollars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  Industry Sponsorship of Equipment and Educational Courses</a:t>
            </a: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9 Operative Stations: For Prosection, and Dissection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800" dirty="0" smtClean="0">
                <a:solidFill>
                  <a:srgbClr val="00B050"/>
                </a:solidFill>
              </a:rPr>
              <a:t>Dedicated 1 day courses for Residents/ Fellows (7 -8 /year):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Skull Base; Vascular; Micro anastomosis; Brain Anatomy; Spinal Procedures; Minimally Invasive Spinal Surgery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Residents Paired According to Level of Training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Faculty Leadership, and Active Teaching</a:t>
            </a:r>
          </a:p>
          <a:p>
            <a:pPr marL="0" indent="0">
              <a:buNone/>
            </a:pPr>
            <a:r>
              <a:rPr lang="en-US" dirty="0" smtClean="0"/>
              <a:t>               Visiting Professors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Focused on Skills Training of Residents, Improving the Safety for our Patients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7030A0"/>
                </a:solidFill>
              </a:rPr>
              <a:t>Additional Dedicated Dissection Room for Neurosurgery Residents/ Fellows</a:t>
            </a:r>
          </a:p>
          <a:p>
            <a:pPr marL="0" indent="0">
              <a:buNone/>
            </a:pPr>
            <a:r>
              <a:rPr lang="en-US" dirty="0" smtClean="0"/>
              <a:t>            Residents and Fellows Encouraged to Work there in their Own time to Perfect Surgical Skills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Self- Directed Training Before/ After Critical Operations</a:t>
            </a:r>
            <a:endParaRPr lang="en-US" dirty="0"/>
          </a:p>
        </p:txBody>
      </p:sp>
      <p:pic>
        <p:nvPicPr>
          <p:cNvPr id="4" name="Picture 3" descr="65c57697-b034-481b-9f03-a9cc7eaafb0d@medic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82775" y="680295"/>
            <a:ext cx="3235570" cy="242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30a140ae-05c7-467e-a627-a915bc60ce1d@medic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82774" y="4005143"/>
            <a:ext cx="3235572" cy="242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8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e683d87-e8e3-4a5e-a7b5-d89f95e91c7a@medic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2" y="382953"/>
            <a:ext cx="3991055" cy="299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31c9fd34-e6cb-4ab1-b568-a35d6c459bba@medic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t="10435" r="5226" b="4883"/>
          <a:stretch/>
        </p:blipFill>
        <p:spPr bwMode="auto">
          <a:xfrm rot="10800000">
            <a:off x="332153" y="3837034"/>
            <a:ext cx="4087446" cy="288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54fbe631-e465-4615-8746-db5bc2e7880c@medic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8029" y="808103"/>
            <a:ext cx="3899512" cy="292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53226" y="1749708"/>
            <a:ext cx="39140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Dedicated Course Coordinator (AH)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Applies for Grants, plans fine details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Industry Sponsorship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Staff Support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Course </a:t>
            </a:r>
            <a:r>
              <a:rPr lang="en-US" dirty="0"/>
              <a:t>Director; co-directors; faculty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Course Curriculum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Teaching, Evaluation on </a:t>
            </a:r>
            <a:r>
              <a:rPr lang="en-US" dirty="0"/>
              <a:t>the </a:t>
            </a:r>
            <a:r>
              <a:rPr lang="en-US" dirty="0" smtClean="0"/>
              <a:t>spot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Attendance Required unless death,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marriage, or birth intervene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5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Operating Room : Teaching Surgeon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917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Lead By Example </a:t>
            </a:r>
          </a:p>
          <a:p>
            <a:r>
              <a:rPr lang="en-US" sz="2400" dirty="0" smtClean="0"/>
              <a:t>Emphasize Team Work</a:t>
            </a:r>
          </a:p>
          <a:p>
            <a:r>
              <a:rPr lang="en-US" sz="2400" dirty="0" smtClean="0"/>
              <a:t>Treat Every One with Respect</a:t>
            </a:r>
          </a:p>
          <a:p>
            <a:r>
              <a:rPr lang="en-US" sz="2400" dirty="0" smtClean="0"/>
              <a:t>Surgery is Not Just Science, But more of an Art</a:t>
            </a:r>
          </a:p>
          <a:p>
            <a:r>
              <a:rPr lang="en-US" sz="2400" dirty="0" smtClean="0"/>
              <a:t>Respond to Crisis Situations with Calmness, Prayer, and Leadership</a:t>
            </a:r>
          </a:p>
          <a:p>
            <a:r>
              <a:rPr lang="en-US" sz="2400" dirty="0" smtClean="0"/>
              <a:t>Patient Safety Supersedes Teaching</a:t>
            </a:r>
          </a:p>
          <a:p>
            <a:endParaRPr lang="en-US" sz="2400" dirty="0" smtClean="0"/>
          </a:p>
          <a:p>
            <a:r>
              <a:rPr lang="en-US" sz="2400" dirty="0" smtClean="0"/>
              <a:t>Your Residents, Fellows, and Students are your Legacy</a:t>
            </a:r>
          </a:p>
          <a:p>
            <a:r>
              <a:rPr lang="en-US" sz="2400" dirty="0" smtClean="0"/>
              <a:t>Direct them to the Right Learning Materials</a:t>
            </a:r>
          </a:p>
          <a:p>
            <a:r>
              <a:rPr lang="en-US" sz="2400" dirty="0" smtClean="0"/>
              <a:t>Some will be more talented than others</a:t>
            </a:r>
          </a:p>
          <a:p>
            <a:r>
              <a:rPr lang="en-US" sz="2400" dirty="0" smtClean="0"/>
              <a:t>“Hunger to Learn” is important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9422" y="15080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“Surgery is an Art More than a Science;</a:t>
            </a:r>
          </a:p>
          <a:p>
            <a:r>
              <a:rPr lang="en-US" dirty="0">
                <a:solidFill>
                  <a:srgbClr val="FF0000"/>
                </a:solidFill>
              </a:rPr>
              <a:t>    You must Master Anatomy to Master Surgery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Evandro De Oliveira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862" y="4095314"/>
            <a:ext cx="3837354" cy="255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72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Step- wise Teaching of Operations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Weekly Preoperative Conference (at each hospital)</a:t>
            </a:r>
          </a:p>
          <a:p>
            <a:r>
              <a:rPr lang="en-US" dirty="0" smtClean="0"/>
              <a:t>Specific Case: Preoperative Discussion About Indications, Strategy, Technique  </a:t>
            </a:r>
          </a:p>
          <a:p>
            <a:r>
              <a:rPr lang="en-US" dirty="0" smtClean="0"/>
              <a:t>Resident Must Read up on Procedure, Reviews Videos, etc.</a:t>
            </a:r>
          </a:p>
          <a:p>
            <a:r>
              <a:rPr lang="en-US" dirty="0" smtClean="0"/>
              <a:t>Have Pertinent Films Up, Participates in Preoperative Discussion with Anesthesia, Nursing, Monitoring, etc. </a:t>
            </a:r>
            <a:endParaRPr lang="en-US" dirty="0"/>
          </a:p>
          <a:p>
            <a:r>
              <a:rPr lang="en-US" dirty="0" smtClean="0"/>
              <a:t>Patient Positioning 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Opening the Wound</a:t>
            </a:r>
            <a:endParaRPr lang="en-US" i="1" dirty="0" smtClean="0"/>
          </a:p>
          <a:p>
            <a:r>
              <a:rPr lang="en-US" dirty="0" smtClean="0"/>
              <a:t>Steps in Procedure, Timed (</a:t>
            </a:r>
            <a:r>
              <a:rPr lang="en-US" dirty="0" err="1" smtClean="0"/>
              <a:t>e.g</a:t>
            </a:r>
            <a:r>
              <a:rPr lang="en-US" dirty="0" smtClean="0"/>
              <a:t>) Opening Sylvian Fissure, Exposure of Lesion Under the Microscope – </a:t>
            </a:r>
            <a:r>
              <a:rPr lang="en-US" i="1" dirty="0" smtClean="0">
                <a:solidFill>
                  <a:srgbClr val="FF0000"/>
                </a:solidFill>
              </a:rPr>
              <a:t>Attending Supervises Directly or Indirectly</a:t>
            </a:r>
          </a:p>
          <a:p>
            <a:r>
              <a:rPr lang="en-US" dirty="0" smtClean="0"/>
              <a:t>Critical Portions of Procedure e.g. Dissection and Clipping of Aneurysm – </a:t>
            </a:r>
            <a:r>
              <a:rPr lang="en-US" i="1" dirty="0" smtClean="0">
                <a:solidFill>
                  <a:srgbClr val="00B0F0"/>
                </a:solidFill>
              </a:rPr>
              <a:t>Attending Performs with Resident Help, or Guides the Resident </a:t>
            </a:r>
          </a:p>
          <a:p>
            <a:r>
              <a:rPr lang="en-US" dirty="0" smtClean="0"/>
              <a:t>Closure Without Complications, Cosmetically Pleasing </a:t>
            </a:r>
          </a:p>
          <a:p>
            <a:r>
              <a:rPr lang="en-US" dirty="0" smtClean="0"/>
              <a:t>Postoperative Debrief – </a:t>
            </a:r>
            <a:r>
              <a:rPr lang="en-US" i="1" dirty="0" smtClean="0">
                <a:solidFill>
                  <a:srgbClr val="7030A0"/>
                </a:solidFill>
              </a:rPr>
              <a:t>(as needed)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8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Fellow/ Chief Resident/ Junior Resident/ Medical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085"/>
            <a:ext cx="6844990" cy="223749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Fellows and the Chief Resident Have a Significant Role in Teaching more junior Residents</a:t>
            </a:r>
          </a:p>
          <a:p>
            <a:r>
              <a:rPr lang="en-US" sz="2400" dirty="0" smtClean="0"/>
              <a:t>Roles Must be defined Before the Operation, but can change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according to circumstances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Medical Students Have a Limited Role in Neurosurgical Operations</a:t>
            </a:r>
            <a:endParaRPr lang="en-US" sz="2400" dirty="0"/>
          </a:p>
        </p:txBody>
      </p:sp>
      <p:pic>
        <p:nvPicPr>
          <p:cNvPr id="2050" name="Picture 2" descr="a33e3dff-7a30-4734-ba45-fb7aafa2c4ae@medic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3" t="23319"/>
          <a:stretch/>
        </p:blipFill>
        <p:spPr bwMode="auto">
          <a:xfrm rot="5400000">
            <a:off x="5130849" y="4149543"/>
            <a:ext cx="3100038" cy="200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47ebfa5c-9514-4e87-9672-57f2a420b59c@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66855" y="1523138"/>
            <a:ext cx="3412816" cy="255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20406" y="4594432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CV/SB Fellow Michael Moore and</a:t>
            </a:r>
          </a:p>
          <a:p>
            <a:r>
              <a:rPr lang="en-US" dirty="0" smtClean="0"/>
              <a:t> Chief Resident Josh Abecassis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6651" y="5556483"/>
            <a:ext cx="2061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Ellenbogen and </a:t>
            </a:r>
          </a:p>
          <a:p>
            <a:r>
              <a:rPr lang="en-US" dirty="0" smtClean="0"/>
              <a:t>Senior Resident </a:t>
            </a:r>
          </a:p>
          <a:p>
            <a:r>
              <a:rPr lang="en-US" dirty="0" smtClean="0"/>
              <a:t>Lynne McGrath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1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Natural Talent vs. Practice in Learning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Residents are Over-performers, and some are Under-performers</a:t>
            </a:r>
          </a:p>
          <a:p>
            <a:r>
              <a:rPr lang="en-US" dirty="0" smtClean="0"/>
              <a:t>But every one needs 10,000 hours of practice</a:t>
            </a:r>
          </a:p>
          <a:p>
            <a:r>
              <a:rPr lang="en-US" dirty="0" smtClean="0"/>
              <a:t>Continuous Quality Improvement and Life-long Learning are needed</a:t>
            </a:r>
            <a:endParaRPr lang="en-US" dirty="0"/>
          </a:p>
          <a:p>
            <a:r>
              <a:rPr lang="en-US" dirty="0" smtClean="0"/>
              <a:t>Every one’s performance can be affected by: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&gt; Being in a Hurry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&gt; Lack of Focus, distractions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&gt; Loss of Sleep, Fatigue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&gt; Disease of Any Kind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&gt; Anger, Adverse Reaction to Stress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Residents Need to Be Educated About How to manage these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70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1114</Words>
  <Application>Microsoft Office PowerPoint</Application>
  <PresentationFormat>Widescreen</PresentationFormat>
  <Paragraphs>134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Office Theme</vt:lpstr>
      <vt:lpstr>How To Teach Residents to Operate</vt:lpstr>
      <vt:lpstr> Challenges of Operative Teaching in 2019</vt:lpstr>
      <vt:lpstr>                    Methods of Teaching</vt:lpstr>
      <vt:lpstr>              Skills Training In Cadavers</vt:lpstr>
      <vt:lpstr>PowerPoint Presentation</vt:lpstr>
      <vt:lpstr>Operating Room : Teaching Surgeon</vt:lpstr>
      <vt:lpstr>      Step- wise Teaching of Operations</vt:lpstr>
      <vt:lpstr>Role of Fellow/ Chief Resident/ Junior Resident/ Medical Student</vt:lpstr>
      <vt:lpstr>    Natural Talent vs. Practice in Learning</vt:lpstr>
      <vt:lpstr>Remediation of the Underperforming Resident</vt:lpstr>
      <vt:lpstr> Some Other Methods of Learning</vt:lpstr>
      <vt:lpstr>                     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Teach Residents to Operate</dc:title>
  <dc:creator>Laligam N Sekhar</dc:creator>
  <cp:lastModifiedBy>Sekhar, Laligam</cp:lastModifiedBy>
  <cp:revision>54</cp:revision>
  <dcterms:created xsi:type="dcterms:W3CDTF">2019-04-07T17:01:37Z</dcterms:created>
  <dcterms:modified xsi:type="dcterms:W3CDTF">2019-05-15T19:59:37Z</dcterms:modified>
</cp:coreProperties>
</file>