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8"/>
  </p:notesMasterIdLst>
  <p:sldIdLst>
    <p:sldId id="257" r:id="rId2"/>
    <p:sldId id="281" r:id="rId3"/>
    <p:sldId id="282" r:id="rId4"/>
    <p:sldId id="283" r:id="rId5"/>
    <p:sldId id="284" r:id="rId6"/>
    <p:sldId id="285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31" r:id="rId16"/>
    <p:sldId id="321" r:id="rId17"/>
    <p:sldId id="322" r:id="rId18"/>
    <p:sldId id="323" r:id="rId19"/>
    <p:sldId id="330" r:id="rId20"/>
    <p:sldId id="306" r:id="rId21"/>
    <p:sldId id="325" r:id="rId22"/>
    <p:sldId id="326" r:id="rId23"/>
    <p:sldId id="327" r:id="rId24"/>
    <p:sldId id="328" r:id="rId25"/>
    <p:sldId id="329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C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3"/>
    <p:restoredTop sz="94674"/>
  </p:normalViewPr>
  <p:slideViewPr>
    <p:cSldViewPr snapToGrid="0" snapToObjects="1">
      <p:cViewPr varScale="1">
        <p:scale>
          <a:sx n="92" d="100"/>
          <a:sy n="92" d="100"/>
        </p:scale>
        <p:origin x="134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10847-0828-2047-83A8-1B17E1FC9487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DEBAF-23CD-224A-A33B-453978D6E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0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9899C-AD54-7642-AF7A-8DFF6CCB9F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9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0EFB6-73AF-4AED-90A3-6A897F7B9E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8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4500" y="1825625"/>
            <a:ext cx="729084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2B714-8D8D-2B44-8C3D-B7E111F3D1D0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3990C-1910-674F-83BE-58335BDCC4E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SNS.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397500"/>
            <a:ext cx="1464117" cy="14605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930400" y="6165334"/>
            <a:ext cx="6796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/>
                <a:cs typeface="Times New Roman"/>
              </a:rPr>
              <a:t>THE</a:t>
            </a:r>
            <a:r>
              <a:rPr lang="en-US" sz="2400" baseline="0" dirty="0">
                <a:latin typeface="Times New Roman"/>
                <a:cs typeface="Times New Roman"/>
              </a:rPr>
              <a:t> SOCIETY OF NEUROLOGICAL SURGEONS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866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57C2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357C2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357C2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357C2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357C2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10048"/>
            <a:ext cx="8824167" cy="147002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ahoma"/>
                <a:cs typeface="Tahoma"/>
              </a:rPr>
              <a:t>Introduction to Neurosurgical Subspecialties:</a:t>
            </a:r>
            <a:br>
              <a:rPr lang="en-US" sz="4000" dirty="0">
                <a:latin typeface="Tahoma"/>
                <a:cs typeface="Tahoma"/>
              </a:rPr>
            </a:br>
            <a:r>
              <a:rPr lang="en-US" sz="4000" dirty="0">
                <a:latin typeface="Tahoma"/>
                <a:cs typeface="Tahoma"/>
              </a:rPr>
              <a:t/>
            </a:r>
            <a:br>
              <a:rPr lang="en-US" sz="4000" dirty="0">
                <a:latin typeface="Tahoma"/>
                <a:cs typeface="Tahoma"/>
              </a:rPr>
            </a:br>
            <a:r>
              <a:rPr lang="en-US" sz="3200" dirty="0">
                <a:latin typeface="Tahoma"/>
                <a:cs typeface="Tahoma"/>
              </a:rPr>
              <a:t>Trauma and Critical Care Neurosurgery</a:t>
            </a:r>
            <a:endParaRPr lang="en-US" sz="4000" dirty="0">
              <a:latin typeface="Tahoma"/>
              <a:cs typeface="Tahom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23195"/>
            <a:ext cx="9144000" cy="1752600"/>
          </a:xfrm>
        </p:spPr>
        <p:txBody>
          <a:bodyPr/>
          <a:lstStyle/>
          <a:p>
            <a:r>
              <a:rPr lang="en-US" dirty="0"/>
              <a:t>Brian L. Hoh, </a:t>
            </a:r>
            <a:r>
              <a:rPr lang="en-US" dirty="0" smtClean="0"/>
              <a:t>MD</a:t>
            </a:r>
            <a:r>
              <a:rPr lang="en-US" baseline="30000" dirty="0" smtClean="0"/>
              <a:t>1</a:t>
            </a:r>
            <a:r>
              <a:rPr lang="en-US" dirty="0" smtClean="0"/>
              <a:t>, Gregory </a:t>
            </a:r>
            <a:r>
              <a:rPr lang="en-US" dirty="0"/>
              <a:t>J. Zipfel, </a:t>
            </a:r>
            <a:r>
              <a:rPr lang="en-US" dirty="0" smtClean="0"/>
              <a:t>MD</a:t>
            </a:r>
            <a:r>
              <a:rPr lang="en-US" baseline="30000" dirty="0" smtClean="0"/>
              <a:t>2 </a:t>
            </a:r>
            <a:r>
              <a:rPr lang="en-US" dirty="0" smtClean="0"/>
              <a:t>and</a:t>
            </a:r>
            <a:r>
              <a:rPr lang="en-US" baseline="30000" dirty="0" smtClean="0"/>
              <a:t> </a:t>
            </a:r>
            <a:r>
              <a:rPr lang="en-US" dirty="0" smtClean="0"/>
              <a:t>Stacey Q. Wolfe, MD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r>
              <a:rPr lang="en-US" sz="2000" baseline="30000" dirty="0"/>
              <a:t>1</a:t>
            </a:r>
            <a:r>
              <a:rPr lang="en-US" sz="2000" dirty="0"/>
              <a:t>University of Florida, </a:t>
            </a:r>
            <a:r>
              <a:rPr lang="en-US" sz="2000" baseline="30000" dirty="0"/>
              <a:t>2</a:t>
            </a:r>
            <a:r>
              <a:rPr lang="en-US" sz="2000" dirty="0"/>
              <a:t>Washington </a:t>
            </a:r>
            <a:r>
              <a:rPr lang="en-US" sz="2000" dirty="0" smtClean="0"/>
              <a:t>University, Wake Forest Univeristy</a:t>
            </a:r>
            <a:r>
              <a:rPr lang="en-US" sz="2000" baseline="30000" dirty="0" smtClean="0"/>
              <a:t>3</a:t>
            </a:r>
            <a:endParaRPr lang="en-US" sz="2000" baseline="30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19168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le 1"/>
          <p:cNvSpPr>
            <a:spLocks noGrp="1"/>
          </p:cNvSpPr>
          <p:nvPr>
            <p:ph type="title"/>
          </p:nvPr>
        </p:nvSpPr>
        <p:spPr>
          <a:xfrm>
            <a:off x="206084" y="172938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Epidural </a:t>
            </a:r>
            <a:r>
              <a:rPr lang="en-US" altLang="en-US" dirty="0" err="1" smtClean="0"/>
              <a:t>vs</a:t>
            </a:r>
            <a:r>
              <a:rPr lang="en-US" altLang="en-US" dirty="0" smtClean="0"/>
              <a:t> Subdural hematoma </a:t>
            </a:r>
          </a:p>
        </p:txBody>
      </p:sp>
      <p:pic>
        <p:nvPicPr>
          <p:cNvPr id="80898" name="Content Placeholder 3" descr="heamtoma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202" r="-26202"/>
          <a:stretch>
            <a:fillRect/>
          </a:stretch>
        </p:blipFill>
        <p:spPr>
          <a:xfrm>
            <a:off x="-304800" y="1619250"/>
            <a:ext cx="9525000" cy="5238750"/>
          </a:xfrm>
          <a:prstGeom prst="rect">
            <a:avLst/>
          </a:prstGeom>
        </p:spPr>
      </p:pic>
      <p:pic>
        <p:nvPicPr>
          <p:cNvPr id="4" name="Content Placeholder 3" descr="Trauma SDH small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576" r="49544" b="22838"/>
          <a:stretch/>
        </p:blipFill>
        <p:spPr>
          <a:xfrm>
            <a:off x="6167239" y="1163695"/>
            <a:ext cx="2821053" cy="315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Content Placeholder 3" descr="Trauma - EDH.jpg"/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" t="2249" b="4677"/>
          <a:stretch/>
        </p:blipFill>
        <p:spPr>
          <a:xfrm>
            <a:off x="304934" y="1147833"/>
            <a:ext cx="2781743" cy="31382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39944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le 1"/>
          <p:cNvSpPr>
            <a:spLocks noGrp="1"/>
          </p:cNvSpPr>
          <p:nvPr>
            <p:ph type="title"/>
          </p:nvPr>
        </p:nvSpPr>
        <p:spPr>
          <a:xfrm>
            <a:off x="438132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+mn-lt"/>
              </a:rPr>
              <a:t>SUBDURAL HEMATOMA</a:t>
            </a:r>
          </a:p>
        </p:txBody>
      </p:sp>
      <p:sp>
        <p:nvSpPr>
          <p:cNvPr id="83970" name="Content Placeholder 4"/>
          <p:cNvSpPr>
            <a:spLocks noGrp="1"/>
          </p:cNvSpPr>
          <p:nvPr>
            <p:ph idx="4294967295"/>
          </p:nvPr>
        </p:nvSpPr>
        <p:spPr>
          <a:xfrm>
            <a:off x="450345" y="1132774"/>
            <a:ext cx="7772400" cy="276998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latin typeface="+mj-lt"/>
              </a:rPr>
              <a:t>Associated with underlying brain injury</a:t>
            </a:r>
          </a:p>
          <a:p>
            <a:pPr lvl="1"/>
            <a:r>
              <a:rPr lang="en-US" altLang="en-US" dirty="0" smtClean="0">
                <a:latin typeface="+mj-lt"/>
              </a:rPr>
              <a:t>Worse prognosis</a:t>
            </a:r>
          </a:p>
          <a:p>
            <a:pPr eaLnBrk="1" hangingPunct="1"/>
            <a:r>
              <a:rPr lang="en-US" altLang="en-US" sz="2400" dirty="0" smtClean="0">
                <a:latin typeface="+mj-lt"/>
              </a:rPr>
              <a:t>If asymptomatic, may watch if &lt;1cm in diameter</a:t>
            </a:r>
          </a:p>
          <a:p>
            <a:pPr eaLnBrk="1" hangingPunct="1"/>
            <a:r>
              <a:rPr lang="en-US" altLang="en-US" sz="2400" dirty="0" smtClean="0">
                <a:latin typeface="+mj-lt"/>
              </a:rPr>
              <a:t>Treatment</a:t>
            </a:r>
          </a:p>
          <a:p>
            <a:pPr lvl="1"/>
            <a:r>
              <a:rPr lang="en-US" altLang="en-US" dirty="0" smtClean="0">
                <a:latin typeface="+mj-lt"/>
              </a:rPr>
              <a:t>Acute- </a:t>
            </a:r>
            <a:r>
              <a:rPr lang="en-US" altLang="en-US" dirty="0" err="1" smtClean="0">
                <a:latin typeface="+mj-lt"/>
              </a:rPr>
              <a:t>Hyperintense</a:t>
            </a:r>
            <a:r>
              <a:rPr lang="en-US" altLang="en-US" dirty="0" smtClean="0">
                <a:latin typeface="+mj-lt"/>
              </a:rPr>
              <a:t>- craniotomy</a:t>
            </a:r>
          </a:p>
          <a:p>
            <a:pPr lvl="1"/>
            <a:r>
              <a:rPr lang="en-US" altLang="en-US" dirty="0" err="1" smtClean="0">
                <a:latin typeface="+mj-lt"/>
              </a:rPr>
              <a:t>Subacute</a:t>
            </a:r>
            <a:r>
              <a:rPr lang="en-US" altLang="en-US" dirty="0" smtClean="0">
                <a:latin typeface="+mj-lt"/>
              </a:rPr>
              <a:t>- </a:t>
            </a:r>
            <a:r>
              <a:rPr lang="en-US" altLang="en-US" dirty="0" err="1" smtClean="0">
                <a:latin typeface="+mj-lt"/>
              </a:rPr>
              <a:t>Isointense</a:t>
            </a:r>
            <a:r>
              <a:rPr lang="en-US" altLang="en-US" dirty="0" smtClean="0">
                <a:latin typeface="+mj-lt"/>
              </a:rPr>
              <a:t>- bur holes</a:t>
            </a:r>
          </a:p>
          <a:p>
            <a:pPr lvl="1"/>
            <a:r>
              <a:rPr lang="en-US" altLang="en-US" dirty="0" smtClean="0">
                <a:latin typeface="+mj-lt"/>
              </a:rPr>
              <a:t>Chronic- </a:t>
            </a:r>
            <a:r>
              <a:rPr lang="en-US" altLang="en-US" dirty="0" err="1" smtClean="0">
                <a:latin typeface="+mj-lt"/>
              </a:rPr>
              <a:t>Hypointense</a:t>
            </a:r>
            <a:r>
              <a:rPr lang="en-US" altLang="en-US" dirty="0" smtClean="0">
                <a:latin typeface="+mj-lt"/>
              </a:rPr>
              <a:t>- SEPS (twist drill/suction)</a:t>
            </a:r>
          </a:p>
        </p:txBody>
      </p:sp>
    </p:spTree>
    <p:extLst>
      <p:ext uri="{BB962C8B-B14F-4D97-AF65-F5344CB8AC3E}">
        <p14:creationId xmlns:p14="http://schemas.microsoft.com/office/powerpoint/2010/main" val="7702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>
          <a:xfrm>
            <a:off x="548029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Case Illustration </a:t>
            </a:r>
            <a:r>
              <a:rPr lang="en-US" dirty="0" smtClean="0"/>
              <a:t>#3</a:t>
            </a:r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81922" name="Content Placeholder 4"/>
          <p:cNvSpPr>
            <a:spLocks noGrp="1"/>
          </p:cNvSpPr>
          <p:nvPr>
            <p:ph idx="4294967295"/>
          </p:nvPr>
        </p:nvSpPr>
        <p:spPr>
          <a:xfrm>
            <a:off x="488495" y="1193829"/>
            <a:ext cx="8186093" cy="2769989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3300" dirty="0" smtClean="0"/>
              <a:t>83 y/o man s/p drug eluting coronary stent</a:t>
            </a:r>
          </a:p>
          <a:p>
            <a:pPr lvl="1"/>
            <a:r>
              <a:rPr lang="en-US" altLang="en-US" sz="3300" dirty="0" smtClean="0"/>
              <a:t>On Plavix and ASA</a:t>
            </a:r>
          </a:p>
          <a:p>
            <a:pPr eaLnBrk="1" hangingPunct="1"/>
            <a:r>
              <a:rPr lang="en-US" altLang="en-US" sz="3300" dirty="0" smtClean="0"/>
              <a:t>Tripped in the driveway 4 weeks ago (No LOC)</a:t>
            </a:r>
          </a:p>
          <a:p>
            <a:pPr eaLnBrk="1" hangingPunct="1"/>
            <a:r>
              <a:rPr lang="en-US" altLang="en-US" sz="3300" dirty="0" smtClean="0"/>
              <a:t>Now with HA and difficulty walking</a:t>
            </a:r>
          </a:p>
          <a:p>
            <a:pPr eaLnBrk="1" hangingPunct="1"/>
            <a:r>
              <a:rPr lang="en-US" altLang="en-US" sz="3300" dirty="0" smtClean="0"/>
              <a:t>PE: Awake with mild STM deficit</a:t>
            </a:r>
          </a:p>
          <a:p>
            <a:pPr marL="0" indent="0" eaLnBrk="1" hangingPunct="1">
              <a:buNone/>
            </a:pPr>
            <a:r>
              <a:rPr lang="en-US" altLang="en-US" sz="3300" dirty="0" smtClean="0"/>
              <a:t>         PERRLA, EOMI</a:t>
            </a:r>
          </a:p>
          <a:p>
            <a:pPr marL="0" indent="0" eaLnBrk="1" hangingPunct="1">
              <a:buNone/>
            </a:pPr>
            <a:r>
              <a:rPr lang="en-US" altLang="en-US" sz="3300" dirty="0"/>
              <a:t>	</a:t>
            </a:r>
            <a:r>
              <a:rPr lang="en-US" altLang="en-US" sz="3300" dirty="0" smtClean="0"/>
              <a:t>5/5 all extremities, left drift</a:t>
            </a:r>
          </a:p>
          <a:p>
            <a:pPr marL="0" indent="0" eaLnBrk="1" hangingPunct="1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5365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Content Placeholder 3" descr="Trauma - cSDH small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5" t="4637" r="13353" b="4533"/>
          <a:stretch/>
        </p:blipFill>
        <p:spPr>
          <a:xfrm>
            <a:off x="921865" y="1240403"/>
            <a:ext cx="3596700" cy="4251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64" y="11066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Chronic Subdural Hematoma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3" descr="Trauma SDH small.jpg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576" r="49544" b="22838"/>
          <a:stretch/>
        </p:blipFill>
        <p:spPr>
          <a:xfrm>
            <a:off x="4616270" y="1240403"/>
            <a:ext cx="3830438" cy="428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8280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>
          <a:xfrm>
            <a:off x="474755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Case Illustration </a:t>
            </a:r>
            <a:r>
              <a:rPr lang="en-US" dirty="0" smtClean="0"/>
              <a:t>#4</a:t>
            </a:r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87042" name="Content Placeholder 4"/>
          <p:cNvSpPr>
            <a:spLocks noGrp="1"/>
          </p:cNvSpPr>
          <p:nvPr>
            <p:ph idx="4294967295"/>
          </p:nvPr>
        </p:nvSpPr>
        <p:spPr>
          <a:xfrm>
            <a:off x="413694" y="1218251"/>
            <a:ext cx="7772400" cy="276998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24 y/o male fell off bike</a:t>
            </a:r>
          </a:p>
          <a:p>
            <a:pPr eaLnBrk="1" hangingPunct="1"/>
            <a:r>
              <a:rPr lang="en-US" altLang="en-US" dirty="0" smtClean="0"/>
              <a:t>Seizure at the scene</a:t>
            </a:r>
          </a:p>
          <a:p>
            <a:pPr eaLnBrk="1" hangingPunct="1"/>
            <a:r>
              <a:rPr lang="en-US" altLang="en-US" dirty="0" smtClean="0"/>
              <a:t>Normal neurologic exam</a:t>
            </a:r>
          </a:p>
          <a:p>
            <a:pPr marL="0" indent="0" eaLnBrk="1" hangingPunct="1"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on arrival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98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23" y="70294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Traumatic Subarachnoid Hemorrhage</a:t>
            </a:r>
            <a:endParaRPr lang="en-US" sz="4000" dirty="0"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Content Placeholder 3" descr="Traumatic SAH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5" t="3189" r="5171" b="1151"/>
          <a:stretch/>
        </p:blipFill>
        <p:spPr>
          <a:xfrm>
            <a:off x="2488759" y="1491906"/>
            <a:ext cx="3815675" cy="4375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907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le 1"/>
          <p:cNvSpPr>
            <a:spLocks noGrp="1"/>
          </p:cNvSpPr>
          <p:nvPr>
            <p:ph type="title"/>
          </p:nvPr>
        </p:nvSpPr>
        <p:spPr>
          <a:xfrm>
            <a:off x="450325" y="209571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Case Illustration </a:t>
            </a:r>
            <a:r>
              <a:rPr lang="en-US" dirty="0" smtClean="0"/>
              <a:t>#5</a:t>
            </a:r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84994" name="Content Placeholder 4"/>
          <p:cNvSpPr>
            <a:spLocks noGrp="1"/>
          </p:cNvSpPr>
          <p:nvPr>
            <p:ph idx="4294967295"/>
          </p:nvPr>
        </p:nvSpPr>
        <p:spPr>
          <a:xfrm>
            <a:off x="413694" y="1193828"/>
            <a:ext cx="7772400" cy="276998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45 y/o male pedestrian hit by car</a:t>
            </a:r>
          </a:p>
          <a:p>
            <a:pPr eaLnBrk="1" hangingPunct="1"/>
            <a:r>
              <a:rPr lang="en-US" altLang="en-US" dirty="0" smtClean="0"/>
              <a:t>+LOC</a:t>
            </a:r>
          </a:p>
          <a:p>
            <a:pPr eaLnBrk="1" hangingPunct="1"/>
            <a:r>
              <a:rPr lang="en-US" altLang="en-US" dirty="0" smtClean="0"/>
              <a:t>PE: PERRLA</a:t>
            </a:r>
          </a:p>
          <a:p>
            <a:pPr lvl="3"/>
            <a:r>
              <a:rPr lang="en-US" altLang="en-US" sz="2800" dirty="0" smtClean="0"/>
              <a:t>Moaning</a:t>
            </a:r>
          </a:p>
          <a:p>
            <a:pPr lvl="3"/>
            <a:r>
              <a:rPr lang="en-US" altLang="en-US" sz="2800" dirty="0" smtClean="0"/>
              <a:t>No eye opening</a:t>
            </a:r>
          </a:p>
          <a:p>
            <a:pPr lvl="3"/>
            <a:r>
              <a:rPr lang="en-US" altLang="en-US" sz="2800" dirty="0" smtClean="0"/>
              <a:t>Withdrawing</a:t>
            </a:r>
          </a:p>
        </p:txBody>
      </p:sp>
      <p:pic>
        <p:nvPicPr>
          <p:cNvPr id="4" name="Picture 3" descr="Contusion 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1370" y="1639930"/>
            <a:ext cx="3447609" cy="44526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8469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>
          <a:xfrm>
            <a:off x="474747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TBI: Coup/</a:t>
            </a:r>
            <a:r>
              <a:rPr lang="en-US" altLang="en-US" dirty="0" err="1" smtClean="0"/>
              <a:t>Contrecoup</a:t>
            </a:r>
            <a:endParaRPr lang="en-US" altLang="en-US" dirty="0" smtClean="0"/>
          </a:p>
        </p:txBody>
      </p:sp>
      <p:pic>
        <p:nvPicPr>
          <p:cNvPr id="89090" name="Content Placeholder 3" descr="220px-Contrecoup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140" r="-54140"/>
          <a:stretch>
            <a:fillRect/>
          </a:stretch>
        </p:blipFill>
        <p:spPr>
          <a:xfrm>
            <a:off x="-382092" y="913806"/>
            <a:ext cx="9477677" cy="52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80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 </a:t>
            </a:r>
            <a:r>
              <a:rPr lang="en-US" sz="4900" dirty="0" smtClean="0">
                <a:latin typeface="+mn-lt"/>
                <a:ea typeface="+mj-ea"/>
              </a:rPr>
              <a:t>Contusions</a:t>
            </a:r>
            <a:endParaRPr lang="en-US" sz="4900" dirty="0"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3837" y="980374"/>
            <a:ext cx="8229600" cy="4625975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ea typeface="ＭＳ Ｐゴシック" charset="-128"/>
              </a:rPr>
              <a:t>Parenchymal damage from the bony ridges at base of the skull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800" dirty="0">
                <a:ea typeface="ＭＳ Ｐゴシック" charset="-128"/>
              </a:rPr>
              <a:t>Associated with </a:t>
            </a:r>
            <a:r>
              <a:rPr lang="en-US" sz="2800" dirty="0" smtClean="0">
                <a:ea typeface="ＭＳ Ｐゴシック" charset="-128"/>
              </a:rPr>
              <a:t>edema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ＭＳ Ｐゴシック" charset="-128"/>
              </a:rPr>
              <a:t>Worse prognosis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ea typeface="ＭＳ Ｐゴシック" charset="-128"/>
              </a:rPr>
              <a:t>Potential for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blossoming</a:t>
            </a:r>
            <a:r>
              <a:rPr lang="ja-JP" altLang="en-US" dirty="0" smtClean="0">
                <a:ea typeface="ＭＳ Ｐゴシック" charset="-128"/>
              </a:rPr>
              <a:t>”</a:t>
            </a:r>
            <a:endParaRPr lang="en-US" altLang="ja-JP" dirty="0" smtClean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800" dirty="0" smtClean="0">
                <a:ea typeface="ＭＳ Ｐゴシック" charset="-128"/>
              </a:rPr>
              <a:t>Repeat CT within 4-6 hours</a:t>
            </a:r>
          </a:p>
        </p:txBody>
      </p:sp>
      <p:pic>
        <p:nvPicPr>
          <p:cNvPr id="4" name="Picture 4" descr="Blossom Contusion"/>
          <p:cNvPicPr>
            <a:picLocks noChangeAspect="1" noChangeArrowheads="1"/>
          </p:cNvPicPr>
          <p:nvPr/>
        </p:nvPicPr>
        <p:blipFill rotWithShape="1">
          <a:blip r:embed="rId2" cstate="print"/>
          <a:srcRect l="1442" r="56702"/>
          <a:stretch/>
        </p:blipFill>
        <p:spPr bwMode="auto">
          <a:xfrm>
            <a:off x="4032722" y="3348205"/>
            <a:ext cx="2296508" cy="284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 descr="Blossom Contusion"/>
          <p:cNvPicPr>
            <a:picLocks noChangeAspect="1" noChangeArrowheads="1"/>
          </p:cNvPicPr>
          <p:nvPr/>
        </p:nvPicPr>
        <p:blipFill rotWithShape="1">
          <a:blip r:embed="rId2" cstate="print"/>
          <a:srcRect l="54437" t="2240" r="3574" b="1565"/>
          <a:stretch/>
        </p:blipFill>
        <p:spPr bwMode="auto">
          <a:xfrm>
            <a:off x="6417550" y="3348206"/>
            <a:ext cx="2394919" cy="28458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ight Arrow 5"/>
          <p:cNvSpPr/>
          <p:nvPr/>
        </p:nvSpPr>
        <p:spPr>
          <a:xfrm rot="18243966">
            <a:off x="4556098" y="4170600"/>
            <a:ext cx="196794" cy="278296"/>
          </a:xfrm>
          <a:prstGeom prst="rightArrow">
            <a:avLst/>
          </a:prstGeom>
          <a:solidFill>
            <a:srgbClr val="357C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7767617">
            <a:off x="6974436" y="4352049"/>
            <a:ext cx="231492" cy="266135"/>
          </a:xfrm>
          <a:prstGeom prst="rightArrow">
            <a:avLst/>
          </a:prstGeom>
          <a:solidFill>
            <a:srgbClr val="357C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577" y="172938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 </a:t>
            </a:r>
            <a:r>
              <a:rPr lang="en-US" dirty="0" smtClean="0">
                <a:latin typeface="+mn-lt"/>
                <a:ea typeface="+mj-ea"/>
              </a:rPr>
              <a:t>Diffuse Axonal Injury</a:t>
            </a:r>
            <a:endParaRPr lang="en-US" dirty="0">
              <a:latin typeface="+mn-lt"/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0727" y="1200909"/>
            <a:ext cx="8229600" cy="462597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</a:rPr>
              <a:t>Deceleration injury- usually MVA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Shear-strain forces on the axons during rotation/deceleration of head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</a:rPr>
              <a:t>Poor prognosis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35% of all TBI deaths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</a:rPr>
              <a:t>Most common cause of coma </a:t>
            </a:r>
          </a:p>
          <a:p>
            <a:pPr marL="231775" lvl="1" indent="0" eaLnBrk="1" hangingPunct="1">
              <a:buNone/>
              <a:defRPr/>
            </a:pPr>
            <a:r>
              <a:rPr lang="en-US" dirty="0"/>
              <a:t>	</a:t>
            </a:r>
            <a:r>
              <a:rPr lang="en-US" dirty="0" smtClean="0">
                <a:ea typeface="+mn-ea"/>
              </a:rPr>
              <a:t>and severe disability</a:t>
            </a:r>
          </a:p>
          <a:p>
            <a:pPr eaLnBrk="1" hangingPunct="1">
              <a:defRPr/>
            </a:pPr>
            <a:endParaRPr lang="en-US" dirty="0">
              <a:ea typeface="+mn-ea"/>
            </a:endParaRPr>
          </a:p>
        </p:txBody>
      </p:sp>
      <p:pic>
        <p:nvPicPr>
          <p:cNvPr id="101378" name="Picture 2" descr="http://api.ning.com/files/py5E2iOfdI9DJl*GBYp-eojiwrquqxbq0QldyYy8oR3EqECpnARohNiqCUF9QSkaOg3Gcx-Yvdu*ynmItk0XTDMhK1Ua06IS/RadswikiDiffuseaxonalinjuryGRE002.jpg"/>
          <p:cNvPicPr>
            <a:picLocks noChangeAspect="1" noChangeArrowheads="1"/>
          </p:cNvPicPr>
          <p:nvPr/>
        </p:nvPicPr>
        <p:blipFill>
          <a:blip r:embed="rId2" cstate="print"/>
          <a:srcRect l="19010" t="13737" r="18490" b="8138"/>
          <a:stretch>
            <a:fillRect/>
          </a:stretch>
        </p:blipFill>
        <p:spPr bwMode="auto">
          <a:xfrm>
            <a:off x="5231958" y="2230744"/>
            <a:ext cx="3175884" cy="3969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95886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818880" cy="11430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Trauma/Critical Care Neurosurgery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Trauma/critical care neurosurgeons treat patients with: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Traumatic brain injury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Closed head injury</a:t>
            </a:r>
          </a:p>
          <a:p>
            <a:pPr lvl="2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Open head injury:  gunshot wounds, knife wounds, projectiles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Spine fractures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Nontraumatic intracranial hemorrhage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Ischemic stroke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Manage critical care issues on neurosurgery patients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Direct 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Neurocritical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Care ICU</a:t>
            </a:r>
          </a:p>
          <a:p>
            <a:pPr marL="457200" lvl="1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9888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264874" y="134497"/>
            <a:ext cx="8964612" cy="135421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400" dirty="0" err="1" smtClean="0"/>
              <a:t>Neurocritical</a:t>
            </a:r>
            <a:r>
              <a:rPr lang="en-US" altLang="en-US" sz="4400" dirty="0" smtClean="0"/>
              <a:t> Care: Treatment of Increased </a:t>
            </a:r>
            <a:br>
              <a:rPr lang="en-US" altLang="en-US" sz="4400" dirty="0" smtClean="0"/>
            </a:br>
            <a:r>
              <a:rPr lang="en-US" altLang="en-US" sz="4400" dirty="0" smtClean="0"/>
              <a:t>Intracranial Pressure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70713" y="1717575"/>
            <a:ext cx="8643938" cy="4724400"/>
          </a:xfrm>
          <a:prstGeom prst="rect">
            <a:avLst/>
          </a:prstGeom>
        </p:spPr>
        <p:txBody>
          <a:bodyPr/>
          <a:lstStyle/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Positioning</a:t>
            </a:r>
          </a:p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Hyperventilation</a:t>
            </a:r>
          </a:p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Hypertonic therapy  (steroids not useful except in tumor swelling)</a:t>
            </a:r>
          </a:p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CSF drainage</a:t>
            </a:r>
          </a:p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Decrease brain metabolism</a:t>
            </a:r>
          </a:p>
          <a:p>
            <a:pPr marL="623888" eaLnBrk="1" hangingPunct="1">
              <a:lnSpc>
                <a:spcPct val="90000"/>
              </a:lnSpc>
            </a:pPr>
            <a:r>
              <a:rPr lang="en-US" altLang="en-US" dirty="0" smtClean="0"/>
              <a:t>Surgical decompression</a:t>
            </a:r>
          </a:p>
        </p:txBody>
      </p:sp>
    </p:spTree>
    <p:extLst>
      <p:ext uri="{BB962C8B-B14F-4D97-AF65-F5344CB8AC3E}">
        <p14:creationId xmlns:p14="http://schemas.microsoft.com/office/powerpoint/2010/main" val="29326022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62543" y="180646"/>
            <a:ext cx="7772400" cy="110799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smtClean="0"/>
              <a:t>Position Patient Correctly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65385" y="1726176"/>
            <a:ext cx="7772400" cy="27699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3888" eaLnBrk="1" hangingPunct="1"/>
            <a:r>
              <a:rPr lang="en-US" altLang="en-US" dirty="0" smtClean="0"/>
              <a:t>Elevate head of bed to 30 degrees</a:t>
            </a:r>
          </a:p>
          <a:p>
            <a:pPr marL="623888" eaLnBrk="1" hangingPunct="1"/>
            <a:r>
              <a:rPr lang="en-US" altLang="en-US" dirty="0" smtClean="0"/>
              <a:t>Maintain head and neck in straight alignment</a:t>
            </a:r>
          </a:p>
          <a:p>
            <a:pPr marL="623888" eaLnBrk="1" hangingPunct="1"/>
            <a:r>
              <a:rPr lang="en-US" altLang="en-US" dirty="0" smtClean="0"/>
              <a:t>Prevent compression of jugular veins by circumferential endotracheal tape, trach ties or cervical collar</a:t>
            </a:r>
          </a:p>
          <a:p>
            <a:pPr marL="623888" eaLnBrk="1" hangingPunct="1"/>
            <a:r>
              <a:rPr lang="en-US" altLang="en-US" dirty="0" smtClean="0"/>
              <a:t>Minimize endotracheal suction and gagging</a:t>
            </a:r>
          </a:p>
        </p:txBody>
      </p:sp>
    </p:spTree>
    <p:extLst>
      <p:ext uri="{BB962C8B-B14F-4D97-AF65-F5344CB8AC3E}">
        <p14:creationId xmlns:p14="http://schemas.microsoft.com/office/powerpoint/2010/main" val="69594849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3157" y="270830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Hyperventilation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4294967295"/>
          </p:nvPr>
        </p:nvSpPr>
        <p:spPr>
          <a:xfrm>
            <a:off x="424037" y="1275510"/>
            <a:ext cx="7772400" cy="276998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Mechanism: CO2 </a:t>
            </a:r>
            <a:r>
              <a:rPr lang="en-US" altLang="en-US" dirty="0" err="1" smtClean="0"/>
              <a:t>vasodilates</a:t>
            </a:r>
            <a:r>
              <a:rPr lang="en-US" altLang="en-US" dirty="0" smtClean="0"/>
              <a:t>, causing increased blood flow within the brain</a:t>
            </a:r>
          </a:p>
          <a:p>
            <a:pPr lvl="1" eaLnBrk="1" hangingPunct="1"/>
            <a:r>
              <a:rPr lang="en-US" altLang="en-US" dirty="0" smtClean="0"/>
              <a:t>If you blow off CO2, you decrease the blood volume of the brain</a:t>
            </a:r>
          </a:p>
          <a:p>
            <a:pPr eaLnBrk="1" hangingPunct="1"/>
            <a:r>
              <a:rPr lang="en-US" altLang="en-US" dirty="0" smtClean="0"/>
              <a:t>Maintain CO2 30-35 for &lt;24 </a:t>
            </a:r>
            <a:r>
              <a:rPr lang="en-US" altLang="en-US" dirty="0" err="1" smtClean="0"/>
              <a:t>hrs</a:t>
            </a:r>
            <a:r>
              <a:rPr lang="en-US" altLang="en-US" dirty="0" smtClean="0"/>
              <a:t> to prevent ischemia</a:t>
            </a:r>
          </a:p>
          <a:p>
            <a:pPr eaLnBrk="1" hangingPunct="1"/>
            <a:r>
              <a:rPr lang="en-US" altLang="en-US" dirty="0" smtClean="0"/>
              <a:t>Never drop CO2 below 30</a:t>
            </a:r>
          </a:p>
        </p:txBody>
      </p:sp>
    </p:spTree>
    <p:extLst>
      <p:ext uri="{BB962C8B-B14F-4D97-AF65-F5344CB8AC3E}">
        <p14:creationId xmlns:p14="http://schemas.microsoft.com/office/powerpoint/2010/main" val="34527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535817" y="209571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Hypertonic Therapy</a:t>
            </a: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9770" y="1197713"/>
            <a:ext cx="8946310" cy="4525963"/>
          </a:xfrm>
          <a:prstGeom prst="rect">
            <a:avLst/>
          </a:prstGeom>
        </p:spPr>
        <p:txBody>
          <a:bodyPr/>
          <a:lstStyle/>
          <a:p>
            <a:pPr marL="623888" eaLnBrk="1" hangingPunct="1"/>
            <a:r>
              <a:rPr lang="en-US" altLang="en-US" dirty="0" smtClean="0"/>
              <a:t>Use osmotic gradient to pull fluid out of brain and into the vascular space, decreasing brain volume</a:t>
            </a:r>
          </a:p>
          <a:p>
            <a:pPr marL="1023938" lvl="1" eaLnBrk="1" hangingPunct="1"/>
            <a:r>
              <a:rPr lang="en-US" altLang="en-US" dirty="0" err="1" smtClean="0"/>
              <a:t>Mannitol</a:t>
            </a:r>
            <a:endParaRPr lang="en-US" altLang="en-US" dirty="0" smtClean="0"/>
          </a:p>
          <a:p>
            <a:pPr marL="1023938" lvl="1" eaLnBrk="1" hangingPunct="1"/>
            <a:r>
              <a:rPr lang="en-US" altLang="en-US" dirty="0" smtClean="0"/>
              <a:t>Hypertonic saline</a:t>
            </a:r>
          </a:p>
          <a:p>
            <a:pPr marL="623888" eaLnBrk="1" hangingPunct="1"/>
            <a:r>
              <a:rPr lang="en-US" altLang="en-US" dirty="0" smtClean="0"/>
              <a:t>Never use hypotonic fluid, such as 1/2NS or D5W- this causes brain swelling and can cause death</a:t>
            </a:r>
          </a:p>
          <a:p>
            <a:pPr marL="623888" eaLnBrk="1" hangingPunct="1"/>
            <a:r>
              <a:rPr lang="en-US" altLang="en-US" dirty="0" smtClean="0"/>
              <a:t>Avoid Dextrose in fluids to decrease glutamate production</a:t>
            </a:r>
          </a:p>
        </p:txBody>
      </p:sp>
    </p:spTree>
    <p:extLst>
      <p:ext uri="{BB962C8B-B14F-4D97-AF65-F5344CB8AC3E}">
        <p14:creationId xmlns:p14="http://schemas.microsoft.com/office/powerpoint/2010/main" val="20750593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86905" y="295980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/>
              <a:t>CSF drainage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4294967295"/>
          </p:nvPr>
        </p:nvSpPr>
        <p:spPr>
          <a:xfrm>
            <a:off x="476497" y="1414196"/>
            <a:ext cx="7772400" cy="2769989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dirty="0" smtClean="0"/>
              <a:t>Placement of an external </a:t>
            </a:r>
            <a:r>
              <a:rPr lang="en-US" altLang="en-US" dirty="0" err="1" smtClean="0"/>
              <a:t>ventriculostomy</a:t>
            </a:r>
            <a:r>
              <a:rPr lang="en-US" altLang="en-US" dirty="0" smtClean="0"/>
              <a:t> (EVD) to drain CSF and monitor ICP</a:t>
            </a:r>
          </a:p>
        </p:txBody>
      </p:sp>
    </p:spTree>
    <p:extLst>
      <p:ext uri="{BB962C8B-B14F-4D97-AF65-F5344CB8AC3E}">
        <p14:creationId xmlns:p14="http://schemas.microsoft.com/office/powerpoint/2010/main" val="79143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18453" y="249580"/>
            <a:ext cx="8331200" cy="49244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dirty="0" smtClean="0"/>
              <a:t>Decrease Cerebral Metabolic Rate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246508" y="1053640"/>
            <a:ext cx="7358062" cy="4484688"/>
          </a:xfrm>
          <a:prstGeom prst="rect">
            <a:avLst/>
          </a:prstGeom>
        </p:spPr>
        <p:txBody>
          <a:bodyPr/>
          <a:lstStyle/>
          <a:p>
            <a:pPr marL="623888" eaLnBrk="1" hangingPunct="1"/>
            <a:r>
              <a:rPr lang="en-US" altLang="en-US" dirty="0" smtClean="0"/>
              <a:t>Sedation (</a:t>
            </a:r>
            <a:r>
              <a:rPr lang="en-US" altLang="en-US" dirty="0" err="1" smtClean="0"/>
              <a:t>propofol</a:t>
            </a:r>
            <a:r>
              <a:rPr lang="en-US" altLang="en-US" dirty="0" smtClean="0"/>
              <a:t> or </a:t>
            </a:r>
            <a:r>
              <a:rPr lang="en-US" altLang="en-US" dirty="0" err="1" smtClean="0"/>
              <a:t>precedex</a:t>
            </a:r>
            <a:r>
              <a:rPr lang="en-US" altLang="en-US" dirty="0" smtClean="0"/>
              <a:t> for continual neurologic assessment)</a:t>
            </a:r>
          </a:p>
          <a:p>
            <a:pPr marL="623888" eaLnBrk="1" hangingPunct="1"/>
            <a:r>
              <a:rPr lang="en-US" altLang="en-US" dirty="0" smtClean="0"/>
              <a:t>Paralytics</a:t>
            </a:r>
          </a:p>
          <a:p>
            <a:pPr marL="623888" eaLnBrk="1" hangingPunct="1"/>
            <a:r>
              <a:rPr lang="en-US" altLang="en-US" dirty="0" err="1" smtClean="0"/>
              <a:t>Barbituate</a:t>
            </a:r>
            <a:r>
              <a:rPr lang="en-US" altLang="en-US" dirty="0" smtClean="0"/>
              <a:t> coma</a:t>
            </a:r>
          </a:p>
          <a:p>
            <a:pPr marL="623888" eaLnBrk="1" hangingPunct="1"/>
            <a:r>
              <a:rPr lang="en-US" altLang="en-US" dirty="0" smtClean="0"/>
              <a:t>Control Seizures, Fever, Restlessness, Pain</a:t>
            </a:r>
          </a:p>
          <a:p>
            <a:pPr marL="623888" eaLnBrk="1" hangingPunct="1"/>
            <a:r>
              <a:rPr lang="en-US" altLang="en-US" dirty="0" err="1" smtClean="0"/>
              <a:t>Normothermia</a:t>
            </a:r>
            <a:endParaRPr lang="en-US" altLang="en-US" dirty="0" smtClean="0"/>
          </a:p>
          <a:p>
            <a:pPr marL="623888" eaLnBrk="1" hangingPunct="1"/>
            <a:r>
              <a:rPr lang="en-US" altLang="en-US" dirty="0" smtClean="0"/>
              <a:t>Hypothermia- literature still controversial</a:t>
            </a:r>
          </a:p>
        </p:txBody>
      </p:sp>
    </p:spTree>
    <p:extLst>
      <p:ext uri="{BB962C8B-B14F-4D97-AF65-F5344CB8AC3E}">
        <p14:creationId xmlns:p14="http://schemas.microsoft.com/office/powerpoint/2010/main" val="349638356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745"/>
            <a:ext cx="7886700" cy="766108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385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Trauma neurosurgery is one of the central components of a neurosurgical career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Trauma neurosurgery can be highly rewarding when a preterminal patient can be returned to a normal or near normal life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Neurocritical care of ICU patients is distinctly different from critical care management of other patient populations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addition to cranial and spine trauma, stroke and intracranial hemorrhage are other large critical </a:t>
            </a: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care populations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806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81600"/>
            <a:ext cx="9144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Medical and surgical management of patients with traumatic brain injury, spine fractures, and other acute neurosurgical care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Direct a </a:t>
            </a:r>
            <a:r>
              <a:rPr lang="en-US" dirty="0" err="1">
                <a:latin typeface="Arial" charset="0"/>
                <a:ea typeface="ＭＳ Ｐゴシック" charset="0"/>
                <a:cs typeface="ＭＳ Ｐゴシック" charset="0"/>
              </a:rPr>
              <a:t>Neurocritical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Care ICU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Neurocritical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care neurosurgeons</a:t>
            </a:r>
          </a:p>
          <a:p>
            <a:pPr lvl="1"/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Neurocritical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trained neurologists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Other neurocritical care-trained ICU physicians</a:t>
            </a:r>
          </a:p>
          <a:p>
            <a:pPr lvl="1"/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Residents and medical students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Fellowship for trauma/critical care neurosurgeons is not required but some may opt for specialized training via fellowship</a:t>
            </a:r>
          </a:p>
          <a:p>
            <a:pPr lvl="1"/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latin typeface="Tahoma"/>
                <a:cs typeface="Tahoma"/>
              </a:rPr>
              <a:t>Trauma/Critical Care Neurosurgery</a:t>
            </a:r>
          </a:p>
        </p:txBody>
      </p:sp>
    </p:spTree>
    <p:extLst>
      <p:ext uri="{BB962C8B-B14F-4D97-AF65-F5344CB8AC3E}">
        <p14:creationId xmlns:p14="http://schemas.microsoft.com/office/powerpoint/2010/main" val="405647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25 </a:t>
            </a:r>
            <a:r>
              <a:rPr lang="en-US" dirty="0" err="1">
                <a:latin typeface="Helvetica" charset="0"/>
                <a:ea typeface="ＭＳ Ｐゴシック" charset="0"/>
              </a:rPr>
              <a:t>yo</a:t>
            </a:r>
            <a:r>
              <a:rPr lang="en-US" dirty="0">
                <a:latin typeface="Helvetica" charset="0"/>
                <a:ea typeface="ＭＳ Ｐゴシック" charset="0"/>
              </a:rPr>
              <a:t> male fell onto back of head while riding his bike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Initially brief loss of consciousness, then awoke.  3 hours later acutely lost consciousness.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Presents to ED with GCS 9 (E2,M5,V2)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cs typeface="Tahoma"/>
              </a:rPr>
              <a:t>Case Illustration #1</a:t>
            </a:r>
          </a:p>
        </p:txBody>
      </p:sp>
    </p:spTree>
    <p:extLst>
      <p:ext uri="{BB962C8B-B14F-4D97-AF65-F5344CB8AC3E}">
        <p14:creationId xmlns:p14="http://schemas.microsoft.com/office/powerpoint/2010/main" val="2829252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>
                <a:cs typeface="Tahoma"/>
              </a:rPr>
              <a:t>Case Illustration #1</a:t>
            </a:r>
          </a:p>
        </p:txBody>
      </p:sp>
      <p:pic>
        <p:nvPicPr>
          <p:cNvPr id="6" name="Picture 1" descr="dudding 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7" r="18642"/>
          <a:stretch/>
        </p:blipFill>
        <p:spPr bwMode="auto">
          <a:xfrm>
            <a:off x="1117600" y="1310056"/>
            <a:ext cx="2866571" cy="38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dudding 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1" r="16778"/>
          <a:stretch/>
        </p:blipFill>
        <p:spPr bwMode="auto">
          <a:xfrm>
            <a:off x="4851400" y="1310056"/>
            <a:ext cx="2939805" cy="385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130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</a:rPr>
              <a:t>Emergent craniotomy for evacuation of epidural hematoma.  Small laceration of transverse sinus noted.</a:t>
            </a:r>
          </a:p>
          <a:p>
            <a:r>
              <a:rPr lang="en-US" dirty="0">
                <a:latin typeface="Helvetica" charset="0"/>
                <a:ea typeface="ＭＳ Ｐゴシック" charset="0"/>
              </a:rPr>
              <a:t>Immediately regained consciousness.  Discharged to home on POD#2. 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/>
              <a:t>Case Illustration #1</a:t>
            </a:r>
            <a:endParaRPr lang="en-US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41331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>
          <a:xfrm>
            <a:off x="535828" y="221782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 smtClean="0">
                <a:latin typeface="+mn-lt"/>
              </a:rPr>
              <a:t>EPIDURAL HEMATOMA</a:t>
            </a:r>
          </a:p>
        </p:txBody>
      </p:sp>
      <p:sp>
        <p:nvSpPr>
          <p:cNvPr id="76802" name="Content Placeholder 4"/>
          <p:cNvSpPr>
            <a:spLocks noGrp="1"/>
          </p:cNvSpPr>
          <p:nvPr>
            <p:ph idx="4294967295"/>
          </p:nvPr>
        </p:nvSpPr>
        <p:spPr>
          <a:xfrm>
            <a:off x="413699" y="1047297"/>
            <a:ext cx="8366978" cy="276998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sz="2400" dirty="0" smtClean="0">
                <a:latin typeface="+mj-lt"/>
              </a:rPr>
              <a:t>Etiology</a:t>
            </a:r>
          </a:p>
          <a:p>
            <a:pPr lvl="1"/>
            <a:r>
              <a:rPr lang="en-US" altLang="en-US" dirty="0" smtClean="0">
                <a:latin typeface="+mj-lt"/>
              </a:rPr>
              <a:t>Skull fracture with laceration of middle meningeal artery</a:t>
            </a:r>
          </a:p>
          <a:p>
            <a:pPr lvl="1"/>
            <a:r>
              <a:rPr lang="en-US" altLang="en-US" dirty="0" smtClean="0">
                <a:latin typeface="+mj-lt"/>
              </a:rPr>
              <a:t>Skull fracture with </a:t>
            </a:r>
            <a:r>
              <a:rPr lang="en-US" altLang="en-US" dirty="0" err="1" smtClean="0">
                <a:latin typeface="+mj-lt"/>
              </a:rPr>
              <a:t>dural</a:t>
            </a:r>
            <a:r>
              <a:rPr lang="en-US" altLang="en-US" dirty="0" smtClean="0">
                <a:latin typeface="+mj-lt"/>
              </a:rPr>
              <a:t> venous sinus laceration</a:t>
            </a:r>
          </a:p>
          <a:p>
            <a:pPr eaLnBrk="1" hangingPunct="1"/>
            <a:r>
              <a:rPr lang="en-US" altLang="en-US" sz="2400" dirty="0" smtClean="0">
                <a:latin typeface="+mj-lt"/>
              </a:rPr>
              <a:t>High suspicion for early imaging</a:t>
            </a:r>
          </a:p>
          <a:p>
            <a:pPr lvl="1"/>
            <a:r>
              <a:rPr lang="en-US" altLang="en-US" dirty="0" smtClean="0">
                <a:latin typeface="+mj-lt"/>
              </a:rPr>
              <a:t>Lucent period prior to deterioration</a:t>
            </a:r>
          </a:p>
          <a:p>
            <a:pPr eaLnBrk="1" hangingPunct="1"/>
            <a:r>
              <a:rPr lang="en-US" altLang="en-US" sz="2400" dirty="0" smtClean="0">
                <a:latin typeface="+mj-lt"/>
              </a:rPr>
              <a:t>Without associated injuries, 100% good outcome with prompt care</a:t>
            </a:r>
          </a:p>
          <a:p>
            <a:pPr lvl="1"/>
            <a:r>
              <a:rPr lang="en-US" altLang="en-US" dirty="0" smtClean="0">
                <a:latin typeface="+mj-lt"/>
              </a:rPr>
              <a:t>Any mortality is a system failure or delay in care</a:t>
            </a:r>
          </a:p>
          <a:p>
            <a:pPr eaLnBrk="1" hangingPunct="1"/>
            <a:r>
              <a:rPr lang="en-US" altLang="en-US" sz="2400" b="1" dirty="0" smtClean="0">
                <a:latin typeface="+mj-lt"/>
              </a:rPr>
              <a:t>True neurosurgical emergency</a:t>
            </a:r>
          </a:p>
        </p:txBody>
      </p:sp>
    </p:spTree>
    <p:extLst>
      <p:ext uri="{BB962C8B-B14F-4D97-AF65-F5344CB8AC3E}">
        <p14:creationId xmlns:p14="http://schemas.microsoft.com/office/powerpoint/2010/main" val="217467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474768" y="233993"/>
            <a:ext cx="7772400" cy="55399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/>
              <a:t>Case Illustration </a:t>
            </a:r>
            <a:r>
              <a:rPr lang="en-US" dirty="0" smtClean="0"/>
              <a:t>#2</a:t>
            </a:r>
            <a:endParaRPr lang="en-US" altLang="en-US" dirty="0" smtClean="0">
              <a:latin typeface="Verdana" pitchFamily="34" charset="0"/>
            </a:endParaRPr>
          </a:p>
        </p:txBody>
      </p:sp>
      <p:sp>
        <p:nvSpPr>
          <p:cNvPr id="77826" name="Content Placeholder 4"/>
          <p:cNvSpPr>
            <a:spLocks noGrp="1"/>
          </p:cNvSpPr>
          <p:nvPr>
            <p:ph idx="4294967295"/>
          </p:nvPr>
        </p:nvSpPr>
        <p:spPr>
          <a:xfrm>
            <a:off x="474768" y="1376993"/>
            <a:ext cx="7772400" cy="2769989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en-US" altLang="en-US" dirty="0" smtClean="0"/>
              <a:t>65 y/o male who fell backward off the back of a golf cart while drinking</a:t>
            </a:r>
          </a:p>
          <a:p>
            <a:pPr eaLnBrk="1" hangingPunct="1"/>
            <a:r>
              <a:rPr lang="en-US" altLang="en-US" dirty="0" smtClean="0"/>
              <a:t>On ASA for CAD</a:t>
            </a:r>
          </a:p>
          <a:p>
            <a:pPr eaLnBrk="1" hangingPunct="1"/>
            <a:r>
              <a:rPr lang="en-US" altLang="en-US" dirty="0" smtClean="0"/>
              <a:t>PE: Confused and combative, yelling</a:t>
            </a:r>
          </a:p>
          <a:p>
            <a:pPr lvl="3"/>
            <a:r>
              <a:rPr lang="en-US" altLang="en-US" sz="2800" dirty="0" smtClean="0"/>
              <a:t>Opens eyes to voice </a:t>
            </a:r>
            <a:endParaRPr lang="en-US" altLang="en-US" sz="2800" dirty="0"/>
          </a:p>
          <a:p>
            <a:pPr lvl="3"/>
            <a:r>
              <a:rPr lang="en-US" altLang="en-US" sz="2800" dirty="0" smtClean="0"/>
              <a:t>Follows commands all extremities</a:t>
            </a:r>
          </a:p>
        </p:txBody>
      </p:sp>
    </p:spTree>
    <p:extLst>
      <p:ext uri="{BB962C8B-B14F-4D97-AF65-F5344CB8AC3E}">
        <p14:creationId xmlns:p14="http://schemas.microsoft.com/office/powerpoint/2010/main" val="265039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Trauma SDH small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t="21576" r="49544" b="22838"/>
          <a:stretch/>
        </p:blipFill>
        <p:spPr>
          <a:xfrm>
            <a:off x="2418991" y="711111"/>
            <a:ext cx="4567419" cy="5107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29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760</Words>
  <Application>Microsoft Office PowerPoint</Application>
  <PresentationFormat>On-screen Show (4:3)</PresentationFormat>
  <Paragraphs>128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ＭＳ Ｐゴシック</vt:lpstr>
      <vt:lpstr>Arial</vt:lpstr>
      <vt:lpstr>Calibri</vt:lpstr>
      <vt:lpstr>Calibri Light</vt:lpstr>
      <vt:lpstr>Helvetica</vt:lpstr>
      <vt:lpstr>Tahoma</vt:lpstr>
      <vt:lpstr>Times New Roman</vt:lpstr>
      <vt:lpstr>Verdana</vt:lpstr>
      <vt:lpstr>Wingdings</vt:lpstr>
      <vt:lpstr>Office Theme</vt:lpstr>
      <vt:lpstr>Introduction to Neurosurgical Subspecialties:  Trauma and Critical Care Neurosurgery</vt:lpstr>
      <vt:lpstr>Trauma/Critical Care Neurosurgery</vt:lpstr>
      <vt:lpstr>Trauma/Critical Care Neurosurgery</vt:lpstr>
      <vt:lpstr>Case Illustration #1</vt:lpstr>
      <vt:lpstr>Case Illustration #1</vt:lpstr>
      <vt:lpstr>Case Illustration #1</vt:lpstr>
      <vt:lpstr>EPIDURAL HEMATOMA</vt:lpstr>
      <vt:lpstr>Case Illustration #2</vt:lpstr>
      <vt:lpstr>PowerPoint Presentation</vt:lpstr>
      <vt:lpstr>Epidural vs Subdural hematoma </vt:lpstr>
      <vt:lpstr>SUBDURAL HEMATOMA</vt:lpstr>
      <vt:lpstr>Case Illustration #3</vt:lpstr>
      <vt:lpstr>Chronic Subdural Hematoma</vt:lpstr>
      <vt:lpstr>Case Illustration #4</vt:lpstr>
      <vt:lpstr>Traumatic Subarachnoid Hemorrhage</vt:lpstr>
      <vt:lpstr>Case Illustration #5</vt:lpstr>
      <vt:lpstr>TBI: Coup/Contrecoup</vt:lpstr>
      <vt:lpstr> Contusions</vt:lpstr>
      <vt:lpstr> Diffuse Axonal Injury</vt:lpstr>
      <vt:lpstr>Neurocritical Care: Treatment of Increased  Intracranial Pressure</vt:lpstr>
      <vt:lpstr>Position Patient Correctly</vt:lpstr>
      <vt:lpstr>Hyperventilation</vt:lpstr>
      <vt:lpstr>Hypertonic Therapy</vt:lpstr>
      <vt:lpstr>CSF drainage</vt:lpstr>
      <vt:lpstr>Decrease Cerebral Metabolic Rate</vt:lpstr>
      <vt:lpstr>Conclusions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heth</dc:creator>
  <cp:lastModifiedBy>Shannon H. Gignac</cp:lastModifiedBy>
  <cp:revision>6</cp:revision>
  <dcterms:created xsi:type="dcterms:W3CDTF">2018-06-02T16:43:50Z</dcterms:created>
  <dcterms:modified xsi:type="dcterms:W3CDTF">2018-11-02T15:29:13Z</dcterms:modified>
</cp:coreProperties>
</file>