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3" r:id="rId3"/>
  </p:sldMasterIdLst>
  <p:notesMasterIdLst>
    <p:notesMasterId r:id="rId37"/>
  </p:notesMasterIdLst>
  <p:handoutMasterIdLst>
    <p:handoutMasterId r:id="rId38"/>
  </p:handoutMasterIdLst>
  <p:sldIdLst>
    <p:sldId id="598" r:id="rId4"/>
    <p:sldId id="733" r:id="rId5"/>
    <p:sldId id="856" r:id="rId6"/>
    <p:sldId id="745" r:id="rId7"/>
    <p:sldId id="756" r:id="rId8"/>
    <p:sldId id="758" r:id="rId9"/>
    <p:sldId id="864" r:id="rId10"/>
    <p:sldId id="857" r:id="rId11"/>
    <p:sldId id="757" r:id="rId12"/>
    <p:sldId id="865" r:id="rId13"/>
    <p:sldId id="755" r:id="rId14"/>
    <p:sldId id="866" r:id="rId15"/>
    <p:sldId id="358" r:id="rId16"/>
    <p:sldId id="379" r:id="rId17"/>
    <p:sldId id="376" r:id="rId18"/>
    <p:sldId id="258" r:id="rId19"/>
    <p:sldId id="278" r:id="rId20"/>
    <p:sldId id="259" r:id="rId21"/>
    <p:sldId id="377" r:id="rId22"/>
    <p:sldId id="378" r:id="rId23"/>
    <p:sldId id="854" r:id="rId24"/>
    <p:sldId id="858" r:id="rId25"/>
    <p:sldId id="868" r:id="rId26"/>
    <p:sldId id="860" r:id="rId27"/>
    <p:sldId id="859" r:id="rId28"/>
    <p:sldId id="855" r:id="rId29"/>
    <p:sldId id="852" r:id="rId30"/>
    <p:sldId id="861" r:id="rId31"/>
    <p:sldId id="862" r:id="rId32"/>
    <p:sldId id="863" r:id="rId33"/>
    <p:sldId id="752" r:id="rId34"/>
    <p:sldId id="869" r:id="rId35"/>
    <p:sldId id="867" r:id="rId36"/>
  </p:sldIdLst>
  <p:sldSz cx="10287000" cy="6858000" type="35mm"/>
  <p:notesSz cx="7010400" cy="9236075"/>
  <p:defaultTextStyle>
    <a:defPPr>
      <a:defRPr lang="en-US"/>
    </a:defPPr>
    <a:lvl1pPr algn="ctr" rtl="0" eaLnBrk="0" fontAlgn="base" hangingPunct="0">
      <a:spcBef>
        <a:spcPct val="0"/>
      </a:spcBef>
      <a:spcAft>
        <a:spcPct val="0"/>
      </a:spcAft>
      <a:defRPr sz="2400" u="sng" kern="1200" baseline="-25000">
        <a:solidFill>
          <a:schemeClr val="tx1"/>
        </a:solidFill>
        <a:latin typeface="Times New Roman" charset="0"/>
        <a:ea typeface="+mn-ea"/>
        <a:cs typeface="+mn-cs"/>
      </a:defRPr>
    </a:lvl1pPr>
    <a:lvl2pPr marL="457200" algn="ctr" rtl="0" eaLnBrk="0" fontAlgn="base" hangingPunct="0">
      <a:spcBef>
        <a:spcPct val="0"/>
      </a:spcBef>
      <a:spcAft>
        <a:spcPct val="0"/>
      </a:spcAft>
      <a:defRPr sz="2400" u="sng" kern="1200" baseline="-25000">
        <a:solidFill>
          <a:schemeClr val="tx1"/>
        </a:solidFill>
        <a:latin typeface="Times New Roman" charset="0"/>
        <a:ea typeface="+mn-ea"/>
        <a:cs typeface="+mn-cs"/>
      </a:defRPr>
    </a:lvl2pPr>
    <a:lvl3pPr marL="914400" algn="ctr" rtl="0" eaLnBrk="0" fontAlgn="base" hangingPunct="0">
      <a:spcBef>
        <a:spcPct val="0"/>
      </a:spcBef>
      <a:spcAft>
        <a:spcPct val="0"/>
      </a:spcAft>
      <a:defRPr sz="2400" u="sng" kern="1200" baseline="-25000">
        <a:solidFill>
          <a:schemeClr val="tx1"/>
        </a:solidFill>
        <a:latin typeface="Times New Roman" charset="0"/>
        <a:ea typeface="+mn-ea"/>
        <a:cs typeface="+mn-cs"/>
      </a:defRPr>
    </a:lvl3pPr>
    <a:lvl4pPr marL="1371600" algn="ctr" rtl="0" eaLnBrk="0" fontAlgn="base" hangingPunct="0">
      <a:spcBef>
        <a:spcPct val="0"/>
      </a:spcBef>
      <a:spcAft>
        <a:spcPct val="0"/>
      </a:spcAft>
      <a:defRPr sz="2400" u="sng" kern="1200" baseline="-25000">
        <a:solidFill>
          <a:schemeClr val="tx1"/>
        </a:solidFill>
        <a:latin typeface="Times New Roman" charset="0"/>
        <a:ea typeface="+mn-ea"/>
        <a:cs typeface="+mn-cs"/>
      </a:defRPr>
    </a:lvl4pPr>
    <a:lvl5pPr marL="1828800" algn="ctr" rtl="0" eaLnBrk="0" fontAlgn="base" hangingPunct="0">
      <a:spcBef>
        <a:spcPct val="0"/>
      </a:spcBef>
      <a:spcAft>
        <a:spcPct val="0"/>
      </a:spcAft>
      <a:defRPr sz="2400" u="sng" kern="1200" baseline="-25000">
        <a:solidFill>
          <a:schemeClr val="tx1"/>
        </a:solidFill>
        <a:latin typeface="Times New Roman" charset="0"/>
        <a:ea typeface="+mn-ea"/>
        <a:cs typeface="+mn-cs"/>
      </a:defRPr>
    </a:lvl5pPr>
    <a:lvl6pPr marL="2286000" algn="l" defTabSz="914400" rtl="0" eaLnBrk="1" latinLnBrk="0" hangingPunct="1">
      <a:defRPr sz="2400" u="sng" kern="1200" baseline="-25000">
        <a:solidFill>
          <a:schemeClr val="tx1"/>
        </a:solidFill>
        <a:latin typeface="Times New Roman" charset="0"/>
        <a:ea typeface="+mn-ea"/>
        <a:cs typeface="+mn-cs"/>
      </a:defRPr>
    </a:lvl6pPr>
    <a:lvl7pPr marL="2743200" algn="l" defTabSz="914400" rtl="0" eaLnBrk="1" latinLnBrk="0" hangingPunct="1">
      <a:defRPr sz="2400" u="sng" kern="1200" baseline="-25000">
        <a:solidFill>
          <a:schemeClr val="tx1"/>
        </a:solidFill>
        <a:latin typeface="Times New Roman" charset="0"/>
        <a:ea typeface="+mn-ea"/>
        <a:cs typeface="+mn-cs"/>
      </a:defRPr>
    </a:lvl7pPr>
    <a:lvl8pPr marL="3200400" algn="l" defTabSz="914400" rtl="0" eaLnBrk="1" latinLnBrk="0" hangingPunct="1">
      <a:defRPr sz="2400" u="sng" kern="1200" baseline="-25000">
        <a:solidFill>
          <a:schemeClr val="tx1"/>
        </a:solidFill>
        <a:latin typeface="Times New Roman" charset="0"/>
        <a:ea typeface="+mn-ea"/>
        <a:cs typeface="+mn-cs"/>
      </a:defRPr>
    </a:lvl8pPr>
    <a:lvl9pPr marL="3657600" algn="l" defTabSz="914400" rtl="0" eaLnBrk="1" latinLnBrk="0" hangingPunct="1">
      <a:defRPr sz="2400" u="sng" kern="1200" baseline="-250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CC66FF"/>
    <a:srgbClr val="0066FF"/>
    <a:srgbClr val="CCECFF"/>
    <a:srgbClr val="F1DEDD"/>
    <a:srgbClr val="F42E00"/>
    <a:srgbClr val="FF66CC"/>
    <a:srgbClr val="00FF99"/>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14" autoAdjust="0"/>
    <p:restoredTop sz="94415" autoAdjust="0"/>
  </p:normalViewPr>
  <p:slideViewPr>
    <p:cSldViewPr snapToObjects="1">
      <p:cViewPr varScale="1">
        <p:scale>
          <a:sx n="92" d="100"/>
          <a:sy n="92" d="100"/>
        </p:scale>
        <p:origin x="1112" y="184"/>
      </p:cViewPr>
      <p:guideLst>
        <p:guide orient="horz" pos="2160"/>
        <p:guide pos="32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Objects="1">
      <p:cViewPr varScale="1">
        <p:scale>
          <a:sx n="70" d="100"/>
          <a:sy n="70" d="100"/>
        </p:scale>
        <p:origin x="-2766" y="-11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br>
              <a:rPr lang="en-US" dirty="0"/>
            </a:b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3124056178261943E-2"/>
          <c:y val="0.13529327202077468"/>
          <c:w val="0.81546735437140139"/>
          <c:h val="0.73041877063312266"/>
        </c:manualLayout>
      </c:layout>
      <c:barChart>
        <c:barDir val="col"/>
        <c:grouping val="clustered"/>
        <c:varyColors val="0"/>
        <c:ser>
          <c:idx val="0"/>
          <c:order val="0"/>
          <c:tx>
            <c:strRef>
              <c:f>Sheet1!$B$1</c:f>
              <c:strCache>
                <c:ptCount val="1"/>
                <c:pt idx="0">
                  <c:v>Total by Year</c:v>
                </c:pt>
              </c:strCache>
            </c:strRef>
          </c:tx>
          <c:spPr>
            <a:solidFill>
              <a:srgbClr val="0066FF"/>
            </a:solidFill>
            <a:ln>
              <a:noFill/>
            </a:ln>
            <a:effectLst/>
          </c:spPr>
          <c:invertIfNegative val="0"/>
          <c:dLbls>
            <c:dLbl>
              <c:idx val="17"/>
              <c:tx>
                <c:rich>
                  <a:bodyPr/>
                  <a:lstStyle/>
                  <a:p>
                    <a:r>
                      <a:rPr lang="en-US"/>
                      <a:t>18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20-5347-8D00-02E6D72704F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Sheet1!$A$2:$A$19</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Sheet1!$B$2:$B$19</c:f>
              <c:numCache>
                <c:formatCode>General</c:formatCode>
                <c:ptCount val="18"/>
                <c:pt idx="0">
                  <c:v>2</c:v>
                </c:pt>
                <c:pt idx="1">
                  <c:v>10</c:v>
                </c:pt>
                <c:pt idx="2">
                  <c:v>0</c:v>
                </c:pt>
                <c:pt idx="3">
                  <c:v>1</c:v>
                </c:pt>
                <c:pt idx="4">
                  <c:v>0</c:v>
                </c:pt>
                <c:pt idx="5">
                  <c:v>3</c:v>
                </c:pt>
                <c:pt idx="6">
                  <c:v>3</c:v>
                </c:pt>
                <c:pt idx="7">
                  <c:v>19</c:v>
                </c:pt>
                <c:pt idx="8">
                  <c:v>5</c:v>
                </c:pt>
                <c:pt idx="9">
                  <c:v>6</c:v>
                </c:pt>
                <c:pt idx="10">
                  <c:v>14</c:v>
                </c:pt>
                <c:pt idx="11">
                  <c:v>12</c:v>
                </c:pt>
                <c:pt idx="12">
                  <c:v>22</c:v>
                </c:pt>
                <c:pt idx="13">
                  <c:v>31</c:v>
                </c:pt>
                <c:pt idx="14">
                  <c:v>20</c:v>
                </c:pt>
                <c:pt idx="15">
                  <c:v>15</c:v>
                </c:pt>
                <c:pt idx="16">
                  <c:v>23</c:v>
                </c:pt>
                <c:pt idx="17">
                  <c:v>16</c:v>
                </c:pt>
              </c:numCache>
            </c:numRef>
          </c:val>
          <c:extLst>
            <c:ext xmlns:c16="http://schemas.microsoft.com/office/drawing/2014/chart" uri="{C3380CC4-5D6E-409C-BE32-E72D297353CC}">
              <c16:uniqueId val="{00000000-8A54-4995-AC4C-D9CC792EA820}"/>
            </c:ext>
          </c:extLst>
        </c:ser>
        <c:dLbls>
          <c:showLegendKey val="0"/>
          <c:showVal val="0"/>
          <c:showCatName val="0"/>
          <c:showSerName val="0"/>
          <c:showPercent val="0"/>
          <c:showBubbleSize val="0"/>
        </c:dLbls>
        <c:gapWidth val="150"/>
        <c:axId val="406768016"/>
        <c:axId val="406768408"/>
      </c:barChart>
      <c:lineChart>
        <c:grouping val="standard"/>
        <c:varyColors val="0"/>
        <c:ser>
          <c:idx val="1"/>
          <c:order val="1"/>
          <c:tx>
            <c:strRef>
              <c:f>Sheet1!$C$1</c:f>
              <c:strCache>
                <c:ptCount val="1"/>
                <c:pt idx="0">
                  <c:v>Trending</c:v>
                </c:pt>
              </c:strCache>
            </c:strRef>
          </c:tx>
          <c:spPr>
            <a:ln w="28575" cap="rnd">
              <a:solidFill>
                <a:srgbClr val="F42E00"/>
              </a:solidFill>
              <a:round/>
            </a:ln>
            <a:effectLst/>
          </c:spPr>
          <c:marker>
            <c:symbol val="none"/>
          </c:marker>
          <c:dLbls>
            <c:dLbl>
              <c:idx val="2"/>
              <c:layout>
                <c:manualLayout>
                  <c:x val="-1.405530063568694E-3"/>
                  <c:y val="-4.39089245926453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54-4995-AC4C-D9CC792EA820}"/>
                </c:ext>
              </c:extLst>
            </c:dLbl>
            <c:dLbl>
              <c:idx val="3"/>
              <c:layout>
                <c:manualLayout>
                  <c:x val="-1.4055300635687454E-3"/>
                  <c:y val="-3.95180321333809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54-4995-AC4C-D9CC792EA820}"/>
                </c:ext>
              </c:extLst>
            </c:dLbl>
            <c:dLbl>
              <c:idx val="4"/>
              <c:layout>
                <c:manualLayout>
                  <c:x val="-1.405530063568694E-3"/>
                  <c:y val="-3.95180321333809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54-4995-AC4C-D9CC792EA820}"/>
                </c:ext>
              </c:extLst>
            </c:dLbl>
            <c:dLbl>
              <c:idx val="5"/>
              <c:layout>
                <c:manualLayout>
                  <c:x val="-5.1535506988277687E-17"/>
                  <c:y val="-4.1713478363013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A54-4995-AC4C-D9CC792EA820}"/>
                </c:ext>
              </c:extLst>
            </c:dLbl>
            <c:dLbl>
              <c:idx val="6"/>
              <c:layout>
                <c:manualLayout>
                  <c:x val="-5.1535506988277687E-17"/>
                  <c:y val="-4.39089245926453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A54-4995-AC4C-D9CC792EA820}"/>
                </c:ext>
              </c:extLst>
            </c:dLbl>
            <c:dLbl>
              <c:idx val="7"/>
              <c:layout>
                <c:manualLayout>
                  <c:x val="-9.3749999999999997E-3"/>
                  <c:y val="-4.4531247260627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A54-4995-AC4C-D9CC792EA820}"/>
                </c:ext>
              </c:extLst>
            </c:dLbl>
            <c:dLbl>
              <c:idx val="8"/>
              <c:layout>
                <c:manualLayout>
                  <c:x val="-7.0276503178434702E-3"/>
                  <c:y val="-3.51271396741162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A54-4995-AC4C-D9CC792EA820}"/>
                </c:ext>
              </c:extLst>
            </c:dLbl>
            <c:dLbl>
              <c:idx val="9"/>
              <c:layout>
                <c:manualLayout>
                  <c:x val="-7.0276503178434702E-3"/>
                  <c:y val="-4.82998170519099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A54-4995-AC4C-D9CC792EA820}"/>
                </c:ext>
              </c:extLst>
            </c:dLbl>
            <c:dLbl>
              <c:idx val="10"/>
              <c:layout>
                <c:manualLayout>
                  <c:x val="-1.405530063568694E-2"/>
                  <c:y val="-5.04952632815421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A54-4995-AC4C-D9CC792EA820}"/>
                </c:ext>
              </c:extLst>
            </c:dLbl>
            <c:dLbl>
              <c:idx val="11"/>
              <c:layout>
                <c:manualLayout>
                  <c:x val="-1.405530063568694E-2"/>
                  <c:y val="-5.92770482000711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A54-4995-AC4C-D9CC792EA820}"/>
                </c:ext>
              </c:extLst>
            </c:dLbl>
            <c:dLbl>
              <c:idx val="12"/>
              <c:layout>
                <c:manualLayout>
                  <c:x val="-2.2488481017099105E-2"/>
                  <c:y val="-4.39089245926453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A54-4995-AC4C-D9CC792EA820}"/>
                </c:ext>
              </c:extLst>
            </c:dLbl>
            <c:dLbl>
              <c:idx val="13"/>
              <c:layout>
                <c:manualLayout>
                  <c:x val="-2.1082950953530511E-2"/>
                  <c:y val="-3.51271396741162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A54-4995-AC4C-D9CC792EA820}"/>
                </c:ext>
              </c:extLst>
            </c:dLbl>
            <c:dLbl>
              <c:idx val="14"/>
              <c:layout>
                <c:manualLayout>
                  <c:x val="-2.9516131334942471E-2"/>
                  <c:y val="-2.85408009852195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A54-4995-AC4C-D9CC792EA820}"/>
                </c:ext>
              </c:extLst>
            </c:dLbl>
            <c:dLbl>
              <c:idx val="15"/>
              <c:layout>
                <c:manualLayout>
                  <c:x val="-2.9516131334942675E-2"/>
                  <c:y val="-4.8041880255265047E-2"/>
                </c:manualLayout>
              </c:layout>
              <c:tx>
                <c:rich>
                  <a:bodyPr/>
                  <a:lstStyle/>
                  <a:p>
                    <a:r>
                      <a:rPr lang="en-US" dirty="0"/>
                      <a:t>154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A54-4995-AC4C-D9CC792EA820}"/>
                </c:ext>
              </c:extLst>
            </c:dLbl>
            <c:dLbl>
              <c:idx val="16"/>
              <c:layout>
                <c:manualLayout>
                  <c:x val="-3.7467700258397935E-2"/>
                  <c:y val="-3.2379526490120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A54-4995-AC4C-D9CC792EA820}"/>
                </c:ext>
              </c:extLst>
            </c:dLbl>
            <c:dLbl>
              <c:idx val="17"/>
              <c:layout>
                <c:manualLayout>
                  <c:x val="-1.5503875968992343E-2"/>
                  <c:y val="-3.4870259297052487E-2"/>
                </c:manualLayout>
              </c:layout>
              <c:tx>
                <c:rich>
                  <a:bodyPr/>
                  <a:lstStyle/>
                  <a:p>
                    <a:r>
                      <a:rPr lang="en-US" dirty="0"/>
                      <a:t>204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C9-4E96-AABA-4041C2EF8AF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Sheet1!$A$2:$A$19</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Sheet1!$C$2:$C$19</c:f>
              <c:numCache>
                <c:formatCode>General</c:formatCode>
                <c:ptCount val="18"/>
                <c:pt idx="0">
                  <c:v>2</c:v>
                </c:pt>
                <c:pt idx="1">
                  <c:v>12</c:v>
                </c:pt>
                <c:pt idx="2">
                  <c:v>12</c:v>
                </c:pt>
                <c:pt idx="3">
                  <c:v>13</c:v>
                </c:pt>
                <c:pt idx="4">
                  <c:v>13</c:v>
                </c:pt>
                <c:pt idx="5">
                  <c:v>16</c:v>
                </c:pt>
                <c:pt idx="6">
                  <c:v>19</c:v>
                </c:pt>
                <c:pt idx="7">
                  <c:v>38</c:v>
                </c:pt>
                <c:pt idx="8">
                  <c:v>43</c:v>
                </c:pt>
                <c:pt idx="9">
                  <c:v>49</c:v>
                </c:pt>
                <c:pt idx="10">
                  <c:v>64</c:v>
                </c:pt>
                <c:pt idx="11">
                  <c:v>76</c:v>
                </c:pt>
                <c:pt idx="12">
                  <c:v>98</c:v>
                </c:pt>
                <c:pt idx="13">
                  <c:v>129</c:v>
                </c:pt>
                <c:pt idx="14">
                  <c:v>149</c:v>
                </c:pt>
                <c:pt idx="15">
                  <c:v>163</c:v>
                </c:pt>
                <c:pt idx="16">
                  <c:v>186</c:v>
                </c:pt>
                <c:pt idx="17">
                  <c:v>202</c:v>
                </c:pt>
              </c:numCache>
            </c:numRef>
          </c:val>
          <c:smooth val="0"/>
          <c:extLst>
            <c:ext xmlns:c16="http://schemas.microsoft.com/office/drawing/2014/chart" uri="{C3380CC4-5D6E-409C-BE32-E72D297353CC}">
              <c16:uniqueId val="{00000010-8A54-4995-AC4C-D9CC792EA820}"/>
            </c:ext>
          </c:extLst>
        </c:ser>
        <c:dLbls>
          <c:showLegendKey val="0"/>
          <c:showVal val="0"/>
          <c:showCatName val="0"/>
          <c:showSerName val="0"/>
          <c:showPercent val="0"/>
          <c:showBubbleSize val="0"/>
        </c:dLbls>
        <c:marker val="1"/>
        <c:smooth val="0"/>
        <c:axId val="406768016"/>
        <c:axId val="406768408"/>
      </c:lineChart>
      <c:catAx>
        <c:axId val="406768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6768408"/>
        <c:crosses val="autoZero"/>
        <c:auto val="1"/>
        <c:lblAlgn val="ctr"/>
        <c:lblOffset val="100"/>
        <c:noMultiLvlLbl val="0"/>
      </c:catAx>
      <c:valAx>
        <c:axId val="406768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6768016"/>
        <c:crosses val="autoZero"/>
        <c:crossBetween val="between"/>
      </c:valAx>
      <c:spPr>
        <a:solidFill>
          <a:schemeClr val="tx1">
            <a:lumMod val="65000"/>
          </a:schemeClr>
        </a:solidFill>
        <a:ln>
          <a:solidFill>
            <a:schemeClr val="bg2"/>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884514435695537E-2"/>
          <c:y val="7.2340332458442708E-2"/>
          <c:w val="0.79744522212501212"/>
          <c:h val="0.74991688538932622"/>
        </c:manualLayout>
      </c:layout>
      <c:barChart>
        <c:barDir val="col"/>
        <c:grouping val="clustered"/>
        <c:varyColors val="0"/>
        <c:ser>
          <c:idx val="0"/>
          <c:order val="0"/>
          <c:tx>
            <c:strRef>
              <c:f>Sheet1!$B$1</c:f>
              <c:strCache>
                <c:ptCount val="1"/>
                <c:pt idx="0">
                  <c:v>Total by Year</c:v>
                </c:pt>
              </c:strCache>
            </c:strRef>
          </c:tx>
          <c:spPr>
            <a:solidFill>
              <a:srgbClr val="0066FF"/>
            </a:solidFill>
            <a:ln>
              <a:noFill/>
            </a:ln>
            <a:effectLst/>
          </c:spPr>
          <c:invertIfNegative val="0"/>
          <c:dLbls>
            <c:dLbl>
              <c:idx val="17"/>
              <c:tx>
                <c:rich>
                  <a:bodyPr/>
                  <a:lstStyle/>
                  <a:p>
                    <a:r>
                      <a:rPr lang="en-US" dirty="0"/>
                      <a:t>10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D7-B641-B65C-8C8E22207DD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Sheet1!$A$2:$A$19</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Sheet1!$B$2:$B$19</c:f>
              <c:numCache>
                <c:formatCode>General</c:formatCode>
                <c:ptCount val="18"/>
                <c:pt idx="0">
                  <c:v>0</c:v>
                </c:pt>
                <c:pt idx="1">
                  <c:v>0</c:v>
                </c:pt>
                <c:pt idx="2">
                  <c:v>0</c:v>
                </c:pt>
                <c:pt idx="3">
                  <c:v>0</c:v>
                </c:pt>
                <c:pt idx="4">
                  <c:v>0</c:v>
                </c:pt>
                <c:pt idx="5">
                  <c:v>1</c:v>
                </c:pt>
                <c:pt idx="6">
                  <c:v>1</c:v>
                </c:pt>
                <c:pt idx="7">
                  <c:v>1</c:v>
                </c:pt>
                <c:pt idx="8">
                  <c:v>0</c:v>
                </c:pt>
                <c:pt idx="9">
                  <c:v>3</c:v>
                </c:pt>
                <c:pt idx="10">
                  <c:v>3</c:v>
                </c:pt>
                <c:pt idx="11">
                  <c:v>2</c:v>
                </c:pt>
                <c:pt idx="12">
                  <c:v>2</c:v>
                </c:pt>
                <c:pt idx="13">
                  <c:v>3</c:v>
                </c:pt>
                <c:pt idx="14">
                  <c:v>5</c:v>
                </c:pt>
                <c:pt idx="15">
                  <c:v>8</c:v>
                </c:pt>
                <c:pt idx="16">
                  <c:v>10</c:v>
                </c:pt>
                <c:pt idx="17">
                  <c:v>10</c:v>
                </c:pt>
              </c:numCache>
            </c:numRef>
          </c:val>
          <c:extLst>
            <c:ext xmlns:c16="http://schemas.microsoft.com/office/drawing/2014/chart" uri="{C3380CC4-5D6E-409C-BE32-E72D297353CC}">
              <c16:uniqueId val="{00000000-5B25-4569-AB80-7F74D8E47FD7}"/>
            </c:ext>
          </c:extLst>
        </c:ser>
        <c:dLbls>
          <c:showLegendKey val="0"/>
          <c:showVal val="0"/>
          <c:showCatName val="0"/>
          <c:showSerName val="0"/>
          <c:showPercent val="0"/>
          <c:showBubbleSize val="0"/>
        </c:dLbls>
        <c:gapWidth val="219"/>
        <c:overlap val="-27"/>
        <c:axId val="406769192"/>
        <c:axId val="406769584"/>
      </c:barChart>
      <c:lineChart>
        <c:grouping val="stacked"/>
        <c:varyColors val="0"/>
        <c:ser>
          <c:idx val="1"/>
          <c:order val="1"/>
          <c:tx>
            <c:strRef>
              <c:f>Sheet1!$C$1</c:f>
              <c:strCache>
                <c:ptCount val="1"/>
                <c:pt idx="0">
                  <c:v>Trending  Total</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dLbl>
              <c:idx val="5"/>
              <c:layout>
                <c:manualLayout>
                  <c:x val="3.0864197530863632E-3"/>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25-4569-AB80-7F74D8E47FD7}"/>
                </c:ext>
              </c:extLst>
            </c:dLbl>
            <c:dLbl>
              <c:idx val="6"/>
              <c:layout>
                <c:manualLayout>
                  <c:x val="-5.658370848008886E-17"/>
                  <c:y val="-4.7222222222222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25-4569-AB80-7F74D8E47FD7}"/>
                </c:ext>
              </c:extLst>
            </c:dLbl>
            <c:dLbl>
              <c:idx val="7"/>
              <c:layout>
                <c:manualLayout>
                  <c:x val="-3.0864197530864196E-3"/>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25-4569-AB80-7F74D8E47FD7}"/>
                </c:ext>
              </c:extLst>
            </c:dLbl>
            <c:dLbl>
              <c:idx val="8"/>
              <c:layout>
                <c:manualLayout>
                  <c:x val="-6.1728395061729528E-3"/>
                  <c:y val="-5.8333333333333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25-4569-AB80-7F74D8E47FD7}"/>
                </c:ext>
              </c:extLst>
            </c:dLbl>
            <c:dLbl>
              <c:idx val="9"/>
              <c:layout>
                <c:manualLayout>
                  <c:x val="-1.8518518518518517E-2"/>
                  <c:y val="-0.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25-4569-AB80-7F74D8E47FD7}"/>
                </c:ext>
              </c:extLst>
            </c:dLbl>
            <c:dLbl>
              <c:idx val="10"/>
              <c:layout>
                <c:manualLayout>
                  <c:x val="-1.2345679012345678E-2"/>
                  <c:y val="-5.8333333333333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B25-4569-AB80-7F74D8E47FD7}"/>
                </c:ext>
              </c:extLst>
            </c:dLbl>
            <c:dLbl>
              <c:idx val="11"/>
              <c:layout>
                <c:manualLayout>
                  <c:x val="-2.4691358024691471E-2"/>
                  <c:y val="-6.1111111111111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B25-4569-AB80-7F74D8E47FD7}"/>
                </c:ext>
              </c:extLst>
            </c:dLbl>
            <c:dLbl>
              <c:idx val="12"/>
              <c:layout>
                <c:manualLayout>
                  <c:x val="-2.0061728395061727E-2"/>
                  <c:y val="-6.1111111111111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B25-4569-AB80-7F74D8E47FD7}"/>
                </c:ext>
              </c:extLst>
            </c:dLbl>
            <c:dLbl>
              <c:idx val="13"/>
              <c:layout>
                <c:manualLayout>
                  <c:x val="-3.2407407407407406E-2"/>
                  <c:y val="-5.27777777777777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B25-4569-AB80-7F74D8E47FD7}"/>
                </c:ext>
              </c:extLst>
            </c:dLbl>
            <c:dLbl>
              <c:idx val="14"/>
              <c:layout>
                <c:manualLayout>
                  <c:x val="-4.4753086419753084E-2"/>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B25-4569-AB80-7F74D8E47FD7}"/>
                </c:ext>
              </c:extLst>
            </c:dLbl>
            <c:dLbl>
              <c:idx val="15"/>
              <c:layout>
                <c:manualLayout>
                  <c:x val="-3.5803795202291336E-2"/>
                  <c:y val="-1.94444444444444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B25-4569-AB80-7F74D8E47FD7}"/>
                </c:ext>
              </c:extLst>
            </c:dLbl>
            <c:dLbl>
              <c:idx val="16"/>
              <c:layout>
                <c:manualLayout>
                  <c:x val="-1.2345679012345678E-2"/>
                  <c:y val="-2.2222222222222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A1-4ACE-B06C-17E7066B1392}"/>
                </c:ext>
              </c:extLst>
            </c:dLbl>
            <c:dLbl>
              <c:idx val="17"/>
              <c:layout>
                <c:manualLayout>
                  <c:x val="-1.3580246913580247E-2"/>
                  <c:y val="-3.0555555555555555E-2"/>
                </c:manualLayout>
              </c:layout>
              <c:tx>
                <c:rich>
                  <a:bodyPr/>
                  <a:lstStyle/>
                  <a:p>
                    <a:r>
                      <a:rPr lang="en-US" dirty="0"/>
                      <a:t>47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06-4D86-B56F-72CD13A060B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Sheet1!$A$2:$A$19</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Sheet1!$C$2:$C$19</c:f>
              <c:numCache>
                <c:formatCode>General</c:formatCode>
                <c:ptCount val="18"/>
                <c:pt idx="0">
                  <c:v>0</c:v>
                </c:pt>
                <c:pt idx="1">
                  <c:v>0</c:v>
                </c:pt>
                <c:pt idx="2">
                  <c:v>0</c:v>
                </c:pt>
                <c:pt idx="3">
                  <c:v>0</c:v>
                </c:pt>
                <c:pt idx="4">
                  <c:v>0</c:v>
                </c:pt>
                <c:pt idx="5">
                  <c:v>1</c:v>
                </c:pt>
                <c:pt idx="6">
                  <c:v>2</c:v>
                </c:pt>
                <c:pt idx="7">
                  <c:v>3</c:v>
                </c:pt>
                <c:pt idx="8">
                  <c:v>3</c:v>
                </c:pt>
                <c:pt idx="9">
                  <c:v>4</c:v>
                </c:pt>
                <c:pt idx="10">
                  <c:v>7</c:v>
                </c:pt>
                <c:pt idx="11">
                  <c:v>9</c:v>
                </c:pt>
                <c:pt idx="12">
                  <c:v>11</c:v>
                </c:pt>
                <c:pt idx="13">
                  <c:v>14</c:v>
                </c:pt>
                <c:pt idx="14">
                  <c:v>19</c:v>
                </c:pt>
                <c:pt idx="15">
                  <c:v>27</c:v>
                </c:pt>
                <c:pt idx="16">
                  <c:v>37</c:v>
                </c:pt>
                <c:pt idx="17">
                  <c:v>47</c:v>
                </c:pt>
              </c:numCache>
            </c:numRef>
          </c:val>
          <c:smooth val="0"/>
          <c:extLst>
            <c:ext xmlns:c16="http://schemas.microsoft.com/office/drawing/2014/chart" uri="{C3380CC4-5D6E-409C-BE32-E72D297353CC}">
              <c16:uniqueId val="{0000000C-5B25-4569-AB80-7F74D8E47FD7}"/>
            </c:ext>
          </c:extLst>
        </c:ser>
        <c:dLbls>
          <c:showLegendKey val="0"/>
          <c:showVal val="0"/>
          <c:showCatName val="0"/>
          <c:showSerName val="0"/>
          <c:showPercent val="0"/>
          <c:showBubbleSize val="0"/>
        </c:dLbls>
        <c:marker val="1"/>
        <c:smooth val="0"/>
        <c:axId val="406769192"/>
        <c:axId val="406769584"/>
      </c:lineChart>
      <c:catAx>
        <c:axId val="406769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6769584"/>
        <c:crosses val="autoZero"/>
        <c:auto val="1"/>
        <c:lblAlgn val="ctr"/>
        <c:lblOffset val="100"/>
        <c:noMultiLvlLbl val="0"/>
      </c:catAx>
      <c:valAx>
        <c:axId val="406769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6769192"/>
        <c:crosses val="autoZero"/>
        <c:crossBetween val="between"/>
      </c:valAx>
      <c:spPr>
        <a:solidFill>
          <a:schemeClr val="accent3">
            <a:lumMod val="60000"/>
            <a:lumOff val="40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079852245857557E-2"/>
          <c:y val="4.8965223097112862E-2"/>
          <c:w val="0.81741250204404647"/>
          <c:h val="0.80662532808398946"/>
        </c:manualLayout>
      </c:layout>
      <c:barChart>
        <c:barDir val="col"/>
        <c:grouping val="clustered"/>
        <c:varyColors val="0"/>
        <c:ser>
          <c:idx val="0"/>
          <c:order val="0"/>
          <c:tx>
            <c:strRef>
              <c:f>Sheet1!$B$1</c:f>
              <c:strCache>
                <c:ptCount val="1"/>
                <c:pt idx="0">
                  <c:v>Total by Year</c:v>
                </c:pt>
              </c:strCache>
            </c:strRef>
          </c:tx>
          <c:spPr>
            <a:solidFill>
              <a:srgbClr val="0066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Sheet1!$A$2:$A$19</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Sheet1!$B$2:$B$19</c:f>
              <c:numCache>
                <c:formatCode>General</c:formatCode>
                <c:ptCount val="18"/>
                <c:pt idx="0">
                  <c:v>0</c:v>
                </c:pt>
                <c:pt idx="1">
                  <c:v>0</c:v>
                </c:pt>
                <c:pt idx="2">
                  <c:v>0</c:v>
                </c:pt>
                <c:pt idx="3">
                  <c:v>0</c:v>
                </c:pt>
                <c:pt idx="4">
                  <c:v>0</c:v>
                </c:pt>
                <c:pt idx="5">
                  <c:v>0</c:v>
                </c:pt>
                <c:pt idx="6">
                  <c:v>0</c:v>
                </c:pt>
                <c:pt idx="7">
                  <c:v>1</c:v>
                </c:pt>
                <c:pt idx="8">
                  <c:v>0</c:v>
                </c:pt>
                <c:pt idx="9">
                  <c:v>1</c:v>
                </c:pt>
                <c:pt idx="10">
                  <c:v>0</c:v>
                </c:pt>
                <c:pt idx="11">
                  <c:v>3</c:v>
                </c:pt>
                <c:pt idx="12">
                  <c:v>5</c:v>
                </c:pt>
                <c:pt idx="13">
                  <c:v>5</c:v>
                </c:pt>
                <c:pt idx="14">
                  <c:v>1</c:v>
                </c:pt>
                <c:pt idx="15">
                  <c:v>5</c:v>
                </c:pt>
                <c:pt idx="16">
                  <c:v>5</c:v>
                </c:pt>
                <c:pt idx="17">
                  <c:v>1</c:v>
                </c:pt>
              </c:numCache>
            </c:numRef>
          </c:val>
          <c:extLst>
            <c:ext xmlns:c16="http://schemas.microsoft.com/office/drawing/2014/chart" uri="{C3380CC4-5D6E-409C-BE32-E72D297353CC}">
              <c16:uniqueId val="{00000000-F90D-4C2D-8AF0-F5D03BD0330B}"/>
            </c:ext>
          </c:extLst>
        </c:ser>
        <c:dLbls>
          <c:showLegendKey val="0"/>
          <c:showVal val="0"/>
          <c:showCatName val="0"/>
          <c:showSerName val="0"/>
          <c:showPercent val="0"/>
          <c:showBubbleSize val="0"/>
        </c:dLbls>
        <c:gapWidth val="219"/>
        <c:overlap val="-27"/>
        <c:axId val="406770368"/>
        <c:axId val="406770760"/>
      </c:barChart>
      <c:lineChart>
        <c:grouping val="standard"/>
        <c:varyColors val="0"/>
        <c:ser>
          <c:idx val="1"/>
          <c:order val="1"/>
          <c:tx>
            <c:strRef>
              <c:f>Sheet1!$C$1</c:f>
              <c:strCache>
                <c:ptCount val="1"/>
                <c:pt idx="0">
                  <c:v>Trending Total</c:v>
                </c:pt>
              </c:strCache>
            </c:strRef>
          </c:tx>
          <c:spPr>
            <a:ln w="28575" cap="rnd">
              <a:solidFill>
                <a:srgbClr val="FF0000"/>
              </a:solidFill>
              <a:round/>
            </a:ln>
            <a:effectLst/>
          </c:spPr>
          <c:marker>
            <c:symbol val="none"/>
          </c:marker>
          <c:dLbls>
            <c:dLbl>
              <c:idx val="7"/>
              <c:layout>
                <c:manualLayout>
                  <c:x val="4.0000000000000001E-3"/>
                  <c:y val="-3.0555555555555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0D-4C2D-8AF0-F5D03BD0330B}"/>
                </c:ext>
              </c:extLst>
            </c:dLbl>
            <c:dLbl>
              <c:idx val="8"/>
              <c:layout>
                <c:manualLayout>
                  <c:x val="-4.0000000000000001E-3"/>
                  <c:y val="-5.8333333333333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0D-4C2D-8AF0-F5D03BD0330B}"/>
                </c:ext>
              </c:extLst>
            </c:dLbl>
            <c:dLbl>
              <c:idx val="9"/>
              <c:layout>
                <c:manualLayout>
                  <c:x val="0"/>
                  <c:y val="-3.3333333333333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0D-4C2D-8AF0-F5D03BD0330B}"/>
                </c:ext>
              </c:extLst>
            </c:dLbl>
            <c:dLbl>
              <c:idx val="10"/>
              <c:layout>
                <c:manualLayout>
                  <c:x val="-1.0666666666666666E-2"/>
                  <c:y val="-5.8333333333333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0D-4C2D-8AF0-F5D03BD0330B}"/>
                </c:ext>
              </c:extLst>
            </c:dLbl>
            <c:dLbl>
              <c:idx val="11"/>
              <c:layout>
                <c:manualLayout>
                  <c:x val="-2.1333333333333333E-2"/>
                  <c:y val="-5.8333333333333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0D-4C2D-8AF0-F5D03BD0330B}"/>
                </c:ext>
              </c:extLst>
            </c:dLbl>
            <c:dLbl>
              <c:idx val="12"/>
              <c:layout>
                <c:manualLayout>
                  <c:x val="-2.533333333333343E-2"/>
                  <c:y val="-5.27777777777778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0D-4C2D-8AF0-F5D03BD0330B}"/>
                </c:ext>
              </c:extLst>
            </c:dLbl>
            <c:dLbl>
              <c:idx val="13"/>
              <c:layout>
                <c:manualLayout>
                  <c:x val="-6.6666666666666671E-3"/>
                  <c:y val="-4.7222222222222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90D-4C2D-8AF0-F5D03BD0330B}"/>
                </c:ext>
              </c:extLst>
            </c:dLbl>
            <c:dLbl>
              <c:idx val="14"/>
              <c:layout>
                <c:manualLayout>
                  <c:x val="-1.4666666666666666E-2"/>
                  <c:y val="-3.888888888888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90D-4C2D-8AF0-F5D03BD0330B}"/>
                </c:ext>
              </c:extLst>
            </c:dLbl>
            <c:dLbl>
              <c:idx val="15"/>
              <c:layout>
                <c:manualLayout>
                  <c:x val="-1.9076098009687147E-2"/>
                  <c:y val="-1.9444444444444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90D-4C2D-8AF0-F5D03BD0330B}"/>
                </c:ext>
              </c:extLst>
            </c:dLbl>
            <c:dLbl>
              <c:idx val="16"/>
              <c:layout>
                <c:manualLayout>
                  <c:x val="-3.6401422521732091E-2"/>
                  <c:y val="-2.5000000000000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90D-4C2D-8AF0-F5D03BD0330B}"/>
                </c:ext>
              </c:extLst>
            </c:dLbl>
            <c:dLbl>
              <c:idx val="17"/>
              <c:layout>
                <c:manualLayout>
                  <c:x val="-2.0150787467387406E-2"/>
                  <c:y val="-4.0277887139107613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2.7301066891299068E-2"/>
                      <c:h val="4.4722222222222219E-2"/>
                    </c:manualLayout>
                  </c15:layout>
                </c:ext>
                <c:ext xmlns:c16="http://schemas.microsoft.com/office/drawing/2014/chart" uri="{C3380CC4-5D6E-409C-BE32-E72D297353CC}">
                  <c16:uniqueId val="{00000000-D35E-4819-868B-A93759AF9EE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Sheet1!$A$2:$A$19</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Sheet1!$C$2:$C$19</c:f>
              <c:numCache>
                <c:formatCode>General</c:formatCode>
                <c:ptCount val="18"/>
                <c:pt idx="0">
                  <c:v>0</c:v>
                </c:pt>
                <c:pt idx="1">
                  <c:v>0</c:v>
                </c:pt>
                <c:pt idx="2">
                  <c:v>0</c:v>
                </c:pt>
                <c:pt idx="3">
                  <c:v>0</c:v>
                </c:pt>
                <c:pt idx="4">
                  <c:v>0</c:v>
                </c:pt>
                <c:pt idx="5">
                  <c:v>0</c:v>
                </c:pt>
                <c:pt idx="6">
                  <c:v>0</c:v>
                </c:pt>
                <c:pt idx="7">
                  <c:v>1</c:v>
                </c:pt>
                <c:pt idx="8">
                  <c:v>1</c:v>
                </c:pt>
                <c:pt idx="9">
                  <c:v>2</c:v>
                </c:pt>
                <c:pt idx="10">
                  <c:v>2</c:v>
                </c:pt>
                <c:pt idx="11">
                  <c:v>5</c:v>
                </c:pt>
                <c:pt idx="12">
                  <c:v>10</c:v>
                </c:pt>
                <c:pt idx="13">
                  <c:v>15</c:v>
                </c:pt>
                <c:pt idx="14">
                  <c:v>16</c:v>
                </c:pt>
                <c:pt idx="15">
                  <c:v>21</c:v>
                </c:pt>
                <c:pt idx="16">
                  <c:v>26</c:v>
                </c:pt>
                <c:pt idx="17">
                  <c:v>27</c:v>
                </c:pt>
              </c:numCache>
            </c:numRef>
          </c:val>
          <c:smooth val="0"/>
          <c:extLst>
            <c:ext xmlns:c16="http://schemas.microsoft.com/office/drawing/2014/chart" uri="{C3380CC4-5D6E-409C-BE32-E72D297353CC}">
              <c16:uniqueId val="{0000000B-F90D-4C2D-8AF0-F5D03BD0330B}"/>
            </c:ext>
          </c:extLst>
        </c:ser>
        <c:dLbls>
          <c:showLegendKey val="0"/>
          <c:showVal val="0"/>
          <c:showCatName val="0"/>
          <c:showSerName val="0"/>
          <c:showPercent val="0"/>
          <c:showBubbleSize val="0"/>
        </c:dLbls>
        <c:marker val="1"/>
        <c:smooth val="0"/>
        <c:axId val="406770368"/>
        <c:axId val="406770760"/>
      </c:lineChart>
      <c:catAx>
        <c:axId val="40677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6770760"/>
        <c:crosses val="autoZero"/>
        <c:auto val="1"/>
        <c:lblAlgn val="ctr"/>
        <c:lblOffset val="100"/>
        <c:noMultiLvlLbl val="0"/>
      </c:catAx>
      <c:valAx>
        <c:axId val="406770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6770368"/>
        <c:crosses val="autoZero"/>
        <c:crossBetween val="between"/>
      </c:valAx>
      <c:spPr>
        <a:solidFill>
          <a:schemeClr val="tx1">
            <a:lumMod val="75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0.86378</cdr:x>
      <cdr:y>0.15676</cdr:y>
    </cdr:from>
    <cdr:to>
      <cdr:x>0.95282</cdr:x>
      <cdr:y>0.22417</cdr:y>
    </cdr:to>
    <cdr:sp macro="" textlink="">
      <cdr:nvSpPr>
        <cdr:cNvPr id="2" name="TextBox 5"/>
        <cdr:cNvSpPr txBox="1"/>
      </cdr:nvSpPr>
      <cdr:spPr>
        <a:xfrm xmlns:a="http://schemas.openxmlformats.org/drawingml/2006/main">
          <a:off x="8490790" y="799284"/>
          <a:ext cx="875245" cy="3437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600" b="1" u="none" baseline="0" dirty="0">
            <a:solidFill>
              <a:srgbClr val="FFFF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0.84355</cdr:x>
      <cdr:y>0.14944</cdr:y>
    </cdr:from>
    <cdr:to>
      <cdr:x>0.97306</cdr:x>
      <cdr:y>0.25809</cdr:y>
    </cdr:to>
    <cdr:sp macro="" textlink="">
      <cdr:nvSpPr>
        <cdr:cNvPr id="4" name="TextBox 3"/>
        <cdr:cNvSpPr txBox="1"/>
      </cdr:nvSpPr>
      <cdr:spPr>
        <a:xfrm xmlns:a="http://schemas.openxmlformats.org/drawingml/2006/main">
          <a:off x="8291884" y="762000"/>
          <a:ext cx="1273057"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u="none" baseline="0" dirty="0">
              <a:solidFill>
                <a:schemeClr val="tx1"/>
              </a:solidFill>
              <a:latin typeface="Arial" panose="020B0604020202020204" pitchFamily="34" charset="0"/>
              <a:cs typeface="Arial" panose="020B0604020202020204" pitchFamily="34" charset="0"/>
            </a:rPr>
            <a:t> </a:t>
          </a:r>
          <a:endParaRPr lang="en-US" sz="1400" u="none" dirty="0">
            <a:solidFill>
              <a:schemeClr val="tx1"/>
            </a:solidFill>
            <a:latin typeface="Arial" panose="020B0604020202020204" pitchFamily="34" charset="0"/>
            <a:cs typeface="Arial" panose="020B0604020202020204" pitchFamily="34" charset="0"/>
          </a:endParaRPr>
        </a:p>
        <a:p xmlns:a="http://schemas.openxmlformats.org/drawingml/2006/main">
          <a:pPr algn="l"/>
          <a:r>
            <a:rPr lang="en-US" sz="1600" u="none" baseline="0" dirty="0"/>
            <a:t> </a:t>
          </a:r>
        </a:p>
      </cdr:txBody>
    </cdr:sp>
  </cdr:relSizeAnchor>
</c:userShapes>
</file>

<file path=ppt/drawings/drawing2.xml><?xml version="1.0" encoding="utf-8"?>
<c:userShapes xmlns:c="http://schemas.openxmlformats.org/drawingml/2006/chart">
  <cdr:relSizeAnchor xmlns:cdr="http://schemas.openxmlformats.org/drawingml/2006/chartDrawing">
    <cdr:from>
      <cdr:x>0.86667</cdr:x>
      <cdr:y>0.1</cdr:y>
    </cdr:from>
    <cdr:to>
      <cdr:x>0.95259</cdr:x>
      <cdr:y>0.17405</cdr:y>
    </cdr:to>
    <cdr:sp macro="" textlink="">
      <cdr:nvSpPr>
        <cdr:cNvPr id="2" name="TextBox 5"/>
        <cdr:cNvSpPr txBox="1"/>
      </cdr:nvSpPr>
      <cdr:spPr>
        <a:xfrm xmlns:a="http://schemas.openxmlformats.org/drawingml/2006/main">
          <a:off x="8915400" y="457200"/>
          <a:ext cx="883860" cy="33855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ctr" rtl="0" eaLnBrk="0" fontAlgn="base" hangingPunct="0">
            <a:spcBef>
              <a:spcPct val="0"/>
            </a:spcBef>
            <a:spcAft>
              <a:spcPct val="0"/>
            </a:spcAft>
            <a:defRPr sz="2400" u="sng" kern="1200" baseline="-25000">
              <a:solidFill>
                <a:schemeClr val="tx1"/>
              </a:solidFill>
              <a:latin typeface="Times New Roman" charset="0"/>
              <a:ea typeface="+mn-ea"/>
              <a:cs typeface="+mn-cs"/>
            </a:defRPr>
          </a:lvl1pPr>
          <a:lvl2pPr marL="457200" algn="ctr" rtl="0" eaLnBrk="0" fontAlgn="base" hangingPunct="0">
            <a:spcBef>
              <a:spcPct val="0"/>
            </a:spcBef>
            <a:spcAft>
              <a:spcPct val="0"/>
            </a:spcAft>
            <a:defRPr sz="2400" u="sng" kern="1200" baseline="-25000">
              <a:solidFill>
                <a:schemeClr val="tx1"/>
              </a:solidFill>
              <a:latin typeface="Times New Roman" charset="0"/>
              <a:ea typeface="+mn-ea"/>
              <a:cs typeface="+mn-cs"/>
            </a:defRPr>
          </a:lvl2pPr>
          <a:lvl3pPr marL="914400" algn="ctr" rtl="0" eaLnBrk="0" fontAlgn="base" hangingPunct="0">
            <a:spcBef>
              <a:spcPct val="0"/>
            </a:spcBef>
            <a:spcAft>
              <a:spcPct val="0"/>
            </a:spcAft>
            <a:defRPr sz="2400" u="sng" kern="1200" baseline="-25000">
              <a:solidFill>
                <a:schemeClr val="tx1"/>
              </a:solidFill>
              <a:latin typeface="Times New Roman" charset="0"/>
              <a:ea typeface="+mn-ea"/>
              <a:cs typeface="+mn-cs"/>
            </a:defRPr>
          </a:lvl3pPr>
          <a:lvl4pPr marL="1371600" algn="ctr" rtl="0" eaLnBrk="0" fontAlgn="base" hangingPunct="0">
            <a:spcBef>
              <a:spcPct val="0"/>
            </a:spcBef>
            <a:spcAft>
              <a:spcPct val="0"/>
            </a:spcAft>
            <a:defRPr sz="2400" u="sng" kern="1200" baseline="-25000">
              <a:solidFill>
                <a:schemeClr val="tx1"/>
              </a:solidFill>
              <a:latin typeface="Times New Roman" charset="0"/>
              <a:ea typeface="+mn-ea"/>
              <a:cs typeface="+mn-cs"/>
            </a:defRPr>
          </a:lvl4pPr>
          <a:lvl5pPr marL="1828800" algn="ctr" rtl="0" eaLnBrk="0" fontAlgn="base" hangingPunct="0">
            <a:spcBef>
              <a:spcPct val="0"/>
            </a:spcBef>
            <a:spcAft>
              <a:spcPct val="0"/>
            </a:spcAft>
            <a:defRPr sz="2400" u="sng" kern="1200" baseline="-25000">
              <a:solidFill>
                <a:schemeClr val="tx1"/>
              </a:solidFill>
              <a:latin typeface="Times New Roman" charset="0"/>
              <a:ea typeface="+mn-ea"/>
              <a:cs typeface="+mn-cs"/>
            </a:defRPr>
          </a:lvl5pPr>
          <a:lvl6pPr marL="2286000" algn="l" defTabSz="914400" rtl="0" eaLnBrk="1" latinLnBrk="0" hangingPunct="1">
            <a:defRPr sz="2400" u="sng" kern="1200" baseline="-25000">
              <a:solidFill>
                <a:schemeClr val="tx1"/>
              </a:solidFill>
              <a:latin typeface="Times New Roman" charset="0"/>
              <a:ea typeface="+mn-ea"/>
              <a:cs typeface="+mn-cs"/>
            </a:defRPr>
          </a:lvl6pPr>
          <a:lvl7pPr marL="2743200" algn="l" defTabSz="914400" rtl="0" eaLnBrk="1" latinLnBrk="0" hangingPunct="1">
            <a:defRPr sz="2400" u="sng" kern="1200" baseline="-25000">
              <a:solidFill>
                <a:schemeClr val="tx1"/>
              </a:solidFill>
              <a:latin typeface="Times New Roman" charset="0"/>
              <a:ea typeface="+mn-ea"/>
              <a:cs typeface="+mn-cs"/>
            </a:defRPr>
          </a:lvl7pPr>
          <a:lvl8pPr marL="3200400" algn="l" defTabSz="914400" rtl="0" eaLnBrk="1" latinLnBrk="0" hangingPunct="1">
            <a:defRPr sz="2400" u="sng" kern="1200" baseline="-25000">
              <a:solidFill>
                <a:schemeClr val="tx1"/>
              </a:solidFill>
              <a:latin typeface="Times New Roman" charset="0"/>
              <a:ea typeface="+mn-ea"/>
              <a:cs typeface="+mn-cs"/>
            </a:defRPr>
          </a:lvl8pPr>
          <a:lvl9pPr marL="3657600" algn="l" defTabSz="914400" rtl="0" eaLnBrk="1" latinLnBrk="0" hangingPunct="1">
            <a:defRPr sz="2400" u="sng" kern="1200" baseline="-25000">
              <a:solidFill>
                <a:schemeClr val="tx1"/>
              </a:solidFill>
              <a:latin typeface="Times New Roman" charset="0"/>
              <a:ea typeface="+mn-ea"/>
              <a:cs typeface="+mn-cs"/>
            </a:defRPr>
          </a:lvl9pPr>
        </a:lstStyle>
        <a:p xmlns:a="http://schemas.openxmlformats.org/drawingml/2006/main">
          <a:endParaRPr lang="en-US" sz="1600" b="1" u="none" baseline="0" dirty="0">
            <a:solidFill>
              <a:srgbClr val="FFFF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0.87149</cdr:x>
      <cdr:y>0.22135</cdr:y>
    </cdr:from>
    <cdr:to>
      <cdr:x>1</cdr:x>
      <cdr:y>0.2954</cdr:y>
    </cdr:to>
    <cdr:sp macro="" textlink="">
      <cdr:nvSpPr>
        <cdr:cNvPr id="5" name="TextBox 3"/>
        <cdr:cNvSpPr txBox="1"/>
      </cdr:nvSpPr>
      <cdr:spPr>
        <a:xfrm xmlns:a="http://schemas.openxmlformats.org/drawingml/2006/main">
          <a:off x="8965018" y="1012012"/>
          <a:ext cx="132198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ctr" rtl="0" eaLnBrk="0" fontAlgn="base" hangingPunct="0">
            <a:spcBef>
              <a:spcPct val="0"/>
            </a:spcBef>
            <a:spcAft>
              <a:spcPct val="0"/>
            </a:spcAft>
            <a:defRPr sz="2400" u="sng" kern="1200" baseline="-25000">
              <a:solidFill>
                <a:schemeClr val="tx1"/>
              </a:solidFill>
              <a:latin typeface="Times New Roman" charset="0"/>
              <a:ea typeface="+mn-ea"/>
              <a:cs typeface="+mn-cs"/>
            </a:defRPr>
          </a:lvl1pPr>
          <a:lvl2pPr marL="457200" algn="ctr" rtl="0" eaLnBrk="0" fontAlgn="base" hangingPunct="0">
            <a:spcBef>
              <a:spcPct val="0"/>
            </a:spcBef>
            <a:spcAft>
              <a:spcPct val="0"/>
            </a:spcAft>
            <a:defRPr sz="2400" u="sng" kern="1200" baseline="-25000">
              <a:solidFill>
                <a:schemeClr val="tx1"/>
              </a:solidFill>
              <a:latin typeface="Times New Roman" charset="0"/>
              <a:ea typeface="+mn-ea"/>
              <a:cs typeface="+mn-cs"/>
            </a:defRPr>
          </a:lvl2pPr>
          <a:lvl3pPr marL="914400" algn="ctr" rtl="0" eaLnBrk="0" fontAlgn="base" hangingPunct="0">
            <a:spcBef>
              <a:spcPct val="0"/>
            </a:spcBef>
            <a:spcAft>
              <a:spcPct val="0"/>
            </a:spcAft>
            <a:defRPr sz="2400" u="sng" kern="1200" baseline="-25000">
              <a:solidFill>
                <a:schemeClr val="tx1"/>
              </a:solidFill>
              <a:latin typeface="Times New Roman" charset="0"/>
              <a:ea typeface="+mn-ea"/>
              <a:cs typeface="+mn-cs"/>
            </a:defRPr>
          </a:lvl3pPr>
          <a:lvl4pPr marL="1371600" algn="ctr" rtl="0" eaLnBrk="0" fontAlgn="base" hangingPunct="0">
            <a:spcBef>
              <a:spcPct val="0"/>
            </a:spcBef>
            <a:spcAft>
              <a:spcPct val="0"/>
            </a:spcAft>
            <a:defRPr sz="2400" u="sng" kern="1200" baseline="-25000">
              <a:solidFill>
                <a:schemeClr val="tx1"/>
              </a:solidFill>
              <a:latin typeface="Times New Roman" charset="0"/>
              <a:ea typeface="+mn-ea"/>
              <a:cs typeface="+mn-cs"/>
            </a:defRPr>
          </a:lvl4pPr>
          <a:lvl5pPr marL="1828800" algn="ctr" rtl="0" eaLnBrk="0" fontAlgn="base" hangingPunct="0">
            <a:spcBef>
              <a:spcPct val="0"/>
            </a:spcBef>
            <a:spcAft>
              <a:spcPct val="0"/>
            </a:spcAft>
            <a:defRPr sz="2400" u="sng" kern="1200" baseline="-25000">
              <a:solidFill>
                <a:schemeClr val="tx1"/>
              </a:solidFill>
              <a:latin typeface="Times New Roman" charset="0"/>
              <a:ea typeface="+mn-ea"/>
              <a:cs typeface="+mn-cs"/>
            </a:defRPr>
          </a:lvl5pPr>
          <a:lvl6pPr marL="2286000" algn="l" defTabSz="914400" rtl="0" eaLnBrk="1" latinLnBrk="0" hangingPunct="1">
            <a:defRPr sz="2400" u="sng" kern="1200" baseline="-25000">
              <a:solidFill>
                <a:schemeClr val="tx1"/>
              </a:solidFill>
              <a:latin typeface="Times New Roman" charset="0"/>
              <a:ea typeface="+mn-ea"/>
              <a:cs typeface="+mn-cs"/>
            </a:defRPr>
          </a:lvl6pPr>
          <a:lvl7pPr marL="2743200" algn="l" defTabSz="914400" rtl="0" eaLnBrk="1" latinLnBrk="0" hangingPunct="1">
            <a:defRPr sz="2400" u="sng" kern="1200" baseline="-25000">
              <a:solidFill>
                <a:schemeClr val="tx1"/>
              </a:solidFill>
              <a:latin typeface="Times New Roman" charset="0"/>
              <a:ea typeface="+mn-ea"/>
              <a:cs typeface="+mn-cs"/>
            </a:defRPr>
          </a:lvl7pPr>
          <a:lvl8pPr marL="3200400" algn="l" defTabSz="914400" rtl="0" eaLnBrk="1" latinLnBrk="0" hangingPunct="1">
            <a:defRPr sz="2400" u="sng" kern="1200" baseline="-25000">
              <a:solidFill>
                <a:schemeClr val="tx1"/>
              </a:solidFill>
              <a:latin typeface="Times New Roman" charset="0"/>
              <a:ea typeface="+mn-ea"/>
              <a:cs typeface="+mn-cs"/>
            </a:defRPr>
          </a:lvl8pPr>
          <a:lvl9pPr marL="3657600" algn="l" defTabSz="914400" rtl="0" eaLnBrk="1" latinLnBrk="0" hangingPunct="1">
            <a:defRPr sz="2400" u="sng" kern="1200" baseline="-25000">
              <a:solidFill>
                <a:schemeClr val="tx1"/>
              </a:solidFill>
              <a:latin typeface="Times New Roman" charset="0"/>
              <a:ea typeface="+mn-ea"/>
              <a:cs typeface="+mn-cs"/>
            </a:defRPr>
          </a:lvl9pPr>
        </a:lstStyle>
        <a:p xmlns:a="http://schemas.openxmlformats.org/drawingml/2006/main">
          <a:pPr algn="l"/>
          <a:endParaRPr lang="en-US" sz="1600" u="none" baseline="0" dirty="0"/>
        </a:p>
      </cdr:txBody>
    </cdr:sp>
  </cdr:relSizeAnchor>
</c:userShapes>
</file>

<file path=ppt/drawings/drawing3.xml><?xml version="1.0" encoding="utf-8"?>
<c:userShapes xmlns:c="http://schemas.openxmlformats.org/drawingml/2006/chart">
  <cdr:relSizeAnchor xmlns:cdr="http://schemas.openxmlformats.org/drawingml/2006/chartDrawing">
    <cdr:from>
      <cdr:x>0.85774</cdr:x>
      <cdr:y>0.08323</cdr:y>
    </cdr:from>
    <cdr:to>
      <cdr:x>0.93404</cdr:x>
      <cdr:y>0.15728</cdr:y>
    </cdr:to>
    <cdr:sp macro="" textlink="">
      <cdr:nvSpPr>
        <cdr:cNvPr id="2" name="TextBox 5"/>
        <cdr:cNvSpPr txBox="1"/>
      </cdr:nvSpPr>
      <cdr:spPr>
        <a:xfrm xmlns:a="http://schemas.openxmlformats.org/drawingml/2006/main">
          <a:off x="8379132" y="380515"/>
          <a:ext cx="745364" cy="33855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ctr" rtl="0" eaLnBrk="0" fontAlgn="base" hangingPunct="0">
            <a:spcBef>
              <a:spcPct val="0"/>
            </a:spcBef>
            <a:spcAft>
              <a:spcPct val="0"/>
            </a:spcAft>
            <a:defRPr sz="2400" u="sng" kern="1200" baseline="-25000">
              <a:solidFill>
                <a:schemeClr val="tx1"/>
              </a:solidFill>
              <a:latin typeface="Times New Roman" charset="0"/>
              <a:ea typeface="+mn-ea"/>
              <a:cs typeface="+mn-cs"/>
            </a:defRPr>
          </a:lvl1pPr>
          <a:lvl2pPr marL="457200" algn="ctr" rtl="0" eaLnBrk="0" fontAlgn="base" hangingPunct="0">
            <a:spcBef>
              <a:spcPct val="0"/>
            </a:spcBef>
            <a:spcAft>
              <a:spcPct val="0"/>
            </a:spcAft>
            <a:defRPr sz="2400" u="sng" kern="1200" baseline="-25000">
              <a:solidFill>
                <a:schemeClr val="tx1"/>
              </a:solidFill>
              <a:latin typeface="Times New Roman" charset="0"/>
              <a:ea typeface="+mn-ea"/>
              <a:cs typeface="+mn-cs"/>
            </a:defRPr>
          </a:lvl2pPr>
          <a:lvl3pPr marL="914400" algn="ctr" rtl="0" eaLnBrk="0" fontAlgn="base" hangingPunct="0">
            <a:spcBef>
              <a:spcPct val="0"/>
            </a:spcBef>
            <a:spcAft>
              <a:spcPct val="0"/>
            </a:spcAft>
            <a:defRPr sz="2400" u="sng" kern="1200" baseline="-25000">
              <a:solidFill>
                <a:schemeClr val="tx1"/>
              </a:solidFill>
              <a:latin typeface="Times New Roman" charset="0"/>
              <a:ea typeface="+mn-ea"/>
              <a:cs typeface="+mn-cs"/>
            </a:defRPr>
          </a:lvl3pPr>
          <a:lvl4pPr marL="1371600" algn="ctr" rtl="0" eaLnBrk="0" fontAlgn="base" hangingPunct="0">
            <a:spcBef>
              <a:spcPct val="0"/>
            </a:spcBef>
            <a:spcAft>
              <a:spcPct val="0"/>
            </a:spcAft>
            <a:defRPr sz="2400" u="sng" kern="1200" baseline="-25000">
              <a:solidFill>
                <a:schemeClr val="tx1"/>
              </a:solidFill>
              <a:latin typeface="Times New Roman" charset="0"/>
              <a:ea typeface="+mn-ea"/>
              <a:cs typeface="+mn-cs"/>
            </a:defRPr>
          </a:lvl4pPr>
          <a:lvl5pPr marL="1828800" algn="ctr" rtl="0" eaLnBrk="0" fontAlgn="base" hangingPunct="0">
            <a:spcBef>
              <a:spcPct val="0"/>
            </a:spcBef>
            <a:spcAft>
              <a:spcPct val="0"/>
            </a:spcAft>
            <a:defRPr sz="2400" u="sng" kern="1200" baseline="-25000">
              <a:solidFill>
                <a:schemeClr val="tx1"/>
              </a:solidFill>
              <a:latin typeface="Times New Roman" charset="0"/>
              <a:ea typeface="+mn-ea"/>
              <a:cs typeface="+mn-cs"/>
            </a:defRPr>
          </a:lvl5pPr>
          <a:lvl6pPr marL="2286000" algn="l" defTabSz="914400" rtl="0" eaLnBrk="1" latinLnBrk="0" hangingPunct="1">
            <a:defRPr sz="2400" u="sng" kern="1200" baseline="-25000">
              <a:solidFill>
                <a:schemeClr val="tx1"/>
              </a:solidFill>
              <a:latin typeface="Times New Roman" charset="0"/>
              <a:ea typeface="+mn-ea"/>
              <a:cs typeface="+mn-cs"/>
            </a:defRPr>
          </a:lvl6pPr>
          <a:lvl7pPr marL="2743200" algn="l" defTabSz="914400" rtl="0" eaLnBrk="1" latinLnBrk="0" hangingPunct="1">
            <a:defRPr sz="2400" u="sng" kern="1200" baseline="-25000">
              <a:solidFill>
                <a:schemeClr val="tx1"/>
              </a:solidFill>
              <a:latin typeface="Times New Roman" charset="0"/>
              <a:ea typeface="+mn-ea"/>
              <a:cs typeface="+mn-cs"/>
            </a:defRPr>
          </a:lvl7pPr>
          <a:lvl8pPr marL="3200400" algn="l" defTabSz="914400" rtl="0" eaLnBrk="1" latinLnBrk="0" hangingPunct="1">
            <a:defRPr sz="2400" u="sng" kern="1200" baseline="-25000">
              <a:solidFill>
                <a:schemeClr val="tx1"/>
              </a:solidFill>
              <a:latin typeface="Times New Roman" charset="0"/>
              <a:ea typeface="+mn-ea"/>
              <a:cs typeface="+mn-cs"/>
            </a:defRPr>
          </a:lvl8pPr>
          <a:lvl9pPr marL="3657600" algn="l" defTabSz="914400" rtl="0" eaLnBrk="1" latinLnBrk="0" hangingPunct="1">
            <a:defRPr sz="2400" u="sng" kern="1200" baseline="-25000">
              <a:solidFill>
                <a:schemeClr val="tx1"/>
              </a:solidFill>
              <a:latin typeface="Times New Roman" charset="0"/>
              <a:ea typeface="+mn-ea"/>
              <a:cs typeface="+mn-cs"/>
            </a:defRPr>
          </a:lvl9pPr>
        </a:lstStyle>
        <a:p xmlns:a="http://schemas.openxmlformats.org/drawingml/2006/main">
          <a:endParaRPr lang="en-US" sz="1600" b="1" u="none" baseline="0" dirty="0">
            <a:solidFill>
              <a:srgbClr val="FFFF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0.85565</cdr:x>
      <cdr:y>0.14702</cdr:y>
    </cdr:from>
    <cdr:to>
      <cdr:x>0.9964</cdr:x>
      <cdr:y>0.22107</cdr:y>
    </cdr:to>
    <cdr:sp macro="" textlink="">
      <cdr:nvSpPr>
        <cdr:cNvPr id="3" name="TextBox 3"/>
        <cdr:cNvSpPr txBox="1"/>
      </cdr:nvSpPr>
      <cdr:spPr>
        <a:xfrm xmlns:a="http://schemas.openxmlformats.org/drawingml/2006/main">
          <a:off x="8358716" y="672175"/>
          <a:ext cx="137496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ctr" rtl="0" eaLnBrk="0" fontAlgn="base" hangingPunct="0">
            <a:spcBef>
              <a:spcPct val="0"/>
            </a:spcBef>
            <a:spcAft>
              <a:spcPct val="0"/>
            </a:spcAft>
            <a:defRPr sz="2400" u="sng" kern="1200" baseline="-25000">
              <a:solidFill>
                <a:schemeClr val="tx1"/>
              </a:solidFill>
              <a:latin typeface="Times New Roman" charset="0"/>
              <a:ea typeface="+mn-ea"/>
              <a:cs typeface="+mn-cs"/>
            </a:defRPr>
          </a:lvl1pPr>
          <a:lvl2pPr marL="457200" algn="ctr" rtl="0" eaLnBrk="0" fontAlgn="base" hangingPunct="0">
            <a:spcBef>
              <a:spcPct val="0"/>
            </a:spcBef>
            <a:spcAft>
              <a:spcPct val="0"/>
            </a:spcAft>
            <a:defRPr sz="2400" u="sng" kern="1200" baseline="-25000">
              <a:solidFill>
                <a:schemeClr val="tx1"/>
              </a:solidFill>
              <a:latin typeface="Times New Roman" charset="0"/>
              <a:ea typeface="+mn-ea"/>
              <a:cs typeface="+mn-cs"/>
            </a:defRPr>
          </a:lvl2pPr>
          <a:lvl3pPr marL="914400" algn="ctr" rtl="0" eaLnBrk="0" fontAlgn="base" hangingPunct="0">
            <a:spcBef>
              <a:spcPct val="0"/>
            </a:spcBef>
            <a:spcAft>
              <a:spcPct val="0"/>
            </a:spcAft>
            <a:defRPr sz="2400" u="sng" kern="1200" baseline="-25000">
              <a:solidFill>
                <a:schemeClr val="tx1"/>
              </a:solidFill>
              <a:latin typeface="Times New Roman" charset="0"/>
              <a:ea typeface="+mn-ea"/>
              <a:cs typeface="+mn-cs"/>
            </a:defRPr>
          </a:lvl3pPr>
          <a:lvl4pPr marL="1371600" algn="ctr" rtl="0" eaLnBrk="0" fontAlgn="base" hangingPunct="0">
            <a:spcBef>
              <a:spcPct val="0"/>
            </a:spcBef>
            <a:spcAft>
              <a:spcPct val="0"/>
            </a:spcAft>
            <a:defRPr sz="2400" u="sng" kern="1200" baseline="-25000">
              <a:solidFill>
                <a:schemeClr val="tx1"/>
              </a:solidFill>
              <a:latin typeface="Times New Roman" charset="0"/>
              <a:ea typeface="+mn-ea"/>
              <a:cs typeface="+mn-cs"/>
            </a:defRPr>
          </a:lvl4pPr>
          <a:lvl5pPr marL="1828800" algn="ctr" rtl="0" eaLnBrk="0" fontAlgn="base" hangingPunct="0">
            <a:spcBef>
              <a:spcPct val="0"/>
            </a:spcBef>
            <a:spcAft>
              <a:spcPct val="0"/>
            </a:spcAft>
            <a:defRPr sz="2400" u="sng" kern="1200" baseline="-25000">
              <a:solidFill>
                <a:schemeClr val="tx1"/>
              </a:solidFill>
              <a:latin typeface="Times New Roman" charset="0"/>
              <a:ea typeface="+mn-ea"/>
              <a:cs typeface="+mn-cs"/>
            </a:defRPr>
          </a:lvl5pPr>
          <a:lvl6pPr marL="2286000" algn="l" defTabSz="914400" rtl="0" eaLnBrk="1" latinLnBrk="0" hangingPunct="1">
            <a:defRPr sz="2400" u="sng" kern="1200" baseline="-25000">
              <a:solidFill>
                <a:schemeClr val="tx1"/>
              </a:solidFill>
              <a:latin typeface="Times New Roman" charset="0"/>
              <a:ea typeface="+mn-ea"/>
              <a:cs typeface="+mn-cs"/>
            </a:defRPr>
          </a:lvl6pPr>
          <a:lvl7pPr marL="2743200" algn="l" defTabSz="914400" rtl="0" eaLnBrk="1" latinLnBrk="0" hangingPunct="1">
            <a:defRPr sz="2400" u="sng" kern="1200" baseline="-25000">
              <a:solidFill>
                <a:schemeClr val="tx1"/>
              </a:solidFill>
              <a:latin typeface="Times New Roman" charset="0"/>
              <a:ea typeface="+mn-ea"/>
              <a:cs typeface="+mn-cs"/>
            </a:defRPr>
          </a:lvl7pPr>
          <a:lvl8pPr marL="3200400" algn="l" defTabSz="914400" rtl="0" eaLnBrk="1" latinLnBrk="0" hangingPunct="1">
            <a:defRPr sz="2400" u="sng" kern="1200" baseline="-25000">
              <a:solidFill>
                <a:schemeClr val="tx1"/>
              </a:solidFill>
              <a:latin typeface="Times New Roman" charset="0"/>
              <a:ea typeface="+mn-ea"/>
              <a:cs typeface="+mn-cs"/>
            </a:defRPr>
          </a:lvl8pPr>
          <a:lvl9pPr marL="3657600" algn="l" defTabSz="914400" rtl="0" eaLnBrk="1" latinLnBrk="0" hangingPunct="1">
            <a:defRPr sz="2400" u="sng" kern="1200" baseline="-25000">
              <a:solidFill>
                <a:schemeClr val="tx1"/>
              </a:solidFill>
              <a:latin typeface="Times New Roman" charset="0"/>
              <a:ea typeface="+mn-ea"/>
              <a:cs typeface="+mn-cs"/>
            </a:defRPr>
          </a:lvl9pPr>
        </a:lstStyle>
        <a:p xmlns:a="http://schemas.openxmlformats.org/drawingml/2006/main">
          <a:pPr algn="l"/>
          <a:r>
            <a:rPr lang="en-US" sz="1600" u="none" baseline="0" dirty="0"/>
            <a:t>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1026"/>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u="none"/>
            </a:lvl1pPr>
          </a:lstStyle>
          <a:p>
            <a:pPr>
              <a:defRPr/>
            </a:pPr>
            <a:endParaRPr lang="en-US" dirty="0"/>
          </a:p>
        </p:txBody>
      </p:sp>
      <p:sp>
        <p:nvSpPr>
          <p:cNvPr id="100355" name="Rectangle 1027"/>
          <p:cNvSpPr>
            <a:spLocks noGrp="1" noChangeArrowheads="1"/>
          </p:cNvSpPr>
          <p:nvPr>
            <p:ph type="dt" sz="quarter" idx="1"/>
          </p:nvPr>
        </p:nvSpPr>
        <p:spPr bwMode="auto">
          <a:xfrm>
            <a:off x="3972560" y="0"/>
            <a:ext cx="3037840" cy="461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a:lvl1pPr>
          </a:lstStyle>
          <a:p>
            <a:pPr>
              <a:defRPr/>
            </a:pPr>
            <a:endParaRPr lang="en-US" dirty="0"/>
          </a:p>
        </p:txBody>
      </p:sp>
      <p:sp>
        <p:nvSpPr>
          <p:cNvPr id="100356" name="Rectangle 1028"/>
          <p:cNvSpPr>
            <a:spLocks noGrp="1" noChangeArrowheads="1"/>
          </p:cNvSpPr>
          <p:nvPr>
            <p:ph type="ftr" sz="quarter" idx="2"/>
          </p:nvPr>
        </p:nvSpPr>
        <p:spPr bwMode="auto">
          <a:xfrm>
            <a:off x="0" y="8774271"/>
            <a:ext cx="3037840" cy="46180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u="none"/>
            </a:lvl1pPr>
          </a:lstStyle>
          <a:p>
            <a:pPr>
              <a:defRPr/>
            </a:pPr>
            <a:endParaRPr lang="en-US" dirty="0"/>
          </a:p>
        </p:txBody>
      </p:sp>
      <p:sp>
        <p:nvSpPr>
          <p:cNvPr id="100357" name="Rectangle 1029"/>
          <p:cNvSpPr>
            <a:spLocks noGrp="1" noChangeArrowheads="1"/>
          </p:cNvSpPr>
          <p:nvPr>
            <p:ph type="sldNum" sz="quarter" idx="3"/>
          </p:nvPr>
        </p:nvSpPr>
        <p:spPr bwMode="auto">
          <a:xfrm>
            <a:off x="3972560" y="8774271"/>
            <a:ext cx="3037840" cy="46180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lvl1pPr>
          </a:lstStyle>
          <a:p>
            <a:pPr>
              <a:defRPr/>
            </a:pPr>
            <a:fld id="{818E32E6-26B0-4B4E-93E5-0F3D40C95616}" type="slidenum">
              <a:rPr lang="en-US"/>
              <a:pPr>
                <a:defRPr/>
              </a:pPr>
              <a:t>‹#›</a:t>
            </a:fld>
            <a:endParaRPr lang="en-US" dirty="0"/>
          </a:p>
        </p:txBody>
      </p:sp>
    </p:spTree>
    <p:extLst>
      <p:ext uri="{BB962C8B-B14F-4D97-AF65-F5344CB8AC3E}">
        <p14:creationId xmlns:p14="http://schemas.microsoft.com/office/powerpoint/2010/main" val="3671795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u="none" baseline="0"/>
            </a:lvl1pPr>
          </a:lstStyle>
          <a:p>
            <a:pPr>
              <a:defRPr/>
            </a:pPr>
            <a:endParaRPr lang="en-US" dirty="0"/>
          </a:p>
        </p:txBody>
      </p:sp>
      <p:sp>
        <p:nvSpPr>
          <p:cNvPr id="187395" name="Rectangle 3"/>
          <p:cNvSpPr>
            <a:spLocks noGrp="1" noChangeArrowheads="1"/>
          </p:cNvSpPr>
          <p:nvPr>
            <p:ph type="dt" idx="1"/>
          </p:nvPr>
        </p:nvSpPr>
        <p:spPr bwMode="auto">
          <a:xfrm>
            <a:off x="3970938" y="0"/>
            <a:ext cx="3037840" cy="461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baseline="0"/>
            </a:lvl1pPr>
          </a:lstStyle>
          <a:p>
            <a:pPr>
              <a:defRPr/>
            </a:pPr>
            <a:endParaRPr lang="en-US" dirty="0"/>
          </a:p>
        </p:txBody>
      </p:sp>
      <p:sp>
        <p:nvSpPr>
          <p:cNvPr id="18436" name="Rectangle 4"/>
          <p:cNvSpPr>
            <a:spLocks noGrp="1" noRot="1" noChangeAspect="1" noChangeArrowheads="1" noTextEdit="1"/>
          </p:cNvSpPr>
          <p:nvPr>
            <p:ph type="sldImg" idx="2"/>
          </p:nvPr>
        </p:nvSpPr>
        <p:spPr bwMode="auto">
          <a:xfrm>
            <a:off x="906463" y="692150"/>
            <a:ext cx="5197475" cy="3463925"/>
          </a:xfrm>
          <a:prstGeom prst="rect">
            <a:avLst/>
          </a:prstGeom>
          <a:noFill/>
          <a:ln w="9525">
            <a:solidFill>
              <a:srgbClr val="000000"/>
            </a:solidFill>
            <a:miter lim="800000"/>
            <a:headEnd/>
            <a:tailEnd/>
          </a:ln>
        </p:spPr>
      </p:sp>
      <p:sp>
        <p:nvSpPr>
          <p:cNvPr id="187397" name="Rectangle 5"/>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7398" name="Rectangle 6"/>
          <p:cNvSpPr>
            <a:spLocks noGrp="1" noChangeArrowheads="1"/>
          </p:cNvSpPr>
          <p:nvPr>
            <p:ph type="ftr" sz="quarter" idx="4"/>
          </p:nvPr>
        </p:nvSpPr>
        <p:spPr bwMode="auto">
          <a:xfrm>
            <a:off x="0" y="8772669"/>
            <a:ext cx="3037840" cy="46180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u="none" baseline="0"/>
            </a:lvl1pPr>
          </a:lstStyle>
          <a:p>
            <a:pPr>
              <a:defRPr/>
            </a:pPr>
            <a:endParaRPr lang="en-US" dirty="0"/>
          </a:p>
        </p:txBody>
      </p:sp>
      <p:sp>
        <p:nvSpPr>
          <p:cNvPr id="187399" name="Rectangle 7"/>
          <p:cNvSpPr>
            <a:spLocks noGrp="1" noChangeArrowheads="1"/>
          </p:cNvSpPr>
          <p:nvPr>
            <p:ph type="sldNum" sz="quarter" idx="5"/>
          </p:nvPr>
        </p:nvSpPr>
        <p:spPr bwMode="auto">
          <a:xfrm>
            <a:off x="3970938" y="8772669"/>
            <a:ext cx="3037840" cy="46180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baseline="0"/>
            </a:lvl1pPr>
          </a:lstStyle>
          <a:p>
            <a:pPr>
              <a:defRPr/>
            </a:pPr>
            <a:fld id="{532618A7-56F7-4D95-BBE2-FB087604D7C6}" type="slidenum">
              <a:rPr lang="en-US"/>
              <a:pPr>
                <a:defRPr/>
              </a:pPr>
              <a:t>‹#›</a:t>
            </a:fld>
            <a:endParaRPr lang="en-US" dirty="0"/>
          </a:p>
        </p:txBody>
      </p:sp>
    </p:spTree>
    <p:extLst>
      <p:ext uri="{BB962C8B-B14F-4D97-AF65-F5344CB8AC3E}">
        <p14:creationId xmlns:p14="http://schemas.microsoft.com/office/powerpoint/2010/main" val="34803075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2618A7-56F7-4D95-BBE2-FB087604D7C6}" type="slidenum">
              <a:rPr lang="en-US" smtClean="0"/>
              <a:pPr>
                <a:defRPr/>
              </a:pPr>
              <a:t>2</a:t>
            </a:fld>
            <a:endParaRPr lang="en-US" dirty="0"/>
          </a:p>
        </p:txBody>
      </p:sp>
    </p:spTree>
    <p:extLst>
      <p:ext uri="{BB962C8B-B14F-4D97-AF65-F5344CB8AC3E}">
        <p14:creationId xmlns:p14="http://schemas.microsoft.com/office/powerpoint/2010/main" val="3027071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2618A7-56F7-4D95-BBE2-FB087604D7C6}" type="slidenum">
              <a:rPr lang="en-US" smtClean="0"/>
              <a:pPr>
                <a:defRPr/>
              </a:pPr>
              <a:t>9</a:t>
            </a:fld>
            <a:endParaRPr lang="en-US" dirty="0"/>
          </a:p>
        </p:txBody>
      </p:sp>
    </p:spTree>
    <p:extLst>
      <p:ext uri="{BB962C8B-B14F-4D97-AF65-F5344CB8AC3E}">
        <p14:creationId xmlns:p14="http://schemas.microsoft.com/office/powerpoint/2010/main" val="3283614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BFC6E2-A955-854F-AECA-562A51000B7F}" type="slidenum">
              <a:rPr lang="en-US" smtClean="0"/>
              <a:t>16</a:t>
            </a:fld>
            <a:endParaRPr lang="en-US"/>
          </a:p>
        </p:txBody>
      </p:sp>
    </p:spTree>
    <p:extLst>
      <p:ext uri="{BB962C8B-B14F-4D97-AF65-F5344CB8AC3E}">
        <p14:creationId xmlns:p14="http://schemas.microsoft.com/office/powerpoint/2010/main" val="253616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2618A7-56F7-4D95-BBE2-FB087604D7C6}" type="slidenum">
              <a:rPr lang="en-US" smtClean="0">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69587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2618A7-56F7-4D95-BBE2-FB087604D7C6}"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241521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2618A7-56F7-4D95-BBE2-FB087604D7C6}" type="slidenum">
              <a:rPr lang="en-US" smtClean="0"/>
              <a:pPr>
                <a:defRPr/>
              </a:pPr>
              <a:t>31</a:t>
            </a:fld>
            <a:endParaRPr lang="en-US" dirty="0"/>
          </a:p>
        </p:txBody>
      </p:sp>
    </p:spTree>
    <p:extLst>
      <p:ext uri="{BB962C8B-B14F-4D97-AF65-F5344CB8AC3E}">
        <p14:creationId xmlns:p14="http://schemas.microsoft.com/office/powerpoint/2010/main" val="1208058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NEWDARKGREENsnslogo"/>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20100" y="152400"/>
            <a:ext cx="1717675" cy="1591310"/>
          </a:xfrm>
          <a:prstGeom prst="rect">
            <a:avLst/>
          </a:prstGeom>
          <a:noFill/>
          <a:ln>
            <a:noFill/>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F7D31FB-CE69-43E5-81CE-AD6EFA7F2A0F}"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E1715E9-3359-43C0-8A9F-37C7B0A27F0B}"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E3CF5DE-8EC9-4B5D-9682-AD61D6A849F2}"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42C326-1816-4D2A-B8A0-D40A22AD9C0E}" type="datetimeFigureOut">
              <a:rPr lang="en-US" smtClean="0"/>
              <a:t>5/21/19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6998E3-7185-46E7-8422-B03CA5814E1B}" type="slidenum">
              <a:rPr lang="en-US" smtClean="0"/>
              <a:t>‹#›</a:t>
            </a:fld>
            <a:endParaRPr lang="en-US" dirty="0"/>
          </a:p>
        </p:txBody>
      </p:sp>
    </p:spTree>
    <p:extLst>
      <p:ext uri="{BB962C8B-B14F-4D97-AF65-F5344CB8AC3E}">
        <p14:creationId xmlns:p14="http://schemas.microsoft.com/office/powerpoint/2010/main" val="910567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2C326-1816-4D2A-B8A0-D40A22AD9C0E}" type="datetimeFigureOut">
              <a:rPr lang="en-US" smtClean="0"/>
              <a:t>5/21/19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6998E3-7185-46E7-8422-B03CA5814E1B}" type="slidenum">
              <a:rPr lang="en-US" smtClean="0"/>
              <a:t>‹#›</a:t>
            </a:fld>
            <a:endParaRPr lang="en-US" dirty="0"/>
          </a:p>
        </p:txBody>
      </p:sp>
    </p:spTree>
    <p:extLst>
      <p:ext uri="{BB962C8B-B14F-4D97-AF65-F5344CB8AC3E}">
        <p14:creationId xmlns:p14="http://schemas.microsoft.com/office/powerpoint/2010/main" val="3043519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42C326-1816-4D2A-B8A0-D40A22AD9C0E}" type="datetimeFigureOut">
              <a:rPr lang="en-US" smtClean="0"/>
              <a:t>5/21/19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6998E3-7185-46E7-8422-B03CA5814E1B}" type="slidenum">
              <a:rPr lang="en-US" smtClean="0"/>
              <a:t>‹#›</a:t>
            </a:fld>
            <a:endParaRPr lang="en-US" dirty="0"/>
          </a:p>
        </p:txBody>
      </p:sp>
    </p:spTree>
    <p:extLst>
      <p:ext uri="{BB962C8B-B14F-4D97-AF65-F5344CB8AC3E}">
        <p14:creationId xmlns:p14="http://schemas.microsoft.com/office/powerpoint/2010/main" val="3035731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42C326-1816-4D2A-B8A0-D40A22AD9C0E}" type="datetimeFigureOut">
              <a:rPr lang="en-US" smtClean="0"/>
              <a:t>5/21/19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6998E3-7185-46E7-8422-B03CA5814E1B}" type="slidenum">
              <a:rPr lang="en-US" smtClean="0"/>
              <a:t>‹#›</a:t>
            </a:fld>
            <a:endParaRPr lang="en-US" dirty="0"/>
          </a:p>
        </p:txBody>
      </p:sp>
    </p:spTree>
    <p:extLst>
      <p:ext uri="{BB962C8B-B14F-4D97-AF65-F5344CB8AC3E}">
        <p14:creationId xmlns:p14="http://schemas.microsoft.com/office/powerpoint/2010/main" val="4165379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42C326-1816-4D2A-B8A0-D40A22AD9C0E}" type="datetimeFigureOut">
              <a:rPr lang="en-US" smtClean="0"/>
              <a:t>5/21/19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6998E3-7185-46E7-8422-B03CA5814E1B}" type="slidenum">
              <a:rPr lang="en-US" smtClean="0"/>
              <a:t>‹#›</a:t>
            </a:fld>
            <a:endParaRPr lang="en-US" dirty="0"/>
          </a:p>
        </p:txBody>
      </p:sp>
    </p:spTree>
    <p:extLst>
      <p:ext uri="{BB962C8B-B14F-4D97-AF65-F5344CB8AC3E}">
        <p14:creationId xmlns:p14="http://schemas.microsoft.com/office/powerpoint/2010/main" val="2076584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42C326-1816-4D2A-B8A0-D40A22AD9C0E}" type="datetimeFigureOut">
              <a:rPr lang="en-US" smtClean="0"/>
              <a:t>5/21/19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6998E3-7185-46E7-8422-B03CA5814E1B}" type="slidenum">
              <a:rPr lang="en-US" smtClean="0"/>
              <a:t>‹#›</a:t>
            </a:fld>
            <a:endParaRPr lang="en-US" dirty="0"/>
          </a:p>
        </p:txBody>
      </p:sp>
    </p:spTree>
    <p:extLst>
      <p:ext uri="{BB962C8B-B14F-4D97-AF65-F5344CB8AC3E}">
        <p14:creationId xmlns:p14="http://schemas.microsoft.com/office/powerpoint/2010/main" val="1993742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2C326-1816-4D2A-B8A0-D40A22AD9C0E}" type="datetimeFigureOut">
              <a:rPr lang="en-US" smtClean="0"/>
              <a:t>5/21/19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6998E3-7185-46E7-8422-B03CA5814E1B}" type="slidenum">
              <a:rPr lang="en-US" smtClean="0"/>
              <a:t>‹#›</a:t>
            </a:fld>
            <a:endParaRPr lang="en-US" dirty="0"/>
          </a:p>
        </p:txBody>
      </p:sp>
    </p:spTree>
    <p:extLst>
      <p:ext uri="{BB962C8B-B14F-4D97-AF65-F5344CB8AC3E}">
        <p14:creationId xmlns:p14="http://schemas.microsoft.com/office/powerpoint/2010/main" val="3235757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2432CA8-EB18-4AC8-B8DD-6E8B674E46F2}" type="slidenum">
              <a:rPr lang="en-US" smtClean="0"/>
              <a:pPr>
                <a:defRPr/>
              </a:pPr>
              <a:t>‹#›</a:t>
            </a:fld>
            <a:endParaRPr lang="en-US" dirty="0"/>
          </a:p>
        </p:txBody>
      </p:sp>
      <p:pic>
        <p:nvPicPr>
          <p:cNvPr id="6" name="Picture 5" descr="NEWDARKGREENsnslogo"/>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6300" y="137129"/>
            <a:ext cx="1717675" cy="1591310"/>
          </a:xfrm>
          <a:prstGeom prst="rect">
            <a:avLst/>
          </a:prstGeom>
          <a:noFill/>
          <a:ln>
            <a:noFill/>
          </a:ln>
        </p:spPr>
      </p:pic>
    </p:spTree>
    <p:extLst>
      <p:ext uri="{BB962C8B-B14F-4D97-AF65-F5344CB8AC3E}">
        <p14:creationId xmlns:p14="http://schemas.microsoft.com/office/powerpoint/2010/main" val="224169044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42C326-1816-4D2A-B8A0-D40A22AD9C0E}" type="datetimeFigureOut">
              <a:rPr lang="en-US" smtClean="0"/>
              <a:t>5/21/19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6998E3-7185-46E7-8422-B03CA5814E1B}" type="slidenum">
              <a:rPr lang="en-US" smtClean="0"/>
              <a:t>‹#›</a:t>
            </a:fld>
            <a:endParaRPr lang="en-US" dirty="0"/>
          </a:p>
        </p:txBody>
      </p:sp>
    </p:spTree>
    <p:extLst>
      <p:ext uri="{BB962C8B-B14F-4D97-AF65-F5344CB8AC3E}">
        <p14:creationId xmlns:p14="http://schemas.microsoft.com/office/powerpoint/2010/main" val="3894881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42C326-1816-4D2A-B8A0-D40A22AD9C0E}" type="datetimeFigureOut">
              <a:rPr lang="en-US" smtClean="0"/>
              <a:t>5/21/19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6998E3-7185-46E7-8422-B03CA5814E1B}" type="slidenum">
              <a:rPr lang="en-US" smtClean="0"/>
              <a:t>‹#›</a:t>
            </a:fld>
            <a:endParaRPr lang="en-US" dirty="0"/>
          </a:p>
        </p:txBody>
      </p:sp>
    </p:spTree>
    <p:extLst>
      <p:ext uri="{BB962C8B-B14F-4D97-AF65-F5344CB8AC3E}">
        <p14:creationId xmlns:p14="http://schemas.microsoft.com/office/powerpoint/2010/main" val="3457297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2C326-1816-4D2A-B8A0-D40A22AD9C0E}" type="datetimeFigureOut">
              <a:rPr lang="en-US" smtClean="0"/>
              <a:t>5/21/19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6998E3-7185-46E7-8422-B03CA5814E1B}" type="slidenum">
              <a:rPr lang="en-US" smtClean="0"/>
              <a:t>‹#›</a:t>
            </a:fld>
            <a:endParaRPr lang="en-US" dirty="0"/>
          </a:p>
        </p:txBody>
      </p:sp>
    </p:spTree>
    <p:extLst>
      <p:ext uri="{BB962C8B-B14F-4D97-AF65-F5344CB8AC3E}">
        <p14:creationId xmlns:p14="http://schemas.microsoft.com/office/powerpoint/2010/main" val="2343831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2C326-1816-4D2A-B8A0-D40A22AD9C0E}" type="datetimeFigureOut">
              <a:rPr lang="en-US" smtClean="0"/>
              <a:t>5/21/19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6998E3-7185-46E7-8422-B03CA5814E1B}" type="slidenum">
              <a:rPr lang="en-US" smtClean="0"/>
              <a:t>‹#›</a:t>
            </a:fld>
            <a:endParaRPr lang="en-US" dirty="0"/>
          </a:p>
        </p:txBody>
      </p:sp>
    </p:spTree>
    <p:extLst>
      <p:ext uri="{BB962C8B-B14F-4D97-AF65-F5344CB8AC3E}">
        <p14:creationId xmlns:p14="http://schemas.microsoft.com/office/powerpoint/2010/main" val="4108980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28061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52432CA8-EB18-4AC8-B8DD-6E8B674E46F2}"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0333026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A9AA40-4D7A-47DC-9554-F238EF65FA4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0800262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2"/>
            <a:ext cx="8743950" cy="1362075"/>
          </a:xfrm>
        </p:spPr>
        <p:txBody>
          <a:bodyPr anchor="t"/>
          <a:lstStyle>
            <a:lvl1pPr algn="l">
              <a:defRPr sz="3375"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1688"/>
            </a:lvl1pPr>
            <a:lvl2pPr marL="385785" indent="0">
              <a:buNone/>
              <a:defRPr sz="1519"/>
            </a:lvl2pPr>
            <a:lvl3pPr marL="771571" indent="0">
              <a:buNone/>
              <a:defRPr sz="1350"/>
            </a:lvl3pPr>
            <a:lvl4pPr marL="1157356" indent="0">
              <a:buNone/>
              <a:defRPr sz="1181"/>
            </a:lvl4pPr>
            <a:lvl5pPr marL="1543141" indent="0">
              <a:buNone/>
              <a:defRPr sz="1181"/>
            </a:lvl5pPr>
            <a:lvl6pPr marL="1928927" indent="0">
              <a:buNone/>
              <a:defRPr sz="1181"/>
            </a:lvl6pPr>
            <a:lvl7pPr marL="2314712" indent="0">
              <a:buNone/>
              <a:defRPr sz="1181"/>
            </a:lvl7pPr>
            <a:lvl8pPr marL="2700498" indent="0">
              <a:buNone/>
              <a:defRPr sz="1181"/>
            </a:lvl8pPr>
            <a:lvl9pPr marL="3086283" indent="0">
              <a:buNone/>
              <a:defRPr sz="1181"/>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EA62E1-DB1D-4F13-B963-F35A9D906E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313763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1526" y="1981200"/>
            <a:ext cx="4295775" cy="4114800"/>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1" y="1981200"/>
            <a:ext cx="4295775" cy="4114800"/>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DF6002-4762-4C4D-AAA4-AB9EAC0502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4257191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1" y="1535113"/>
            <a:ext cx="4545013" cy="639762"/>
          </a:xfrm>
        </p:spPr>
        <p:txBody>
          <a:bodyPr anchor="b"/>
          <a:lstStyle>
            <a:lvl1pPr marL="0" indent="0">
              <a:buNone/>
              <a:defRPr sz="2025" b="1"/>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en-US"/>
              <a:t>Click to edit Master text styles</a:t>
            </a:r>
          </a:p>
        </p:txBody>
      </p:sp>
      <p:sp>
        <p:nvSpPr>
          <p:cNvPr id="4" name="Content Placeholder 3"/>
          <p:cNvSpPr>
            <a:spLocks noGrp="1"/>
          </p:cNvSpPr>
          <p:nvPr>
            <p:ph sz="half" idx="2"/>
          </p:nvPr>
        </p:nvSpPr>
        <p:spPr>
          <a:xfrm>
            <a:off x="514351" y="2174875"/>
            <a:ext cx="4545013" cy="3951288"/>
          </a:xfrm>
        </p:spPr>
        <p:txBody>
          <a:bodyPr/>
          <a:lstStyle>
            <a:lvl1pPr>
              <a:defRPr sz="2025"/>
            </a:lvl1pPr>
            <a:lvl2pPr>
              <a:defRPr sz="1688"/>
            </a:lvl2pPr>
            <a:lvl3pPr>
              <a:defRPr sz="1519"/>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025" b="1"/>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025"/>
            </a:lvl1pPr>
            <a:lvl2pPr>
              <a:defRPr sz="1688"/>
            </a:lvl2pPr>
            <a:lvl3pPr>
              <a:defRPr sz="1519"/>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B8D01F5-BC44-4176-A2DD-F5914961DCB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16527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AA9AA40-4D7A-47DC-9554-F238EF65FA41}"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23535B6-C09A-49D5-85F9-4B024F7686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348915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0604F66-2266-425E-8386-676BAECC1E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6573172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550" cy="1162050"/>
          </a:xfrm>
        </p:spPr>
        <p:txBody>
          <a:bodyPr anchor="b"/>
          <a:lstStyle>
            <a:lvl1pPr algn="l">
              <a:defRPr sz="1688" b="1"/>
            </a:lvl1pPr>
          </a:lstStyle>
          <a:p>
            <a:r>
              <a:rPr lang="en-US"/>
              <a:t>Click to edit Master title style</a:t>
            </a:r>
          </a:p>
        </p:txBody>
      </p:sp>
      <p:sp>
        <p:nvSpPr>
          <p:cNvPr id="3" name="Content Placeholder 2"/>
          <p:cNvSpPr>
            <a:spLocks noGrp="1"/>
          </p:cNvSpPr>
          <p:nvPr>
            <p:ph idx="1"/>
          </p:nvPr>
        </p:nvSpPr>
        <p:spPr>
          <a:xfrm>
            <a:off x="4022726" y="273052"/>
            <a:ext cx="5749925" cy="5853113"/>
          </a:xfrm>
        </p:spPr>
        <p:txBody>
          <a:bodyPr/>
          <a:lstStyle>
            <a:lvl1pPr>
              <a:defRPr sz="2700"/>
            </a:lvl1pPr>
            <a:lvl2pPr>
              <a:defRPr sz="2363"/>
            </a:lvl2pPr>
            <a:lvl3pPr>
              <a:defRPr sz="202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1" y="1435102"/>
            <a:ext cx="3384550" cy="4691063"/>
          </a:xfrm>
        </p:spPr>
        <p:txBody>
          <a:bodyPr/>
          <a:lstStyle>
            <a:lvl1pPr marL="0" indent="0">
              <a:buNone/>
              <a:defRPr sz="1181"/>
            </a:lvl1pPr>
            <a:lvl2pPr marL="385785" indent="0">
              <a:buNone/>
              <a:defRPr sz="1013"/>
            </a:lvl2pPr>
            <a:lvl3pPr marL="771571" indent="0">
              <a:buNone/>
              <a:defRPr sz="844"/>
            </a:lvl3pPr>
            <a:lvl4pPr marL="1157356" indent="0">
              <a:buNone/>
              <a:defRPr sz="759"/>
            </a:lvl4pPr>
            <a:lvl5pPr marL="1543141" indent="0">
              <a:buNone/>
              <a:defRPr sz="759"/>
            </a:lvl5pPr>
            <a:lvl6pPr marL="1928927" indent="0">
              <a:buNone/>
              <a:defRPr sz="759"/>
            </a:lvl6pPr>
            <a:lvl7pPr marL="2314712" indent="0">
              <a:buNone/>
              <a:defRPr sz="759"/>
            </a:lvl7pPr>
            <a:lvl8pPr marL="2700498" indent="0">
              <a:buNone/>
              <a:defRPr sz="759"/>
            </a:lvl8pPr>
            <a:lvl9pPr marL="3086283" indent="0">
              <a:buNone/>
              <a:defRPr sz="75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50B6C3-3B2D-4DEB-BC53-06B0241E7D2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2577465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1688"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2700"/>
            </a:lvl1pPr>
            <a:lvl2pPr marL="385785" indent="0">
              <a:buNone/>
              <a:defRPr sz="2363"/>
            </a:lvl2pPr>
            <a:lvl3pPr marL="771571" indent="0">
              <a:buNone/>
              <a:defRPr sz="2025"/>
            </a:lvl3pPr>
            <a:lvl4pPr marL="1157356" indent="0">
              <a:buNone/>
              <a:defRPr sz="1688"/>
            </a:lvl4pPr>
            <a:lvl5pPr marL="1543141" indent="0">
              <a:buNone/>
              <a:defRPr sz="1688"/>
            </a:lvl5pPr>
            <a:lvl6pPr marL="1928927" indent="0">
              <a:buNone/>
              <a:defRPr sz="1688"/>
            </a:lvl6pPr>
            <a:lvl7pPr marL="2314712" indent="0">
              <a:buNone/>
              <a:defRPr sz="1688"/>
            </a:lvl7pPr>
            <a:lvl8pPr marL="2700498" indent="0">
              <a:buNone/>
              <a:defRPr sz="1688"/>
            </a:lvl8pPr>
            <a:lvl9pPr marL="3086283" indent="0">
              <a:buNone/>
              <a:defRPr sz="1688"/>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181"/>
            </a:lvl1pPr>
            <a:lvl2pPr marL="385785" indent="0">
              <a:buNone/>
              <a:defRPr sz="1013"/>
            </a:lvl2pPr>
            <a:lvl3pPr marL="771571" indent="0">
              <a:buNone/>
              <a:defRPr sz="844"/>
            </a:lvl3pPr>
            <a:lvl4pPr marL="1157356" indent="0">
              <a:buNone/>
              <a:defRPr sz="759"/>
            </a:lvl4pPr>
            <a:lvl5pPr marL="1543141" indent="0">
              <a:buNone/>
              <a:defRPr sz="759"/>
            </a:lvl5pPr>
            <a:lvl6pPr marL="1928927" indent="0">
              <a:buNone/>
              <a:defRPr sz="759"/>
            </a:lvl6pPr>
            <a:lvl7pPr marL="2314712" indent="0">
              <a:buNone/>
              <a:defRPr sz="759"/>
            </a:lvl7pPr>
            <a:lvl8pPr marL="2700498" indent="0">
              <a:buNone/>
              <a:defRPr sz="759"/>
            </a:lvl8pPr>
            <a:lvl9pPr marL="3086283" indent="0">
              <a:buNone/>
              <a:defRPr sz="75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7D31FB-CE69-43E5-81CE-AD6EFA7F2A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0377491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1715E9-3359-43C0-8A9F-37C7B0A27F0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9687525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9" y="609600"/>
            <a:ext cx="2185987"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6" y="609600"/>
            <a:ext cx="640556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3CF5DE-8EC9-4B5D-9682-AD61D6A849F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7459963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8EA62E1-DB1D-4F13-B963-F35A9D906E43}"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ADF6002-4762-4C4D-AAA4-AB9EAC050258}"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B8D01F5-BC44-4176-A2DD-F5914961DCB6}"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23535B6-C09A-49D5-85F9-4B024F7686D0}"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0604F66-2266-425E-8386-676BAECC1EBA}"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750B6C3-3B2D-4DEB-BC53-06B0241E7D2F}"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u="none" baseline="0"/>
            </a:lvl1pPr>
          </a:lstStyle>
          <a:p>
            <a:pPr>
              <a:defRPr/>
            </a:pPr>
            <a:endParaRPr lang="en-US" dirty="0"/>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u="none" baseline="0"/>
            </a:lvl1pPr>
          </a:lstStyle>
          <a:p>
            <a:pPr>
              <a:defRPr/>
            </a:pPr>
            <a:endParaRPr lang="en-US" dirty="0"/>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u="none" baseline="0"/>
            </a:lvl1pPr>
          </a:lstStyle>
          <a:p>
            <a:pPr>
              <a:defRPr/>
            </a:pPr>
            <a:fld id="{52432CA8-EB18-4AC8-B8DD-6E8B674E46F2}"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7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274638"/>
            <a:ext cx="92583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4350" y="1600200"/>
            <a:ext cx="92583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4350" y="6356350"/>
            <a:ext cx="24003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2C326-1816-4D2A-B8A0-D40A22AD9C0E}" type="datetimeFigureOut">
              <a:rPr lang="en-US" smtClean="0"/>
              <a:t>5/21/19</a:t>
            </a:fld>
            <a:endParaRPr lang="en-US" dirty="0"/>
          </a:p>
        </p:txBody>
      </p:sp>
      <p:sp>
        <p:nvSpPr>
          <p:cNvPr id="5" name="Footer Placeholder 4"/>
          <p:cNvSpPr>
            <a:spLocks noGrp="1"/>
          </p:cNvSpPr>
          <p:nvPr>
            <p:ph type="ftr" sz="quarter" idx="3"/>
          </p:nvPr>
        </p:nvSpPr>
        <p:spPr>
          <a:xfrm>
            <a:off x="3514725" y="6356350"/>
            <a:ext cx="32575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372350" y="6356350"/>
            <a:ext cx="2400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998E3-7185-46E7-8422-B03CA5814E1B}" type="slidenum">
              <a:rPr lang="en-US" smtClean="0"/>
              <a:t>‹#›</a:t>
            </a:fld>
            <a:endParaRPr lang="en-US" dirty="0"/>
          </a:p>
        </p:txBody>
      </p:sp>
    </p:spTree>
    <p:extLst>
      <p:ext uri="{BB962C8B-B14F-4D97-AF65-F5344CB8AC3E}">
        <p14:creationId xmlns:p14="http://schemas.microsoft.com/office/powerpoint/2010/main" val="4247210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71526"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181" u="none" baseline="0"/>
            </a:lvl1pPr>
          </a:lstStyle>
          <a:p>
            <a:pPr>
              <a:defRPr/>
            </a:pPr>
            <a:endParaRPr lang="en-US">
              <a:solidFill>
                <a:srgbClr val="FFFFFF"/>
              </a:solidFill>
              <a:latin typeface="Times New Roman"/>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81" u="none" baseline="0"/>
            </a:lvl1pPr>
          </a:lstStyle>
          <a:p>
            <a:pPr>
              <a:defRPr/>
            </a:pPr>
            <a:endParaRPr lang="en-US">
              <a:solidFill>
                <a:srgbClr val="FFFFFF"/>
              </a:solidFill>
              <a:latin typeface="Times New Roman"/>
            </a:endParaRPr>
          </a:p>
        </p:txBody>
      </p:sp>
      <p:sp>
        <p:nvSpPr>
          <p:cNvPr id="1030" name="Rectangle 6"/>
          <p:cNvSpPr>
            <a:spLocks noGrp="1" noChangeArrowheads="1"/>
          </p:cNvSpPr>
          <p:nvPr>
            <p:ph type="sldNum" sz="quarter" idx="4"/>
          </p:nvPr>
        </p:nvSpPr>
        <p:spPr bwMode="auto">
          <a:xfrm>
            <a:off x="7372351"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81" u="none" baseline="0"/>
            </a:lvl1pPr>
          </a:lstStyle>
          <a:p>
            <a:pPr>
              <a:defRPr/>
            </a:pPr>
            <a:fld id="{52432CA8-EB18-4AC8-B8DD-6E8B674E46F2}"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455169972"/>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txStyles>
    <p:titleStyle>
      <a:lvl1pPr algn="ctr" rtl="0" eaLnBrk="0" fontAlgn="base" hangingPunct="0">
        <a:spcBef>
          <a:spcPct val="0"/>
        </a:spcBef>
        <a:spcAft>
          <a:spcPct val="0"/>
        </a:spcAft>
        <a:defRPr sz="3713">
          <a:solidFill>
            <a:schemeClr val="tx2"/>
          </a:solidFill>
          <a:latin typeface="+mj-lt"/>
          <a:ea typeface="+mj-ea"/>
          <a:cs typeface="+mj-cs"/>
        </a:defRPr>
      </a:lvl1pPr>
      <a:lvl2pPr algn="ctr" rtl="0" eaLnBrk="0" fontAlgn="base" hangingPunct="0">
        <a:spcBef>
          <a:spcPct val="0"/>
        </a:spcBef>
        <a:spcAft>
          <a:spcPct val="0"/>
        </a:spcAft>
        <a:defRPr sz="3713">
          <a:solidFill>
            <a:schemeClr val="tx2"/>
          </a:solidFill>
          <a:latin typeface="Times New Roman" charset="0"/>
        </a:defRPr>
      </a:lvl2pPr>
      <a:lvl3pPr algn="ctr" rtl="0" eaLnBrk="0" fontAlgn="base" hangingPunct="0">
        <a:spcBef>
          <a:spcPct val="0"/>
        </a:spcBef>
        <a:spcAft>
          <a:spcPct val="0"/>
        </a:spcAft>
        <a:defRPr sz="3713">
          <a:solidFill>
            <a:schemeClr val="tx2"/>
          </a:solidFill>
          <a:latin typeface="Times New Roman" charset="0"/>
        </a:defRPr>
      </a:lvl3pPr>
      <a:lvl4pPr algn="ctr" rtl="0" eaLnBrk="0" fontAlgn="base" hangingPunct="0">
        <a:spcBef>
          <a:spcPct val="0"/>
        </a:spcBef>
        <a:spcAft>
          <a:spcPct val="0"/>
        </a:spcAft>
        <a:defRPr sz="3713">
          <a:solidFill>
            <a:schemeClr val="tx2"/>
          </a:solidFill>
          <a:latin typeface="Times New Roman" charset="0"/>
        </a:defRPr>
      </a:lvl4pPr>
      <a:lvl5pPr algn="ctr" rtl="0" eaLnBrk="0" fontAlgn="base" hangingPunct="0">
        <a:spcBef>
          <a:spcPct val="0"/>
        </a:spcBef>
        <a:spcAft>
          <a:spcPct val="0"/>
        </a:spcAft>
        <a:defRPr sz="3713">
          <a:solidFill>
            <a:schemeClr val="tx2"/>
          </a:solidFill>
          <a:latin typeface="Times New Roman" charset="0"/>
        </a:defRPr>
      </a:lvl5pPr>
      <a:lvl6pPr marL="385785" algn="ctr" rtl="0" eaLnBrk="0" fontAlgn="base" hangingPunct="0">
        <a:spcBef>
          <a:spcPct val="0"/>
        </a:spcBef>
        <a:spcAft>
          <a:spcPct val="0"/>
        </a:spcAft>
        <a:defRPr sz="3713">
          <a:solidFill>
            <a:schemeClr val="tx2"/>
          </a:solidFill>
          <a:latin typeface="Times New Roman" charset="0"/>
        </a:defRPr>
      </a:lvl6pPr>
      <a:lvl7pPr marL="771571" algn="ctr" rtl="0" eaLnBrk="0" fontAlgn="base" hangingPunct="0">
        <a:spcBef>
          <a:spcPct val="0"/>
        </a:spcBef>
        <a:spcAft>
          <a:spcPct val="0"/>
        </a:spcAft>
        <a:defRPr sz="3713">
          <a:solidFill>
            <a:schemeClr val="tx2"/>
          </a:solidFill>
          <a:latin typeface="Times New Roman" charset="0"/>
        </a:defRPr>
      </a:lvl7pPr>
      <a:lvl8pPr marL="1157356" algn="ctr" rtl="0" eaLnBrk="0" fontAlgn="base" hangingPunct="0">
        <a:spcBef>
          <a:spcPct val="0"/>
        </a:spcBef>
        <a:spcAft>
          <a:spcPct val="0"/>
        </a:spcAft>
        <a:defRPr sz="3713">
          <a:solidFill>
            <a:schemeClr val="tx2"/>
          </a:solidFill>
          <a:latin typeface="Times New Roman" charset="0"/>
        </a:defRPr>
      </a:lvl8pPr>
      <a:lvl9pPr marL="1543141" algn="ctr" rtl="0" eaLnBrk="0" fontAlgn="base" hangingPunct="0">
        <a:spcBef>
          <a:spcPct val="0"/>
        </a:spcBef>
        <a:spcAft>
          <a:spcPct val="0"/>
        </a:spcAft>
        <a:defRPr sz="3713">
          <a:solidFill>
            <a:schemeClr val="tx2"/>
          </a:solidFill>
          <a:latin typeface="Times New Roman" charset="0"/>
        </a:defRPr>
      </a:lvl9pPr>
    </p:titleStyle>
    <p:bodyStyle>
      <a:lvl1pPr marL="289339" indent="-289339" algn="l" rtl="0" eaLnBrk="0" fontAlgn="base" hangingPunct="0">
        <a:spcBef>
          <a:spcPct val="20000"/>
        </a:spcBef>
        <a:spcAft>
          <a:spcPct val="0"/>
        </a:spcAft>
        <a:buChar char="•"/>
        <a:defRPr sz="2700">
          <a:solidFill>
            <a:schemeClr val="tx1"/>
          </a:solidFill>
          <a:latin typeface="+mn-lt"/>
          <a:ea typeface="+mn-ea"/>
          <a:cs typeface="+mn-cs"/>
        </a:defRPr>
      </a:lvl1pPr>
      <a:lvl2pPr marL="626901" indent="-241116" algn="l" rtl="0" eaLnBrk="0" fontAlgn="base" hangingPunct="0">
        <a:spcBef>
          <a:spcPct val="20000"/>
        </a:spcBef>
        <a:spcAft>
          <a:spcPct val="0"/>
        </a:spcAft>
        <a:buChar char="–"/>
        <a:defRPr sz="2363">
          <a:solidFill>
            <a:schemeClr val="tx1"/>
          </a:solidFill>
          <a:latin typeface="+mn-lt"/>
        </a:defRPr>
      </a:lvl2pPr>
      <a:lvl3pPr marL="964463" indent="-192893" algn="l" rtl="0" eaLnBrk="0" fontAlgn="base" hangingPunct="0">
        <a:spcBef>
          <a:spcPct val="20000"/>
        </a:spcBef>
        <a:spcAft>
          <a:spcPct val="0"/>
        </a:spcAft>
        <a:buChar char="•"/>
        <a:defRPr sz="2025">
          <a:solidFill>
            <a:schemeClr val="tx1"/>
          </a:solidFill>
          <a:latin typeface="+mn-lt"/>
        </a:defRPr>
      </a:lvl3pPr>
      <a:lvl4pPr marL="1350249" indent="-192893" algn="l" rtl="0" eaLnBrk="0" fontAlgn="base" hangingPunct="0">
        <a:spcBef>
          <a:spcPct val="20000"/>
        </a:spcBef>
        <a:spcAft>
          <a:spcPct val="0"/>
        </a:spcAft>
        <a:buChar char="–"/>
        <a:defRPr sz="1688">
          <a:solidFill>
            <a:schemeClr val="tx1"/>
          </a:solidFill>
          <a:latin typeface="+mn-lt"/>
        </a:defRPr>
      </a:lvl4pPr>
      <a:lvl5pPr marL="1736034" indent="-192893" algn="l" rtl="0" eaLnBrk="0" fontAlgn="base" hangingPunct="0">
        <a:spcBef>
          <a:spcPct val="20000"/>
        </a:spcBef>
        <a:spcAft>
          <a:spcPct val="0"/>
        </a:spcAft>
        <a:buChar char="»"/>
        <a:defRPr sz="1688">
          <a:solidFill>
            <a:schemeClr val="tx1"/>
          </a:solidFill>
          <a:latin typeface="+mn-lt"/>
        </a:defRPr>
      </a:lvl5pPr>
      <a:lvl6pPr marL="2121819" indent="-192893" algn="l" rtl="0" eaLnBrk="0" fontAlgn="base" hangingPunct="0">
        <a:spcBef>
          <a:spcPct val="20000"/>
        </a:spcBef>
        <a:spcAft>
          <a:spcPct val="0"/>
        </a:spcAft>
        <a:buChar char="»"/>
        <a:defRPr sz="1688">
          <a:solidFill>
            <a:schemeClr val="tx1"/>
          </a:solidFill>
          <a:latin typeface="+mn-lt"/>
        </a:defRPr>
      </a:lvl6pPr>
      <a:lvl7pPr marL="2507605" indent="-192893" algn="l" rtl="0" eaLnBrk="0" fontAlgn="base" hangingPunct="0">
        <a:spcBef>
          <a:spcPct val="20000"/>
        </a:spcBef>
        <a:spcAft>
          <a:spcPct val="0"/>
        </a:spcAft>
        <a:buChar char="»"/>
        <a:defRPr sz="1688">
          <a:solidFill>
            <a:schemeClr val="tx1"/>
          </a:solidFill>
          <a:latin typeface="+mn-lt"/>
        </a:defRPr>
      </a:lvl7pPr>
      <a:lvl8pPr marL="2893390" indent="-192893" algn="l" rtl="0" eaLnBrk="0" fontAlgn="base" hangingPunct="0">
        <a:spcBef>
          <a:spcPct val="20000"/>
        </a:spcBef>
        <a:spcAft>
          <a:spcPct val="0"/>
        </a:spcAft>
        <a:buChar char="»"/>
        <a:defRPr sz="1688">
          <a:solidFill>
            <a:schemeClr val="tx1"/>
          </a:solidFill>
          <a:latin typeface="+mn-lt"/>
        </a:defRPr>
      </a:lvl8pPr>
      <a:lvl9pPr marL="3279176" indent="-192893" algn="l" rtl="0" eaLnBrk="0" fontAlgn="base" hangingPunct="0">
        <a:spcBef>
          <a:spcPct val="20000"/>
        </a:spcBef>
        <a:spcAft>
          <a:spcPct val="0"/>
        </a:spcAft>
        <a:buChar char="»"/>
        <a:defRPr sz="1688">
          <a:solidFill>
            <a:schemeClr val="tx1"/>
          </a:solidFill>
          <a:latin typeface="+mn-lt"/>
        </a:defRPr>
      </a:lvl9pPr>
    </p:bodyStyle>
    <p:otherStyle>
      <a:defPPr>
        <a:defRPr lang="en-US"/>
      </a:defPPr>
      <a:lvl1pPr marL="0" algn="l" defTabSz="771571" rtl="0" eaLnBrk="1" latinLnBrk="0" hangingPunct="1">
        <a:defRPr sz="1519" kern="1200">
          <a:solidFill>
            <a:schemeClr val="tx1"/>
          </a:solidFill>
          <a:latin typeface="+mn-lt"/>
          <a:ea typeface="+mn-ea"/>
          <a:cs typeface="+mn-cs"/>
        </a:defRPr>
      </a:lvl1pPr>
      <a:lvl2pPr marL="385785" algn="l" defTabSz="771571" rtl="0" eaLnBrk="1" latinLnBrk="0" hangingPunct="1">
        <a:defRPr sz="1519" kern="1200">
          <a:solidFill>
            <a:schemeClr val="tx1"/>
          </a:solidFill>
          <a:latin typeface="+mn-lt"/>
          <a:ea typeface="+mn-ea"/>
          <a:cs typeface="+mn-cs"/>
        </a:defRPr>
      </a:lvl2pPr>
      <a:lvl3pPr marL="771571" algn="l" defTabSz="771571" rtl="0" eaLnBrk="1" latinLnBrk="0" hangingPunct="1">
        <a:defRPr sz="1519" kern="1200">
          <a:solidFill>
            <a:schemeClr val="tx1"/>
          </a:solidFill>
          <a:latin typeface="+mn-lt"/>
          <a:ea typeface="+mn-ea"/>
          <a:cs typeface="+mn-cs"/>
        </a:defRPr>
      </a:lvl3pPr>
      <a:lvl4pPr marL="1157356" algn="l" defTabSz="771571" rtl="0" eaLnBrk="1" latinLnBrk="0" hangingPunct="1">
        <a:defRPr sz="1519" kern="1200">
          <a:solidFill>
            <a:schemeClr val="tx1"/>
          </a:solidFill>
          <a:latin typeface="+mn-lt"/>
          <a:ea typeface="+mn-ea"/>
          <a:cs typeface="+mn-cs"/>
        </a:defRPr>
      </a:lvl4pPr>
      <a:lvl5pPr marL="1543141" algn="l" defTabSz="771571" rtl="0" eaLnBrk="1" latinLnBrk="0" hangingPunct="1">
        <a:defRPr sz="1519" kern="1200">
          <a:solidFill>
            <a:schemeClr val="tx1"/>
          </a:solidFill>
          <a:latin typeface="+mn-lt"/>
          <a:ea typeface="+mn-ea"/>
          <a:cs typeface="+mn-cs"/>
        </a:defRPr>
      </a:lvl5pPr>
      <a:lvl6pPr marL="1928927" algn="l" defTabSz="771571" rtl="0" eaLnBrk="1" latinLnBrk="0" hangingPunct="1">
        <a:defRPr sz="1519" kern="1200">
          <a:solidFill>
            <a:schemeClr val="tx1"/>
          </a:solidFill>
          <a:latin typeface="+mn-lt"/>
          <a:ea typeface="+mn-ea"/>
          <a:cs typeface="+mn-cs"/>
        </a:defRPr>
      </a:lvl6pPr>
      <a:lvl7pPr marL="2314712" algn="l" defTabSz="771571" rtl="0" eaLnBrk="1" latinLnBrk="0" hangingPunct="1">
        <a:defRPr sz="1519" kern="1200">
          <a:solidFill>
            <a:schemeClr val="tx1"/>
          </a:solidFill>
          <a:latin typeface="+mn-lt"/>
          <a:ea typeface="+mn-ea"/>
          <a:cs typeface="+mn-cs"/>
        </a:defRPr>
      </a:lvl7pPr>
      <a:lvl8pPr marL="2700498" algn="l" defTabSz="771571" rtl="0" eaLnBrk="1" latinLnBrk="0" hangingPunct="1">
        <a:defRPr sz="1519" kern="1200">
          <a:solidFill>
            <a:schemeClr val="tx1"/>
          </a:solidFill>
          <a:latin typeface="+mn-lt"/>
          <a:ea typeface="+mn-ea"/>
          <a:cs typeface="+mn-cs"/>
        </a:defRPr>
      </a:lvl8pPr>
      <a:lvl9pPr marL="3086283" algn="l" defTabSz="771571" rtl="0" eaLnBrk="1" latinLnBrk="0" hangingPunct="1">
        <a:defRPr sz="15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PowerPoint_Slide.sl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PowerPoint_Slide3.sld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package" Target="../embeddings/Microsoft_PowerPoint_Slide4.sldx"/><Relationship Id="rId4" Type="http://schemas.openxmlformats.org/officeDocument/2006/relationships/image" Target="../media/image14.emf"/></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400300" y="4572000"/>
            <a:ext cx="5345112" cy="778119"/>
          </a:xfrm>
          <a:effectLst>
            <a:outerShdw blurRad="50800" dist="25401" dir="2700000" rotWithShape="0">
              <a:srgbClr val="000000">
                <a:alpha val="42999"/>
              </a:srgbClr>
            </a:outerShdw>
          </a:effectLst>
        </p:spPr>
        <p:txBody>
          <a:bodyPr/>
          <a:lstStyle/>
          <a:p>
            <a:pPr marL="0" indent="0" algn="ctr" eaLnBrk="1" hangingPunct="1">
              <a:buNone/>
              <a:defRPr/>
            </a:pPr>
            <a:r>
              <a:rPr lang="en-US" altLang="en-US" sz="2400" dirty="0">
                <a:latin typeface="Arial" pitchFamily="34" charset="0"/>
                <a:ea typeface="ＭＳ Ｐゴシック" pitchFamily="34" charset="-128"/>
                <a:cs typeface="Arial" pitchFamily="34" charset="0"/>
              </a:rPr>
              <a:t>Arthur L Day, MD</a:t>
            </a:r>
          </a:p>
          <a:p>
            <a:pPr marL="0" indent="0" algn="ctr" eaLnBrk="1" hangingPunct="1">
              <a:buNone/>
              <a:defRPr/>
            </a:pPr>
            <a:r>
              <a:rPr lang="en-US" altLang="en-US" sz="2400" dirty="0">
                <a:latin typeface="Arial" pitchFamily="34" charset="0"/>
                <a:ea typeface="ＭＳ Ｐゴシック" pitchFamily="34" charset="-128"/>
                <a:cs typeface="Arial" pitchFamily="34" charset="0"/>
              </a:rPr>
              <a:t>Charles Branch, MD</a:t>
            </a:r>
          </a:p>
          <a:p>
            <a:pPr marL="0" indent="0" algn="ctr" eaLnBrk="1" hangingPunct="1">
              <a:buNone/>
              <a:defRPr/>
            </a:pPr>
            <a:endParaRPr lang="en-US" altLang="en-US" dirty="0">
              <a:solidFill>
                <a:srgbClr val="EBF1DE"/>
              </a:solidFill>
              <a:latin typeface="Arial" pitchFamily="34" charset="0"/>
              <a:ea typeface="ＭＳ Ｐゴシック" pitchFamily="34" charset="-128"/>
              <a:cs typeface="Arial" pitchFamily="34" charset="0"/>
            </a:endParaRPr>
          </a:p>
        </p:txBody>
      </p:sp>
      <p:sp>
        <p:nvSpPr>
          <p:cNvPr id="2" name="Title 1"/>
          <p:cNvSpPr>
            <a:spLocks noGrp="1"/>
          </p:cNvSpPr>
          <p:nvPr>
            <p:ph type="ctrTitle" idx="4294967295"/>
          </p:nvPr>
        </p:nvSpPr>
        <p:spPr>
          <a:xfrm>
            <a:off x="647700" y="1295400"/>
            <a:ext cx="8743950" cy="2667000"/>
          </a:xfrm>
        </p:spPr>
        <p:txBody>
          <a:bodyPr/>
          <a:lstStyle/>
          <a:p>
            <a:pPr>
              <a:defRPr/>
            </a:pPr>
            <a:r>
              <a:rPr lang="en-US" altLang="en-US" b="1" dirty="0">
                <a:latin typeface="Arial" panose="020B0604020202020204" pitchFamily="34" charset="0"/>
                <a:ea typeface="ＭＳ Ｐゴシック" pitchFamily="34" charset="-128"/>
                <a:cs typeface="Arial" panose="020B0604020202020204" pitchFamily="34" charset="0"/>
              </a:rPr>
              <a:t>CAST</a:t>
            </a:r>
            <a:br>
              <a:rPr lang="en-US" altLang="en-US" b="1" dirty="0">
                <a:effectLst>
                  <a:outerShdw blurRad="38100" dist="38100" dir="2700000" algn="tl">
                    <a:srgbClr val="C0C0C0"/>
                  </a:outerShdw>
                </a:effectLst>
                <a:latin typeface="Arial" panose="020B0604020202020204" pitchFamily="34" charset="0"/>
                <a:ea typeface="ＭＳ Ｐゴシック" pitchFamily="34" charset="-128"/>
                <a:cs typeface="Arial" panose="020B0604020202020204" pitchFamily="34" charset="0"/>
              </a:rPr>
            </a:br>
            <a:br>
              <a:rPr lang="en-US" altLang="en-US" b="1" dirty="0">
                <a:effectLst>
                  <a:outerShdw blurRad="38100" dist="38100" dir="2700000" algn="tl">
                    <a:srgbClr val="C0C0C0"/>
                  </a:outerShdw>
                </a:effectLst>
                <a:latin typeface="Arial" panose="020B0604020202020204" pitchFamily="34" charset="0"/>
                <a:ea typeface="ＭＳ Ｐゴシック" pitchFamily="34" charset="-128"/>
                <a:cs typeface="Arial" panose="020B0604020202020204" pitchFamily="34" charset="0"/>
              </a:rPr>
            </a:br>
            <a:r>
              <a:rPr lang="en-US" altLang="en-US" sz="3200" dirty="0">
                <a:solidFill>
                  <a:srgbClr val="FFFFFF"/>
                </a:solidFill>
                <a:latin typeface="Arial" panose="020B0604020202020204" pitchFamily="34" charset="0"/>
                <a:ea typeface="ＭＳ Ｐゴシック" pitchFamily="34" charset="-128"/>
                <a:cs typeface="Arial" panose="020B0604020202020204" pitchFamily="34" charset="0"/>
              </a:rPr>
              <a:t>SNS Annual Meeting</a:t>
            </a:r>
            <a:br>
              <a:rPr lang="en-US" altLang="en-US" sz="3200" dirty="0">
                <a:solidFill>
                  <a:srgbClr val="FFFFFF"/>
                </a:solidFill>
                <a:latin typeface="Arial" panose="020B0604020202020204" pitchFamily="34" charset="0"/>
                <a:ea typeface="ＭＳ Ｐゴシック" pitchFamily="34" charset="-128"/>
                <a:cs typeface="Arial" panose="020B0604020202020204" pitchFamily="34" charset="0"/>
              </a:rPr>
            </a:br>
            <a:r>
              <a:rPr lang="en-US" altLang="en-US" sz="3200" dirty="0">
                <a:solidFill>
                  <a:srgbClr val="FFFFFF"/>
                </a:solidFill>
                <a:latin typeface="Arial" panose="020B0604020202020204" pitchFamily="34" charset="0"/>
                <a:ea typeface="ＭＳ Ｐゴシック" pitchFamily="34" charset="-128"/>
                <a:cs typeface="Arial" panose="020B0604020202020204" pitchFamily="34" charset="0"/>
              </a:rPr>
              <a:t>Seattle</a:t>
            </a:r>
            <a:br>
              <a:rPr lang="en-US" altLang="en-US" sz="3200" dirty="0">
                <a:solidFill>
                  <a:srgbClr val="FFFFFF"/>
                </a:solidFill>
                <a:latin typeface="Arial" panose="020B0604020202020204" pitchFamily="34" charset="0"/>
                <a:ea typeface="ＭＳ Ｐゴシック" pitchFamily="34" charset="-128"/>
                <a:cs typeface="Arial" panose="020B0604020202020204" pitchFamily="34" charset="0"/>
              </a:rPr>
            </a:br>
            <a:r>
              <a:rPr lang="en-US" altLang="en-US" sz="3200" dirty="0">
                <a:solidFill>
                  <a:srgbClr val="FFFFFF"/>
                </a:solidFill>
                <a:latin typeface="Arial" panose="020B0604020202020204" pitchFamily="34" charset="0"/>
                <a:ea typeface="ＭＳ Ｐゴシック" pitchFamily="34" charset="-128"/>
                <a:cs typeface="Arial" panose="020B0604020202020204" pitchFamily="34" charset="0"/>
              </a:rPr>
              <a:t>21 May 2019</a:t>
            </a:r>
            <a:br>
              <a:rPr lang="en-US" altLang="en-US" sz="2000" dirty="0">
                <a:solidFill>
                  <a:schemeClr val="tx1"/>
                </a:solidFill>
                <a:effectLst>
                  <a:outerShdw blurRad="38100" dist="38100" dir="2700000" algn="tl">
                    <a:srgbClr val="C0C0C0"/>
                  </a:outerShdw>
                </a:effectLst>
                <a:latin typeface="Arial" panose="020B0604020202020204" pitchFamily="34" charset="0"/>
                <a:ea typeface="ＭＳ Ｐゴシック" pitchFamily="34" charset="-128"/>
                <a:cs typeface="Arial" panose="020B0604020202020204" pitchFamily="34" charset="0"/>
              </a:rPr>
            </a:br>
            <a:endParaRPr lang="en-US" altLang="en-US" sz="2000" dirty="0">
              <a:solidFill>
                <a:schemeClr val="tx1"/>
              </a:solidFill>
              <a:effectLst>
                <a:outerShdw blurRad="38100" dist="38100" dir="2700000" algn="tl">
                  <a:srgbClr val="C0C0C0"/>
                </a:outerShdw>
              </a:effectLst>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3465286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9127" t="-30601" r="-200823" b="30601"/>
          <a:stretch/>
        </p:blipFill>
        <p:spPr bwMode="auto">
          <a:xfrm>
            <a:off x="9676435" y="2408238"/>
            <a:ext cx="1327362"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86813" y="1409700"/>
            <a:ext cx="10251832" cy="4873129"/>
          </a:xfrm>
          <a:prstGeom prst="rect">
            <a:avLst/>
          </a:prstGeom>
        </p:spPr>
        <p:txBody>
          <a:bodyPr wrap="square">
            <a:spAutoFit/>
          </a:bodyPr>
          <a:lstStyle/>
          <a:p>
            <a:pPr lvl="0" algn="l"/>
            <a:r>
              <a:rPr lang="en-US" sz="2000" u="none" dirty="0">
                <a:latin typeface="Arial" panose="020B0604020202020204" pitchFamily="34" charset="0"/>
                <a:cs typeface="Arial" panose="020B0604020202020204" pitchFamily="34" charset="0"/>
              </a:rPr>
              <a:t>							</a:t>
            </a:r>
          </a:p>
          <a:p>
            <a:pPr algn="l"/>
            <a:r>
              <a:rPr lang="en-US" u="none" dirty="0">
                <a:latin typeface="Arial" panose="020B0604020202020204" pitchFamily="34" charset="0"/>
                <a:cs typeface="Arial" panose="020B0604020202020204" pitchFamily="34" charset="0"/>
              </a:rPr>
              <a:t>	</a:t>
            </a:r>
            <a:r>
              <a:rPr lang="en-US" sz="2000" u="none" dirty="0">
                <a:latin typeface="Arial" panose="020B0604020202020204" pitchFamily="34" charset="0"/>
                <a:cs typeface="Arial" panose="020B0604020202020204" pitchFamily="34" charset="0"/>
              </a:rPr>
              <a:t>						  </a:t>
            </a:r>
            <a:r>
              <a:rPr lang="en-US" sz="2000" u="none" baseline="0" dirty="0">
                <a:latin typeface="Arial" panose="020B0604020202020204" pitchFamily="34" charset="0"/>
                <a:cs typeface="Arial" panose="020B0604020202020204" pitchFamily="34" charset="0"/>
              </a:rPr>
              <a:t> </a:t>
            </a:r>
          </a:p>
          <a:p>
            <a:pPr algn="l"/>
            <a:r>
              <a:rPr lang="en-US" sz="2000" u="none" baseline="0" dirty="0">
                <a:latin typeface="Arial" panose="020B0604020202020204" pitchFamily="34" charset="0"/>
                <a:cs typeface="Arial" panose="020B0604020202020204" pitchFamily="34" charset="0"/>
              </a:rPr>
              <a:t>	Certificates:		      </a:t>
            </a:r>
            <a:r>
              <a:rPr lang="en-US" sz="2000" baseline="0" dirty="0">
                <a:latin typeface="Arial" panose="020B0604020202020204" pitchFamily="34" charset="0"/>
                <a:cs typeface="Arial" panose="020B0604020202020204" pitchFamily="34" charset="0"/>
              </a:rPr>
              <a:t>Approved</a:t>
            </a:r>
            <a:r>
              <a:rPr lang="en-US" sz="2000" u="none" baseline="0" dirty="0">
                <a:latin typeface="Arial" panose="020B0604020202020204" pitchFamily="34" charset="0"/>
                <a:cs typeface="Arial" panose="020B0604020202020204" pitchFamily="34" charset="0"/>
              </a:rPr>
              <a:t> 		</a:t>
            </a:r>
            <a:r>
              <a:rPr lang="en-US" sz="2000" baseline="0" dirty="0">
                <a:latin typeface="Arial" panose="020B0604020202020204" pitchFamily="34" charset="0"/>
                <a:cs typeface="Arial" panose="020B0604020202020204" pitchFamily="34" charset="0"/>
              </a:rPr>
              <a:t> </a:t>
            </a:r>
            <a:r>
              <a:rPr lang="en-US" sz="2000" u="none" baseline="0" dirty="0">
                <a:latin typeface="Arial" panose="020B0604020202020204" pitchFamily="34" charset="0"/>
                <a:cs typeface="Arial" panose="020B0604020202020204" pitchFamily="34" charset="0"/>
              </a:rPr>
              <a:t>           </a:t>
            </a:r>
            <a:r>
              <a:rPr lang="en-US" sz="2000" baseline="0" dirty="0">
                <a:latin typeface="Arial" panose="020B0604020202020204" pitchFamily="34" charset="0"/>
                <a:cs typeface="Arial" panose="020B0604020202020204" pitchFamily="34" charset="0"/>
              </a:rPr>
              <a:t> </a:t>
            </a:r>
          </a:p>
          <a:p>
            <a:pPr algn="l"/>
            <a:endParaRPr lang="en-US" sz="2000" u="none" dirty="0">
              <a:latin typeface="Arial" panose="020B0604020202020204" pitchFamily="34" charset="0"/>
              <a:cs typeface="Arial" panose="020B0604020202020204" pitchFamily="34" charset="0"/>
            </a:endParaRPr>
          </a:p>
          <a:p>
            <a:pPr lvl="0" algn="l"/>
            <a:r>
              <a:rPr lang="en-US" sz="2000" u="none" baseline="0" dirty="0">
                <a:latin typeface="Arial" panose="020B0604020202020204" pitchFamily="34" charset="0"/>
                <a:cs typeface="Arial" panose="020B0604020202020204" pitchFamily="34" charset="0"/>
              </a:rPr>
              <a:t>	a.  Neurosurgeons	     	43 	    		 </a:t>
            </a:r>
          </a:p>
          <a:p>
            <a:pPr lvl="0" algn="l">
              <a:lnSpc>
                <a:spcPct val="150000"/>
              </a:lnSpc>
            </a:pPr>
            <a:r>
              <a:rPr lang="en-US" sz="2000" u="none" baseline="0" dirty="0">
                <a:latin typeface="Arial" panose="020B0604020202020204" pitchFamily="34" charset="0"/>
                <a:cs typeface="Arial" panose="020B0604020202020204" pitchFamily="34" charset="0"/>
              </a:rPr>
              <a:t>	b.  Neurologists			45	   	         </a:t>
            </a:r>
          </a:p>
          <a:p>
            <a:pPr lvl="0" algn="l">
              <a:lnSpc>
                <a:spcPct val="150000"/>
              </a:lnSpc>
            </a:pPr>
            <a:r>
              <a:rPr lang="en-US" sz="2000" u="none" baseline="0" dirty="0">
                <a:latin typeface="Arial" panose="020B0604020202020204" pitchFamily="34" charset="0"/>
                <a:cs typeface="Arial" panose="020B0604020202020204" pitchFamily="34" charset="0"/>
              </a:rPr>
              <a:t>	c.  Pulmonologist               	19                              	 </a:t>
            </a:r>
          </a:p>
          <a:p>
            <a:pPr lvl="0" algn="l">
              <a:lnSpc>
                <a:spcPct val="150000"/>
              </a:lnSpc>
            </a:pPr>
            <a:r>
              <a:rPr lang="en-US" sz="2000" u="none" baseline="0" dirty="0">
                <a:latin typeface="Arial" panose="020B0604020202020204" pitchFamily="34" charset="0"/>
                <a:cs typeface="Arial" panose="020B0604020202020204" pitchFamily="34" charset="0"/>
              </a:rPr>
              <a:t>           	d.  Anesthesiologist            	13 			 </a:t>
            </a:r>
          </a:p>
          <a:p>
            <a:pPr lvl="0" algn="l">
              <a:lnSpc>
                <a:spcPct val="150000"/>
              </a:lnSpc>
            </a:pPr>
            <a:r>
              <a:rPr lang="en-US" sz="2000" u="none" baseline="0" dirty="0">
                <a:latin typeface="Arial" panose="020B0604020202020204" pitchFamily="34" charset="0"/>
                <a:cs typeface="Arial" panose="020B0604020202020204" pitchFamily="34" charset="0"/>
              </a:rPr>
              <a:t>           	e. Neurointensivist –		 9                                      </a:t>
            </a:r>
          </a:p>
          <a:p>
            <a:pPr lvl="0" algn="l"/>
            <a:r>
              <a:rPr lang="en-US" sz="2000" u="none" baseline="0" dirty="0">
                <a:latin typeface="Arial" panose="020B0604020202020204" pitchFamily="34" charset="0"/>
                <a:cs typeface="Arial" panose="020B0604020202020204" pitchFamily="34" charset="0"/>
              </a:rPr>
              <a:t>                 Emergency Medicine 	</a:t>
            </a:r>
            <a:r>
              <a:rPr lang="en-US" u="none" baseline="0" dirty="0">
                <a:latin typeface="Arial" panose="020B0604020202020204" pitchFamily="34" charset="0"/>
                <a:cs typeface="Arial" panose="020B0604020202020204" pitchFamily="34" charset="0"/>
              </a:rPr>
              <a:t>   	 </a:t>
            </a:r>
            <a:r>
              <a:rPr lang="en-US" sz="2000" u="none" baseline="0" dirty="0">
                <a:latin typeface="Arial" panose="020B0604020202020204" pitchFamily="34" charset="0"/>
                <a:cs typeface="Arial" panose="020B0604020202020204" pitchFamily="34" charset="0"/>
              </a:rPr>
              <a:t>						</a:t>
            </a:r>
          </a:p>
          <a:p>
            <a:pPr lvl="0" algn="l"/>
            <a:r>
              <a:rPr lang="en-US" u="none" baseline="0" dirty="0">
                <a:latin typeface="Arial" panose="020B0604020202020204" pitchFamily="34" charset="0"/>
                <a:cs typeface="Arial" panose="020B0604020202020204" pitchFamily="34" charset="0"/>
              </a:rPr>
              <a:t>	</a:t>
            </a:r>
            <a:r>
              <a:rPr lang="en-US" sz="2000" u="none" baseline="0" dirty="0">
                <a:latin typeface="Arial" panose="020B0604020202020204" pitchFamily="34" charset="0"/>
                <a:cs typeface="Arial" panose="020B0604020202020204" pitchFamily="34" charset="0"/>
              </a:rPr>
              <a:t>f.  Pediatrician          </a:t>
            </a:r>
            <a:r>
              <a:rPr lang="en-US" u="none" baseline="0" dirty="0">
                <a:latin typeface="Arial" panose="020B0604020202020204" pitchFamily="34" charset="0"/>
                <a:cs typeface="Arial" panose="020B0604020202020204" pitchFamily="34" charset="0"/>
              </a:rPr>
              <a:t>		</a:t>
            </a:r>
            <a:r>
              <a:rPr lang="en-US" sz="2000" u="none" baseline="0" dirty="0">
                <a:latin typeface="Arial" panose="020B0604020202020204" pitchFamily="34" charset="0"/>
                <a:cs typeface="Arial" panose="020B0604020202020204" pitchFamily="34" charset="0"/>
              </a:rPr>
              <a:t> 2 			 </a:t>
            </a:r>
          </a:p>
          <a:p>
            <a:pPr lvl="0" algn="l">
              <a:lnSpc>
                <a:spcPct val="150000"/>
              </a:lnSpc>
            </a:pPr>
            <a:r>
              <a:rPr lang="en-US" u="none" baseline="0" dirty="0">
                <a:latin typeface="Arial" panose="020B0604020202020204" pitchFamily="34" charset="0"/>
                <a:cs typeface="Arial" panose="020B0604020202020204" pitchFamily="34" charset="0"/>
              </a:rPr>
              <a:t>                          </a:t>
            </a:r>
            <a:r>
              <a:rPr lang="en-US" b="1" u="none" baseline="0" dirty="0">
                <a:solidFill>
                  <a:schemeClr val="tx2"/>
                </a:solidFill>
                <a:latin typeface="Arial" panose="020B0604020202020204" pitchFamily="34" charset="0"/>
                <a:cs typeface="Arial" panose="020B0604020202020204" pitchFamily="34" charset="0"/>
              </a:rPr>
              <a:t>TOTAL          	131	                       	</a:t>
            </a:r>
            <a:endParaRPr lang="en-US" sz="2000" b="1" u="none" baseline="0" dirty="0">
              <a:solidFill>
                <a:schemeClr val="tx2"/>
              </a:solidFill>
              <a:latin typeface="Arial" panose="020B0604020202020204" pitchFamily="34" charset="0"/>
              <a:cs typeface="Arial" panose="020B0604020202020204" pitchFamily="34" charset="0"/>
            </a:endParaRPr>
          </a:p>
          <a:p>
            <a:pPr lvl="0" algn="l"/>
            <a:r>
              <a:rPr lang="en-US" sz="2000" b="1" u="none" baseline="0" dirty="0">
                <a:latin typeface="Arial" panose="020B0604020202020204" pitchFamily="34" charset="0"/>
                <a:cs typeface="Arial" panose="020B0604020202020204" pitchFamily="34" charset="0"/>
              </a:rPr>
              <a:t>	</a:t>
            </a:r>
            <a:r>
              <a:rPr lang="en-US" sz="2000" u="none" baseline="0" dirty="0">
                <a:latin typeface="Arial" panose="020B0604020202020204" pitchFamily="34" charset="0"/>
                <a:cs typeface="Arial" panose="020B0604020202020204" pitchFamily="34" charset="0"/>
              </a:rPr>
              <a:t>      Total after CAST approval at April  AANS meeting</a:t>
            </a:r>
            <a:endParaRPr lang="en-US" sz="2800" u="none" dirty="0">
              <a:solidFill>
                <a:schemeClr val="tx2"/>
              </a:solidFill>
              <a:latin typeface="Arial" panose="020B0604020202020204" pitchFamily="34" charset="0"/>
              <a:cs typeface="Arial" panose="020B0604020202020204" pitchFamily="34" charset="0"/>
            </a:endParaRPr>
          </a:p>
        </p:txBody>
      </p:sp>
      <p:sp>
        <p:nvSpPr>
          <p:cNvPr id="13" name="Title 1"/>
          <p:cNvSpPr txBox="1">
            <a:spLocks/>
          </p:cNvSpPr>
          <p:nvPr/>
        </p:nvSpPr>
        <p:spPr>
          <a:xfrm>
            <a:off x="219075" y="266700"/>
            <a:ext cx="874395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sz="3600" u="none" baseline="0" dirty="0">
                <a:latin typeface="Arial" panose="020B0604020202020204" pitchFamily="34" charset="0"/>
                <a:cs typeface="Arial" panose="020B0604020202020204" pitchFamily="34" charset="0"/>
              </a:rPr>
              <a:t>CAST Individual Certifications</a:t>
            </a:r>
          </a:p>
          <a:p>
            <a:r>
              <a:rPr lang="en-US" sz="2800" u="none" kern="0" baseline="0" dirty="0">
                <a:solidFill>
                  <a:schemeClr val="tx1"/>
                </a:solidFill>
                <a:latin typeface="Arial" panose="020B0604020202020204" pitchFamily="34" charset="0"/>
                <a:cs typeface="Arial" panose="020B0604020202020204" pitchFamily="34" charset="0"/>
              </a:rPr>
              <a:t>NeuroCritical Care(NCC)</a:t>
            </a:r>
            <a:br>
              <a:rPr lang="en-US" sz="3600" u="none" kern="0" baseline="0" dirty="0">
                <a:solidFill>
                  <a:schemeClr val="tx1"/>
                </a:solidFill>
                <a:latin typeface="Arial" panose="020B0604020202020204" pitchFamily="34" charset="0"/>
                <a:cs typeface="Arial" panose="020B0604020202020204" pitchFamily="34" charset="0"/>
              </a:rPr>
            </a:br>
            <a:r>
              <a:rPr lang="en-US" sz="1800" u="none" kern="0" baseline="0" dirty="0">
                <a:solidFill>
                  <a:schemeClr val="tx1"/>
                </a:solidFill>
                <a:latin typeface="Arial" panose="020B0604020202020204" pitchFamily="34" charset="0"/>
                <a:cs typeface="Arial" panose="020B0604020202020204" pitchFamily="34" charset="0"/>
              </a:rPr>
              <a:t>(as of  April 2019)</a:t>
            </a:r>
          </a:p>
        </p:txBody>
      </p:sp>
    </p:spTree>
    <p:extLst>
      <p:ext uri="{BB962C8B-B14F-4D97-AF65-F5344CB8AC3E}">
        <p14:creationId xmlns:p14="http://schemas.microsoft.com/office/powerpoint/2010/main" val="162752040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273" y="228600"/>
            <a:ext cx="8743950" cy="567559"/>
          </a:xfrm>
        </p:spPr>
        <p:txBody>
          <a:bodyPr/>
          <a:lstStyle/>
          <a:p>
            <a:r>
              <a:rPr lang="en-US" sz="2800" dirty="0">
                <a:latin typeface="Arial" panose="020B0604020202020204" pitchFamily="34" charset="0"/>
                <a:cs typeface="Arial" panose="020B0604020202020204" pitchFamily="34" charset="0"/>
              </a:rPr>
              <a:t>NCCTRAC Membership</a:t>
            </a:r>
            <a:endParaRPr lang="en-US" sz="2800"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19222544"/>
              </p:ext>
            </p:extLst>
          </p:nvPr>
        </p:nvGraphicFramePr>
        <p:xfrm>
          <a:off x="952500" y="1371600"/>
          <a:ext cx="8229599" cy="4724400"/>
        </p:xfrm>
        <a:graphic>
          <a:graphicData uri="http://schemas.openxmlformats.org/drawingml/2006/table">
            <a:tbl>
              <a:tblPr firstRow="1" bandRow="1">
                <a:tableStyleId>{5C22544A-7EE6-4342-B048-85BDC9FD1C3A}</a:tableStyleId>
              </a:tblPr>
              <a:tblGrid>
                <a:gridCol w="2486222">
                  <a:extLst>
                    <a:ext uri="{9D8B030D-6E8A-4147-A177-3AD203B41FA5}">
                      <a16:colId xmlns:a16="http://schemas.microsoft.com/office/drawing/2014/main" val="20000"/>
                    </a:ext>
                  </a:extLst>
                </a:gridCol>
                <a:gridCol w="3017520">
                  <a:extLst>
                    <a:ext uri="{9D8B030D-6E8A-4147-A177-3AD203B41FA5}">
                      <a16:colId xmlns:a16="http://schemas.microsoft.com/office/drawing/2014/main" val="20001"/>
                    </a:ext>
                  </a:extLst>
                </a:gridCol>
                <a:gridCol w="1079937">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tblGrid>
              <a:tr h="590550">
                <a:tc>
                  <a:txBody>
                    <a:bodyPr/>
                    <a:lstStyle/>
                    <a:p>
                      <a:pPr algn="l" rtl="0" fontAlgn="base"/>
                      <a:r>
                        <a:rPr lang="en-US" sz="1400" b="1" i="0" dirty="0">
                          <a:solidFill>
                            <a:srgbClr val="FFFFFF"/>
                          </a:solidFill>
                          <a:effectLst/>
                          <a:latin typeface="Arial" panose="020B0604020202020204" pitchFamily="34" charset="0"/>
                          <a:cs typeface="Arial" panose="020B0604020202020204" pitchFamily="34" charset="0"/>
                        </a:rPr>
                        <a:t>Name</a:t>
                      </a:r>
                      <a:r>
                        <a:rPr lang="en-US" sz="1400" b="0" i="0" dirty="0">
                          <a:effectLst/>
                          <a:latin typeface="Arial" panose="020B0604020202020204" pitchFamily="34" charset="0"/>
                          <a:cs typeface="Arial" panose="020B0604020202020204" pitchFamily="34" charset="0"/>
                        </a:rPr>
                        <a:t> </a:t>
                      </a:r>
                    </a:p>
                  </a:txBody>
                  <a:tcPr anchor="b"/>
                </a:tc>
                <a:tc>
                  <a:txBody>
                    <a:bodyPr/>
                    <a:lstStyle/>
                    <a:p>
                      <a:pPr algn="l" rtl="0" fontAlgn="base"/>
                      <a:r>
                        <a:rPr lang="en-US" sz="1400" b="1" i="0" dirty="0">
                          <a:solidFill>
                            <a:srgbClr val="FFFFFF"/>
                          </a:solidFill>
                          <a:effectLst/>
                          <a:latin typeface="Arial" panose="020B0604020202020204" pitchFamily="34" charset="0"/>
                          <a:cs typeface="Arial" panose="020B0604020202020204" pitchFamily="34" charset="0"/>
                        </a:rPr>
                        <a:t>Institution</a:t>
                      </a:r>
                      <a:r>
                        <a:rPr lang="en-US" sz="1400" b="0" i="0" dirty="0">
                          <a:effectLst/>
                          <a:latin typeface="Arial" panose="020B0604020202020204" pitchFamily="34" charset="0"/>
                          <a:cs typeface="Arial" panose="020B0604020202020204" pitchFamily="34" charset="0"/>
                        </a:rPr>
                        <a:t> </a:t>
                      </a:r>
                    </a:p>
                  </a:txBody>
                  <a:tcPr anchor="b"/>
                </a:tc>
                <a:tc>
                  <a:txBody>
                    <a:bodyPr/>
                    <a:lstStyle/>
                    <a:p>
                      <a:pPr algn="l" rtl="0" fontAlgn="base"/>
                      <a:r>
                        <a:rPr lang="en-US" sz="1400" b="1" i="0" dirty="0">
                          <a:solidFill>
                            <a:srgbClr val="FFFFFF"/>
                          </a:solidFill>
                          <a:effectLst/>
                          <a:latin typeface="Arial" panose="020B0604020202020204" pitchFamily="34" charset="0"/>
                          <a:cs typeface="Arial" panose="020B0604020202020204" pitchFamily="34" charset="0"/>
                        </a:rPr>
                        <a:t>Start Date</a:t>
                      </a:r>
                      <a:endParaRPr lang="en-US" sz="1400" b="0" i="0" dirty="0">
                        <a:effectLst/>
                        <a:latin typeface="Arial" panose="020B0604020202020204" pitchFamily="34" charset="0"/>
                        <a:cs typeface="Arial" panose="020B0604020202020204" pitchFamily="34" charset="0"/>
                      </a:endParaRPr>
                    </a:p>
                  </a:txBody>
                  <a:tcPr anchor="b"/>
                </a:tc>
                <a:tc>
                  <a:txBody>
                    <a:bodyPr/>
                    <a:lstStyle/>
                    <a:p>
                      <a:pPr algn="l" rtl="0" fontAlgn="base"/>
                      <a:r>
                        <a:rPr lang="en-US" sz="1400" b="1" i="0" dirty="0">
                          <a:solidFill>
                            <a:srgbClr val="FFFFFF"/>
                          </a:solidFill>
                          <a:effectLst/>
                          <a:latin typeface="Arial" panose="020B0604020202020204" pitchFamily="34" charset="0"/>
                          <a:cs typeface="Arial" panose="020B0604020202020204" pitchFamily="34" charset="0"/>
                        </a:rPr>
                        <a:t>Term End</a:t>
                      </a:r>
                      <a:r>
                        <a:rPr lang="en-US" sz="1400" b="0" i="0" dirty="0">
                          <a:effectLst/>
                          <a:latin typeface="Arial" panose="020B0604020202020204" pitchFamily="34" charset="0"/>
                          <a:cs typeface="Arial" panose="020B0604020202020204" pitchFamily="34" charset="0"/>
                        </a:rPr>
                        <a:t> </a:t>
                      </a:r>
                    </a:p>
                  </a:txBody>
                  <a:tcPr anchor="b"/>
                </a:tc>
                <a:extLst>
                  <a:ext uri="{0D108BD9-81ED-4DB2-BD59-A6C34878D82A}">
                    <a16:rowId xmlns:a16="http://schemas.microsoft.com/office/drawing/2014/main" val="10000"/>
                  </a:ext>
                </a:extLst>
              </a:tr>
              <a:tr h="590550">
                <a:tc>
                  <a:txBody>
                    <a:bodyPr/>
                    <a:lstStyle/>
                    <a:p>
                      <a:pPr algn="l" rtl="0" fontAlgn="base"/>
                      <a:r>
                        <a:rPr lang="en-US" sz="1400" b="0" i="0" kern="1200" dirty="0">
                          <a:solidFill>
                            <a:srgbClr val="000000"/>
                          </a:solidFill>
                          <a:effectLst/>
                          <a:latin typeface="Arial" panose="020B0604020202020204" pitchFamily="34" charset="0"/>
                          <a:ea typeface="+mn-ea"/>
                          <a:cs typeface="Arial" panose="020B0604020202020204" pitchFamily="34" charset="0"/>
                        </a:rPr>
                        <a:t>Shelly  D.  Timmons, MD</a:t>
                      </a:r>
                    </a:p>
                  </a:txBody>
                  <a:tcPr anchor="ctr"/>
                </a:tc>
                <a:tc>
                  <a:txBody>
                    <a:bodyPr/>
                    <a:lstStyle/>
                    <a:p>
                      <a:pPr algn="l" rtl="0" fontAlgn="base"/>
                      <a:r>
                        <a:rPr lang="en-US" sz="1400" b="0" i="0" kern="1200" dirty="0">
                          <a:solidFill>
                            <a:srgbClr val="000000"/>
                          </a:solidFill>
                          <a:effectLst/>
                          <a:latin typeface="Arial" panose="020B0604020202020204" pitchFamily="34" charset="0"/>
                          <a:ea typeface="+mn-ea"/>
                          <a:cs typeface="Arial" panose="020B0604020202020204" pitchFamily="34" charset="0"/>
                        </a:rPr>
                        <a:t>Penn State</a:t>
                      </a:r>
                      <a:r>
                        <a:rPr lang="en-US" sz="1400" b="0" i="0" kern="1200" baseline="0" dirty="0">
                          <a:solidFill>
                            <a:srgbClr val="000000"/>
                          </a:solidFill>
                          <a:effectLst/>
                          <a:latin typeface="Arial" panose="020B0604020202020204" pitchFamily="34" charset="0"/>
                          <a:ea typeface="+mn-ea"/>
                          <a:cs typeface="Arial" panose="020B0604020202020204" pitchFamily="34" charset="0"/>
                        </a:rPr>
                        <a:t> </a:t>
                      </a:r>
                      <a:r>
                        <a:rPr lang="en-US" sz="1400" b="0" i="0" kern="1200" dirty="0">
                          <a:solidFill>
                            <a:srgbClr val="000000"/>
                          </a:solidFill>
                          <a:effectLst/>
                          <a:latin typeface="Arial" panose="020B0604020202020204" pitchFamily="34" charset="0"/>
                          <a:ea typeface="+mn-ea"/>
                          <a:cs typeface="Arial" panose="020B0604020202020204" pitchFamily="34" charset="0"/>
                        </a:rPr>
                        <a:t>Hershey/Neurosurgery</a:t>
                      </a: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b="1" i="0" dirty="0">
                          <a:solidFill>
                            <a:schemeClr val="bg2"/>
                          </a:solidFill>
                          <a:effectLst/>
                          <a:latin typeface="Arial" panose="020B0604020202020204" pitchFamily="34" charset="0"/>
                          <a:cs typeface="Arial" panose="020B0604020202020204" pitchFamily="34" charset="0"/>
                        </a:rPr>
                        <a:t>Original</a:t>
                      </a:r>
                      <a:endParaRPr lang="en-US" sz="1400" b="0" i="0" dirty="0">
                        <a:solidFill>
                          <a:schemeClr val="bg2"/>
                        </a:solidFill>
                        <a:effectLst/>
                        <a:latin typeface="Arial" panose="020B0604020202020204" pitchFamily="34" charset="0"/>
                        <a:cs typeface="Arial" panose="020B0604020202020204" pitchFamily="34" charset="0"/>
                      </a:endParaRPr>
                    </a:p>
                    <a:p>
                      <a:pPr algn="ctr" rtl="0" fontAlgn="base"/>
                      <a:endParaRPr lang="en-US" sz="1400" b="0" i="0" dirty="0">
                        <a:effectLst/>
                        <a:latin typeface="Arial" panose="020B0604020202020204" pitchFamily="34" charset="0"/>
                        <a:cs typeface="Arial" panose="020B0604020202020204" pitchFamily="34" charset="0"/>
                      </a:endParaRPr>
                    </a:p>
                  </a:txBody>
                  <a:tcPr anchor="ctr"/>
                </a:tc>
                <a:tc>
                  <a:txBody>
                    <a:bodyPr/>
                    <a:lstStyle/>
                    <a:p>
                      <a:pPr algn="ctr" rtl="0" fontAlgn="base"/>
                      <a:r>
                        <a:rPr lang="en-US" sz="1400" b="0" i="0" dirty="0">
                          <a:solidFill>
                            <a:srgbClr val="000000"/>
                          </a:solidFill>
                          <a:effectLst/>
                          <a:latin typeface="Arial" panose="020B0604020202020204" pitchFamily="34" charset="0"/>
                          <a:cs typeface="Arial" panose="020B0604020202020204" pitchFamily="34" charset="0"/>
                        </a:rPr>
                        <a:t> </a:t>
                      </a:r>
                      <a:endParaRPr lang="en-US" sz="1400"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590550">
                <a:tc>
                  <a:txBody>
                    <a:bodyPr/>
                    <a:lstStyle/>
                    <a:p>
                      <a:pPr marL="0" algn="l" defTabSz="914400" rtl="0" eaLnBrk="1" fontAlgn="base" latinLnBrk="0" hangingPunct="1"/>
                      <a:r>
                        <a:rPr lang="en-US" sz="1400" b="0" i="0" kern="1200" dirty="0">
                          <a:solidFill>
                            <a:srgbClr val="000000"/>
                          </a:solidFill>
                          <a:effectLst/>
                          <a:latin typeface="Arial" panose="020B0604020202020204" pitchFamily="34" charset="0"/>
                          <a:ea typeface="+mn-ea"/>
                          <a:cs typeface="Arial" panose="020B0604020202020204" pitchFamily="34" charset="0"/>
                        </a:rPr>
                        <a:t>Robert  E.  Harbaugh, MD</a:t>
                      </a: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b="0" i="0" dirty="0">
                          <a:solidFill>
                            <a:srgbClr val="000000"/>
                          </a:solidFill>
                          <a:effectLst/>
                          <a:latin typeface="Arial" panose="020B0604020202020204" pitchFamily="34" charset="0"/>
                          <a:cs typeface="Arial" panose="020B0604020202020204" pitchFamily="34" charset="0"/>
                        </a:rPr>
                        <a:t> </a:t>
                      </a:r>
                      <a:r>
                        <a:rPr lang="en-US" sz="1400" b="0" i="0" kern="1200" dirty="0">
                          <a:solidFill>
                            <a:srgbClr val="000000"/>
                          </a:solidFill>
                          <a:effectLst/>
                          <a:latin typeface="Arial" panose="020B0604020202020204" pitchFamily="34" charset="0"/>
                          <a:ea typeface="+mn-ea"/>
                          <a:cs typeface="Arial" panose="020B0604020202020204" pitchFamily="34" charset="0"/>
                        </a:rPr>
                        <a:t>Penn State</a:t>
                      </a:r>
                      <a:r>
                        <a:rPr lang="en-US" sz="1400" b="0" i="0" kern="1200" baseline="0" dirty="0">
                          <a:solidFill>
                            <a:srgbClr val="000000"/>
                          </a:solidFill>
                          <a:effectLst/>
                          <a:latin typeface="Arial" panose="020B0604020202020204" pitchFamily="34" charset="0"/>
                          <a:ea typeface="+mn-ea"/>
                          <a:cs typeface="Arial" panose="020B0604020202020204" pitchFamily="34" charset="0"/>
                        </a:rPr>
                        <a:t> </a:t>
                      </a:r>
                      <a:r>
                        <a:rPr lang="en-US" sz="1400" b="0" i="0" kern="1200" dirty="0">
                          <a:solidFill>
                            <a:srgbClr val="000000"/>
                          </a:solidFill>
                          <a:effectLst/>
                          <a:latin typeface="Arial" panose="020B0604020202020204" pitchFamily="34" charset="0"/>
                          <a:ea typeface="+mn-ea"/>
                          <a:cs typeface="Arial" panose="020B0604020202020204" pitchFamily="34" charset="0"/>
                        </a:rPr>
                        <a:t>Hershey/Neurosurgery</a:t>
                      </a:r>
                    </a:p>
                    <a:p>
                      <a:pPr algn="l" rtl="0" fontAlgn="base"/>
                      <a:endParaRPr lang="en-US" sz="1400" b="0" i="0" kern="1200" dirty="0">
                        <a:solidFill>
                          <a:srgbClr val="000000"/>
                        </a:solidFill>
                        <a:effectLst/>
                        <a:latin typeface="Arial" panose="020B0604020202020204" pitchFamily="34" charset="0"/>
                        <a:ea typeface="+mn-ea"/>
                        <a:cs typeface="Arial" panose="020B0604020202020204" pitchFamily="34" charset="0"/>
                      </a:endParaRP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b="0" i="0" dirty="0">
                          <a:solidFill>
                            <a:srgbClr val="000000"/>
                          </a:solidFill>
                          <a:effectLst/>
                          <a:latin typeface="Arial" panose="020B0604020202020204" pitchFamily="34" charset="0"/>
                          <a:cs typeface="Arial" panose="020B0604020202020204" pitchFamily="34" charset="0"/>
                        </a:rPr>
                        <a:t> </a:t>
                      </a:r>
                      <a:r>
                        <a:rPr lang="en-US" sz="1400" b="1" i="0" dirty="0">
                          <a:solidFill>
                            <a:schemeClr val="bg2"/>
                          </a:solidFill>
                          <a:effectLst/>
                          <a:latin typeface="Arial" panose="020B0604020202020204" pitchFamily="34" charset="0"/>
                          <a:cs typeface="Arial" panose="020B0604020202020204" pitchFamily="34" charset="0"/>
                        </a:rPr>
                        <a:t>Original</a:t>
                      </a:r>
                      <a:endParaRPr lang="en-US" sz="1400" b="0" i="0" dirty="0">
                        <a:solidFill>
                          <a:schemeClr val="bg2"/>
                        </a:solidFill>
                        <a:effectLst/>
                        <a:latin typeface="Arial" panose="020B0604020202020204" pitchFamily="34" charset="0"/>
                        <a:cs typeface="Arial" panose="020B0604020202020204" pitchFamily="34" charset="0"/>
                      </a:endParaRPr>
                    </a:p>
                    <a:p>
                      <a:pPr algn="ctr" rtl="0" fontAlgn="base"/>
                      <a:endParaRPr lang="en-US" sz="1400" b="0" i="0" dirty="0">
                        <a:effectLst/>
                        <a:latin typeface="Arial" panose="020B0604020202020204" pitchFamily="34" charset="0"/>
                        <a:cs typeface="Arial" panose="020B0604020202020204" pitchFamily="34" charset="0"/>
                      </a:endParaRPr>
                    </a:p>
                  </a:txBody>
                  <a:tcPr anchor="ctr"/>
                </a:tc>
                <a:tc>
                  <a:txBody>
                    <a:bodyPr/>
                    <a:lstStyle/>
                    <a:p>
                      <a:pPr algn="ctr" rtl="0" fontAlgn="base"/>
                      <a:r>
                        <a:rPr lang="en-US" sz="1400" b="0" i="0" dirty="0">
                          <a:solidFill>
                            <a:srgbClr val="000000"/>
                          </a:solidFill>
                          <a:effectLst/>
                          <a:latin typeface="Arial" panose="020B0604020202020204" pitchFamily="34" charset="0"/>
                          <a:cs typeface="Arial" panose="020B0604020202020204" pitchFamily="34" charset="0"/>
                        </a:rPr>
                        <a:t> </a:t>
                      </a:r>
                      <a:endParaRPr lang="en-US" sz="1400"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590550">
                <a:tc>
                  <a:txBody>
                    <a:bodyPr/>
                    <a:lstStyle/>
                    <a:p>
                      <a:pPr marL="0" algn="l" defTabSz="914400" rtl="0" eaLnBrk="1" fontAlgn="base" latinLnBrk="0" hangingPunct="1"/>
                      <a:r>
                        <a:rPr lang="en-US" sz="1400" b="0" i="0" kern="1200" dirty="0">
                          <a:solidFill>
                            <a:srgbClr val="000000"/>
                          </a:solidFill>
                          <a:effectLst/>
                          <a:latin typeface="Arial" panose="020B0604020202020204" pitchFamily="34" charset="0"/>
                          <a:ea typeface="+mn-ea"/>
                          <a:cs typeface="Arial" panose="020B0604020202020204" pitchFamily="34" charset="0"/>
                        </a:rPr>
                        <a:t>Alex  B.  Valadka, MD</a:t>
                      </a: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b="0" i="0" kern="1200" dirty="0">
                          <a:solidFill>
                            <a:srgbClr val="000000"/>
                          </a:solidFill>
                          <a:effectLst/>
                          <a:latin typeface="Arial" panose="020B0604020202020204" pitchFamily="34" charset="0"/>
                          <a:ea typeface="+mn-ea"/>
                          <a:cs typeface="Arial" panose="020B0604020202020204" pitchFamily="34" charset="0"/>
                        </a:rPr>
                        <a:t>Virginia Commonwealth University</a:t>
                      </a:r>
                    </a:p>
                  </a:txBody>
                  <a:tcPr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b="1" i="0" dirty="0">
                          <a:solidFill>
                            <a:schemeClr val="bg2"/>
                          </a:solidFill>
                          <a:effectLst/>
                          <a:latin typeface="Arial" panose="020B0604020202020204" pitchFamily="34" charset="0"/>
                          <a:cs typeface="Arial" panose="020B0604020202020204" pitchFamily="34" charset="0"/>
                        </a:rPr>
                        <a:t>Original</a:t>
                      </a:r>
                      <a:endParaRPr lang="en-US" sz="1400" b="0" i="0" dirty="0">
                        <a:solidFill>
                          <a:schemeClr val="bg2"/>
                        </a:solidFill>
                        <a:effectLst/>
                        <a:latin typeface="Arial" panose="020B0604020202020204" pitchFamily="34" charset="0"/>
                        <a:cs typeface="Arial" panose="020B0604020202020204" pitchFamily="34" charset="0"/>
                      </a:endParaRPr>
                    </a:p>
                    <a:p>
                      <a:pPr algn="ctr" rtl="0" fontAlgn="base"/>
                      <a:endParaRPr lang="en-US" sz="1400" b="0" i="0" dirty="0">
                        <a:effectLst/>
                        <a:latin typeface="Arial" panose="020B0604020202020204" pitchFamily="34" charset="0"/>
                        <a:cs typeface="Arial" panose="020B0604020202020204" pitchFamily="34" charset="0"/>
                      </a:endParaRPr>
                    </a:p>
                  </a:txBody>
                  <a:tcPr anchor="ctr"/>
                </a:tc>
                <a:tc>
                  <a:txBody>
                    <a:bodyPr/>
                    <a:lstStyle/>
                    <a:p>
                      <a:pPr algn="ctr" rtl="0" fontAlgn="base"/>
                      <a:endParaRPr lang="en-US" sz="1400"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59055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b="0" i="0" kern="1200" dirty="0">
                          <a:solidFill>
                            <a:srgbClr val="000000"/>
                          </a:solidFill>
                          <a:effectLst/>
                          <a:latin typeface="Arial" panose="020B0604020202020204" pitchFamily="34" charset="0"/>
                          <a:ea typeface="+mn-ea"/>
                          <a:cs typeface="Arial" panose="020B0604020202020204" pitchFamily="34" charset="0"/>
                        </a:rPr>
                        <a:t>Richard Rodgers, MD</a:t>
                      </a:r>
                    </a:p>
                  </a:txBody>
                  <a:tcPr anchor="ctr"/>
                </a:tc>
                <a:tc>
                  <a:txBody>
                    <a:bodyPr/>
                    <a:lstStyle/>
                    <a:p>
                      <a:pPr marL="0" algn="l" defTabSz="914400" rtl="0" eaLnBrk="1" fontAlgn="base" latinLnBrk="0" hangingPunct="1"/>
                      <a:r>
                        <a:rPr lang="en-US" sz="1400" b="0" i="0" kern="1200" dirty="0">
                          <a:solidFill>
                            <a:srgbClr val="000000"/>
                          </a:solidFill>
                          <a:effectLst/>
                          <a:latin typeface="Arial" panose="020B0604020202020204" pitchFamily="34" charset="0"/>
                          <a:ea typeface="+mn-ea"/>
                          <a:cs typeface="Arial" panose="020B0604020202020204" pitchFamily="34" charset="0"/>
                        </a:rPr>
                        <a:t>Indiana University</a:t>
                      </a:r>
                    </a:p>
                  </a:txBody>
                  <a:tcPr anchor="ctr"/>
                </a:tc>
                <a:tc>
                  <a:txBody>
                    <a:bodyPr/>
                    <a:lstStyle/>
                    <a:p>
                      <a:pPr algn="ctr" rtl="0" fontAlgn="base"/>
                      <a:r>
                        <a:rPr lang="en-US" sz="1400" b="0" i="0" dirty="0">
                          <a:effectLst/>
                          <a:latin typeface="Arial" panose="020B0604020202020204" pitchFamily="34" charset="0"/>
                          <a:cs typeface="Arial" panose="020B0604020202020204" pitchFamily="34" charset="0"/>
                        </a:rPr>
                        <a:t>New</a:t>
                      </a:r>
                    </a:p>
                  </a:txBody>
                  <a:tcPr anchor="ctr"/>
                </a:tc>
                <a:tc>
                  <a:txBody>
                    <a:bodyPr/>
                    <a:lstStyle/>
                    <a:p>
                      <a:pPr algn="ctr" rtl="0" fontAlgn="base"/>
                      <a:endParaRPr lang="en-US" sz="1400"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59055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b="0" i="0" kern="1200" dirty="0">
                          <a:solidFill>
                            <a:srgbClr val="000000"/>
                          </a:solidFill>
                          <a:effectLst/>
                          <a:latin typeface="Arial" panose="020B0604020202020204" pitchFamily="34" charset="0"/>
                          <a:ea typeface="+mn-ea"/>
                          <a:cs typeface="Arial" panose="020B0604020202020204" pitchFamily="34" charset="0"/>
                        </a:rPr>
                        <a:t>Thomas</a:t>
                      </a:r>
                      <a:r>
                        <a:rPr lang="en-US" sz="1400" b="0" i="0" kern="1200" baseline="0" dirty="0">
                          <a:solidFill>
                            <a:srgbClr val="000000"/>
                          </a:solidFill>
                          <a:effectLst/>
                          <a:latin typeface="Arial" panose="020B0604020202020204" pitchFamily="34" charset="0"/>
                          <a:ea typeface="+mn-ea"/>
                          <a:cs typeface="Arial" panose="020B0604020202020204" pitchFamily="34" charset="0"/>
                        </a:rPr>
                        <a:t> </a:t>
                      </a:r>
                      <a:r>
                        <a:rPr lang="en-US" sz="1400" b="0" i="0" kern="1200" dirty="0">
                          <a:solidFill>
                            <a:srgbClr val="000000"/>
                          </a:solidFill>
                          <a:effectLst/>
                          <a:latin typeface="Arial" panose="020B0604020202020204" pitchFamily="34" charset="0"/>
                          <a:ea typeface="+mn-ea"/>
                          <a:cs typeface="Arial" panose="020B0604020202020204" pitchFamily="34" charset="0"/>
                        </a:rPr>
                        <a:t> Bleck , MD</a:t>
                      </a:r>
                    </a:p>
                  </a:txBody>
                  <a:tcPr anchor="ctr"/>
                </a:tc>
                <a:tc>
                  <a:txBody>
                    <a:bodyPr/>
                    <a:lstStyle/>
                    <a:p>
                      <a:pPr marL="0" algn="l" defTabSz="914400" rtl="0" eaLnBrk="1" fontAlgn="base" latinLnBrk="0" hangingPunct="1"/>
                      <a:r>
                        <a:rPr lang="en-US" sz="1400" b="0" i="0" kern="1200" dirty="0">
                          <a:solidFill>
                            <a:srgbClr val="000000"/>
                          </a:solidFill>
                          <a:effectLst/>
                          <a:latin typeface="Arial" panose="020B0604020202020204" pitchFamily="34" charset="0"/>
                          <a:ea typeface="+mn-ea"/>
                          <a:cs typeface="Arial" panose="020B0604020202020204" pitchFamily="34" charset="0"/>
                        </a:rPr>
                        <a:t>Rush University Medical Center</a:t>
                      </a:r>
                    </a:p>
                  </a:txBody>
                  <a:tcPr anchor="ctr"/>
                </a:tc>
                <a:tc>
                  <a:txBody>
                    <a:bodyPr/>
                    <a:lstStyle/>
                    <a:p>
                      <a:pPr algn="ctr" rtl="0" fontAlgn="base"/>
                      <a:r>
                        <a:rPr lang="en-US" sz="1400" b="0" i="0" dirty="0">
                          <a:effectLst/>
                          <a:latin typeface="Arial" panose="020B0604020202020204" pitchFamily="34" charset="0"/>
                          <a:cs typeface="Arial" panose="020B0604020202020204" pitchFamily="34" charset="0"/>
                        </a:rPr>
                        <a:t>New</a:t>
                      </a:r>
                    </a:p>
                  </a:txBody>
                  <a:tcPr anchor="ctr"/>
                </a:tc>
                <a:tc>
                  <a:txBody>
                    <a:bodyPr/>
                    <a:lstStyle/>
                    <a:p>
                      <a:pPr algn="ctr" rtl="0" fontAlgn="base"/>
                      <a:endParaRPr lang="en-US" sz="1400"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r h="59055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b="0" i="0" kern="1200" dirty="0">
                          <a:solidFill>
                            <a:srgbClr val="000000"/>
                          </a:solidFill>
                          <a:effectLst/>
                          <a:latin typeface="Arial" panose="020B0604020202020204" pitchFamily="34" charset="0"/>
                          <a:ea typeface="+mn-ea"/>
                          <a:cs typeface="Arial" panose="020B0604020202020204" pitchFamily="34" charset="0"/>
                        </a:rPr>
                        <a:t>Jaime Ullman, MD</a:t>
                      </a:r>
                    </a:p>
                    <a:p>
                      <a:pPr algn="l" rtl="0" fontAlgn="base"/>
                      <a:endParaRPr lang="en-US" sz="1400" b="0" i="0" dirty="0">
                        <a:effectLst/>
                        <a:latin typeface="Arial" panose="020B0604020202020204" pitchFamily="34" charset="0"/>
                        <a:cs typeface="Arial" panose="020B0604020202020204" pitchFamily="34" charset="0"/>
                      </a:endParaRPr>
                    </a:p>
                  </a:txBody>
                  <a:tcPr anchor="ctr"/>
                </a:tc>
                <a:tc>
                  <a:txBody>
                    <a:bodyPr/>
                    <a:lstStyle/>
                    <a:p>
                      <a:pPr marL="0" algn="l" defTabSz="914400" rtl="0" eaLnBrk="1" fontAlgn="base" latinLnBrk="0" hangingPunct="1"/>
                      <a:r>
                        <a:rPr lang="en-US" sz="1400" b="0" i="0" kern="1200" dirty="0">
                          <a:solidFill>
                            <a:srgbClr val="000000"/>
                          </a:solidFill>
                          <a:effectLst/>
                          <a:latin typeface="Arial" panose="020B0604020202020204" pitchFamily="34" charset="0"/>
                          <a:ea typeface="+mn-ea"/>
                          <a:cs typeface="Arial" panose="020B0604020202020204" pitchFamily="34" charset="0"/>
                        </a:rPr>
                        <a:t>Mount  Sinai</a:t>
                      </a:r>
                    </a:p>
                  </a:txBody>
                  <a:tcPr anchor="ctr"/>
                </a:tc>
                <a:tc>
                  <a:txBody>
                    <a:bodyPr/>
                    <a:lstStyle/>
                    <a:p>
                      <a:pPr algn="ctr" rtl="0" fontAlgn="base"/>
                      <a:r>
                        <a:rPr lang="en-US" sz="1400" b="0" i="0" dirty="0">
                          <a:effectLst/>
                          <a:latin typeface="Arial" panose="020B0604020202020204" pitchFamily="34" charset="0"/>
                          <a:cs typeface="Arial" panose="020B0604020202020204" pitchFamily="34" charset="0"/>
                        </a:rPr>
                        <a:t>New</a:t>
                      </a:r>
                    </a:p>
                  </a:txBody>
                  <a:tcPr anchor="ctr"/>
                </a:tc>
                <a:tc>
                  <a:txBody>
                    <a:bodyPr/>
                    <a:lstStyle/>
                    <a:p>
                      <a:pPr algn="ctr" rtl="0" fontAlgn="base"/>
                      <a:endParaRPr lang="en-US" sz="1400"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6"/>
                  </a:ext>
                </a:extLst>
              </a:tr>
              <a:tr h="59055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b="0" i="0" kern="1200" dirty="0">
                          <a:solidFill>
                            <a:srgbClr val="000000"/>
                          </a:solidFill>
                          <a:effectLst/>
                          <a:latin typeface="Arial" panose="020B0604020202020204" pitchFamily="34" charset="0"/>
                          <a:ea typeface="+mn-ea"/>
                          <a:cs typeface="Arial" panose="020B0604020202020204" pitchFamily="34" charset="0"/>
                        </a:rPr>
                        <a:t>Cheryl Chang – Advisor/Liaison </a:t>
                      </a:r>
                      <a:r>
                        <a:rPr lang="en-US" sz="1400" kern="1200" dirty="0">
                          <a:solidFill>
                            <a:schemeClr val="dk1"/>
                          </a:solidFill>
                          <a:effectLst/>
                          <a:latin typeface="+mn-lt"/>
                          <a:ea typeface="+mn-ea"/>
                          <a:cs typeface="+mn-cs"/>
                        </a:rPr>
                        <a:t> </a:t>
                      </a:r>
                      <a:endParaRPr lang="en-US" sz="1400" b="0" i="0" dirty="0">
                        <a:effectLst/>
                        <a:latin typeface="Arial" panose="020B0604020202020204" pitchFamily="34" charset="0"/>
                        <a:cs typeface="Arial" panose="020B0604020202020204" pitchFamily="34" charset="0"/>
                      </a:endParaRPr>
                    </a:p>
                  </a:txBody>
                  <a:tcPr anchor="ctr"/>
                </a:tc>
                <a:tc>
                  <a:txBody>
                    <a:bodyPr/>
                    <a:lstStyle/>
                    <a:p>
                      <a:pPr algn="l" rtl="0" fontAlgn="base"/>
                      <a:r>
                        <a:rPr lang="en-US" sz="1400" b="0" i="0" dirty="0">
                          <a:effectLst/>
                          <a:latin typeface="Arial" panose="020B0604020202020204" pitchFamily="34" charset="0"/>
                          <a:cs typeface="Arial" panose="020B0604020202020204" pitchFamily="34" charset="0"/>
                        </a:rPr>
                        <a:t>UCNS</a:t>
                      </a:r>
                    </a:p>
                  </a:txBody>
                  <a:tcPr anchor="ctr"/>
                </a:tc>
                <a:tc>
                  <a:txBody>
                    <a:bodyPr/>
                    <a:lstStyle/>
                    <a:p>
                      <a:pPr algn="ctr" rtl="0" fontAlgn="base"/>
                      <a:r>
                        <a:rPr lang="en-US" sz="1400" b="0" i="0" dirty="0">
                          <a:solidFill>
                            <a:srgbClr val="000000"/>
                          </a:solidFill>
                          <a:effectLst/>
                          <a:latin typeface="Arial" panose="020B0604020202020204" pitchFamily="34" charset="0"/>
                          <a:cs typeface="Arial" panose="020B0604020202020204" pitchFamily="34" charset="0"/>
                        </a:rPr>
                        <a:t>New </a:t>
                      </a:r>
                      <a:endParaRPr lang="en-US" sz="1400" b="0" i="0" dirty="0">
                        <a:effectLst/>
                        <a:latin typeface="Arial" panose="020B0604020202020204" pitchFamily="34" charset="0"/>
                        <a:cs typeface="Arial" panose="020B0604020202020204" pitchFamily="34" charset="0"/>
                      </a:endParaRPr>
                    </a:p>
                  </a:txBody>
                  <a:tcPr anchor="ctr"/>
                </a:tc>
                <a:tc>
                  <a:txBody>
                    <a:bodyPr/>
                    <a:lstStyle/>
                    <a:p>
                      <a:pPr algn="ctr" rtl="0" fontAlgn="base"/>
                      <a:r>
                        <a:rPr lang="en-US" sz="1400" b="0" i="0" dirty="0">
                          <a:solidFill>
                            <a:srgbClr val="000000"/>
                          </a:solidFill>
                          <a:effectLst/>
                          <a:latin typeface="Arial" panose="020B0604020202020204" pitchFamily="34" charset="0"/>
                          <a:cs typeface="Arial" panose="020B0604020202020204" pitchFamily="34" charset="0"/>
                        </a:rPr>
                        <a:t> </a:t>
                      </a:r>
                    </a:p>
                    <a:p>
                      <a:pPr algn="ctr" rtl="0" fontAlgn="base"/>
                      <a:endParaRPr lang="en-US" sz="1400" b="0" i="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7"/>
                  </a:ext>
                </a:extLst>
              </a:tr>
            </a:tbl>
          </a:graphicData>
        </a:graphic>
      </p:graphicFrame>
      <p:sp>
        <p:nvSpPr>
          <p:cNvPr id="10" name="TextBox 9"/>
          <p:cNvSpPr txBox="1"/>
          <p:nvPr/>
        </p:nvSpPr>
        <p:spPr>
          <a:xfrm>
            <a:off x="932688" y="929991"/>
            <a:ext cx="7344104" cy="307777"/>
          </a:xfrm>
          <a:prstGeom prst="rect">
            <a:avLst/>
          </a:prstGeom>
          <a:noFill/>
        </p:spPr>
        <p:txBody>
          <a:bodyPr wrap="square" rtlCol="0">
            <a:spAutoFit/>
          </a:bodyPr>
          <a:lstStyle/>
          <a:p>
            <a:pPr algn="l"/>
            <a:r>
              <a:rPr lang="en-US" sz="1400" u="none" baseline="0" dirty="0">
                <a:solidFill>
                  <a:srgbClr val="FFFFFF"/>
                </a:solidFill>
                <a:latin typeface="Arial" panose="020B0604020202020204" pitchFamily="34" charset="0"/>
                <a:cs typeface="Arial" panose="020B0604020202020204" pitchFamily="34" charset="0"/>
              </a:rPr>
              <a:t>NeuroCritical Care/NeuroTrauma</a:t>
            </a:r>
          </a:p>
        </p:txBody>
      </p:sp>
      <p:sp>
        <p:nvSpPr>
          <p:cNvPr id="13" name="TextBox 12"/>
          <p:cNvSpPr txBox="1"/>
          <p:nvPr/>
        </p:nvSpPr>
        <p:spPr>
          <a:xfrm>
            <a:off x="8859564" y="4867779"/>
            <a:ext cx="1371600" cy="307777"/>
          </a:xfrm>
          <a:prstGeom prst="rect">
            <a:avLst/>
          </a:prstGeom>
          <a:noFill/>
        </p:spPr>
        <p:txBody>
          <a:bodyPr wrap="square" rtlCol="0">
            <a:spAutoFit/>
          </a:bodyPr>
          <a:lstStyle/>
          <a:p>
            <a:pPr algn="l"/>
            <a:r>
              <a:rPr lang="en-US" sz="1400" b="1" u="none" baseline="0" dirty="0">
                <a:solidFill>
                  <a:srgbClr val="FFFFF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377181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66083-CB63-F743-8E22-EEF3E5A13D93}"/>
              </a:ext>
            </a:extLst>
          </p:cNvPr>
          <p:cNvSpPr>
            <a:spLocks noGrp="1"/>
          </p:cNvSpPr>
          <p:nvPr>
            <p:ph type="title"/>
          </p:nvPr>
        </p:nvSpPr>
        <p:spPr/>
        <p:txBody>
          <a:bodyPr/>
          <a:lstStyle/>
          <a:p>
            <a:r>
              <a:rPr lang="en-US" dirty="0"/>
              <a:t>New CAST Fellowship Requirements</a:t>
            </a:r>
          </a:p>
        </p:txBody>
      </p:sp>
      <p:sp>
        <p:nvSpPr>
          <p:cNvPr id="3" name="Content Placeholder 2">
            <a:extLst>
              <a:ext uri="{FF2B5EF4-FFF2-40B4-BE49-F238E27FC236}">
                <a16:creationId xmlns:a16="http://schemas.microsoft.com/office/drawing/2014/main" id="{6B032DBF-1668-754F-B0B4-66A4B60F9EB9}"/>
              </a:ext>
            </a:extLst>
          </p:cNvPr>
          <p:cNvSpPr>
            <a:spLocks noGrp="1"/>
          </p:cNvSpPr>
          <p:nvPr>
            <p:ph idx="1"/>
          </p:nvPr>
        </p:nvSpPr>
        <p:spPr>
          <a:xfrm>
            <a:off x="495300" y="1981200"/>
            <a:ext cx="9372599" cy="4114800"/>
          </a:xfrm>
        </p:spPr>
        <p:txBody>
          <a:bodyPr/>
          <a:lstStyle/>
          <a:p>
            <a:r>
              <a:rPr lang="en-US" dirty="0"/>
              <a:t>Post Chief Resident year (NCC and NES exceptions)</a:t>
            </a:r>
          </a:p>
          <a:p>
            <a:r>
              <a:rPr lang="en-US" dirty="0"/>
              <a:t>Form 2 (Specialty Specific) submission with new/renewal applications</a:t>
            </a:r>
          </a:p>
          <a:p>
            <a:r>
              <a:rPr lang="en-US" dirty="0"/>
              <a:t>Form 3 (Individual Activity) submission annually for CAST Diploma of Fellowship completion</a:t>
            </a:r>
          </a:p>
          <a:p>
            <a:r>
              <a:rPr lang="en-US" dirty="0"/>
              <a:t>ADS submission annually</a:t>
            </a:r>
          </a:p>
        </p:txBody>
      </p:sp>
    </p:spTree>
    <p:extLst>
      <p:ext uri="{BB962C8B-B14F-4D97-AF65-F5344CB8AC3E}">
        <p14:creationId xmlns:p14="http://schemas.microsoft.com/office/powerpoint/2010/main" val="239850660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304" y="304800"/>
            <a:ext cx="9518584" cy="964406"/>
          </a:xfrm>
        </p:spPr>
        <p:txBody>
          <a:bodyPr/>
          <a:lstStyle/>
          <a:p>
            <a:r>
              <a:rPr lang="en-US" sz="2700" dirty="0">
                <a:solidFill>
                  <a:schemeClr val="tx1"/>
                </a:solidFill>
                <a:latin typeface="Arial" panose="020B0604020202020204" pitchFamily="34" charset="0"/>
                <a:cs typeface="Arial" panose="020B0604020202020204" pitchFamily="34" charset="0"/>
              </a:rPr>
              <a:t>CAST Fellowship Accreditation: </a:t>
            </a:r>
            <a:r>
              <a:rPr lang="en-US" sz="2700" dirty="0">
                <a:latin typeface="Arial" panose="020B0604020202020204" pitchFamily="34" charset="0"/>
                <a:cs typeface="Arial" panose="020B0604020202020204" pitchFamily="34" charset="0"/>
              </a:rPr>
              <a:t>Data/Form Requirements</a:t>
            </a:r>
          </a:p>
        </p:txBody>
      </p:sp>
      <p:sp>
        <p:nvSpPr>
          <p:cNvPr id="3" name="Content Placeholder 2"/>
          <p:cNvSpPr>
            <a:spLocks noGrp="1"/>
          </p:cNvSpPr>
          <p:nvPr>
            <p:ph idx="1"/>
          </p:nvPr>
        </p:nvSpPr>
        <p:spPr>
          <a:xfrm>
            <a:off x="349304" y="1500186"/>
            <a:ext cx="9518584" cy="5053014"/>
          </a:xfrm>
        </p:spPr>
        <p:txBody>
          <a:bodyPr/>
          <a:lstStyle/>
          <a:p>
            <a:pPr marL="0" indent="0">
              <a:spcBef>
                <a:spcPts val="0"/>
              </a:spcBef>
              <a:spcAft>
                <a:spcPts val="0"/>
              </a:spcAft>
              <a:buNone/>
            </a:pPr>
            <a:r>
              <a:rPr lang="en-US" sz="2025" b="1" dirty="0">
                <a:solidFill>
                  <a:schemeClr val="tx2"/>
                </a:solidFill>
                <a:latin typeface="Arial" panose="020B0604020202020204" pitchFamily="34" charset="0"/>
                <a:ea typeface="Calibri" panose="020F0502020204030204" pitchFamily="34" charset="0"/>
                <a:cs typeface="Arial" panose="020B0604020202020204" pitchFamily="34" charset="0"/>
              </a:rPr>
              <a:t>Initial application and renewal</a:t>
            </a:r>
            <a:endParaRPr lang="en-US" sz="2025" dirty="0">
              <a:latin typeface="Arial" panose="020B0604020202020204" pitchFamily="34" charset="0"/>
              <a:ea typeface="Calibri" panose="020F0502020204030204" pitchFamily="34" charset="0"/>
              <a:cs typeface="Arial" panose="020B0604020202020204" pitchFamily="34" charset="0"/>
            </a:endParaRPr>
          </a:p>
          <a:p>
            <a:pPr marL="0" indent="0">
              <a:spcBef>
                <a:spcPts val="0"/>
              </a:spcBef>
              <a:spcAft>
                <a:spcPts val="0"/>
              </a:spcAft>
              <a:buNone/>
            </a:pPr>
            <a:r>
              <a:rPr lang="en-US" sz="2025" dirty="0">
                <a:latin typeface="Arial" panose="020B0604020202020204" pitchFamily="34" charset="0"/>
                <a:ea typeface="Calibri" panose="020F0502020204030204" pitchFamily="34" charset="0"/>
                <a:cs typeface="Arial" panose="020B0604020202020204" pitchFamily="34" charset="0"/>
              </a:rPr>
              <a:t>Form 1: </a:t>
            </a:r>
            <a:r>
              <a:rPr lang="en-US" sz="2025" b="1" dirty="0">
                <a:solidFill>
                  <a:schemeClr val="tx2"/>
                </a:solidFill>
                <a:latin typeface="Arial" panose="020B0604020202020204" pitchFamily="34" charset="0"/>
                <a:ea typeface="Calibri" panose="020F0502020204030204" pitchFamily="34" charset="0"/>
                <a:cs typeface="Arial" panose="020B0604020202020204" pitchFamily="34" charset="0"/>
              </a:rPr>
              <a:t>institutional case report – general.  </a:t>
            </a:r>
            <a:r>
              <a:rPr lang="en-US" sz="2025" dirty="0">
                <a:latin typeface="Arial" panose="020B0604020202020204" pitchFamily="34" charset="0"/>
                <a:ea typeface="Calibri" panose="020F0502020204030204" pitchFamily="34" charset="0"/>
                <a:cs typeface="Arial" panose="020B0604020202020204" pitchFamily="34" charset="0"/>
              </a:rPr>
              <a:t>Includes</a:t>
            </a:r>
            <a:r>
              <a:rPr lang="en-US" sz="2025"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2025" dirty="0">
                <a:latin typeface="Arial" panose="020B0604020202020204" pitchFamily="34" charset="0"/>
                <a:ea typeface="Calibri" panose="020F0502020204030204" pitchFamily="34" charset="0"/>
                <a:cs typeface="Arial" panose="020B0604020202020204" pitchFamily="34" charset="0"/>
              </a:rPr>
              <a:t>all cases done by 	sponsoring institution residency training program </a:t>
            </a:r>
            <a:r>
              <a:rPr lang="en-US" sz="2025" dirty="0">
                <a:solidFill>
                  <a:srgbClr val="FFC000"/>
                </a:solidFill>
                <a:latin typeface="Arial" panose="020B0604020202020204" pitchFamily="34" charset="0"/>
                <a:ea typeface="Calibri" panose="020F0502020204030204" pitchFamily="34" charset="0"/>
                <a:cs typeface="Arial" panose="020B0604020202020204" pitchFamily="34" charset="0"/>
              </a:rPr>
              <a:t>(due at time of initial 	application or renewal)</a:t>
            </a:r>
          </a:p>
          <a:p>
            <a:pPr marL="0" indent="0">
              <a:spcBef>
                <a:spcPts val="0"/>
              </a:spcBef>
              <a:spcAft>
                <a:spcPts val="0"/>
              </a:spcAft>
              <a:buNone/>
            </a:pPr>
            <a:endParaRPr lang="en-US" sz="2025" dirty="0">
              <a:latin typeface="Arial" panose="020B0604020202020204" pitchFamily="34" charset="0"/>
              <a:ea typeface="Calibri" panose="020F0502020204030204" pitchFamily="34" charset="0"/>
              <a:cs typeface="Arial" panose="020B0604020202020204" pitchFamily="34" charset="0"/>
            </a:endParaRPr>
          </a:p>
          <a:p>
            <a:pPr marL="0" indent="0">
              <a:spcBef>
                <a:spcPts val="0"/>
              </a:spcBef>
              <a:spcAft>
                <a:spcPts val="0"/>
              </a:spcAft>
              <a:buNone/>
            </a:pPr>
            <a:r>
              <a:rPr lang="en-US" sz="2025" dirty="0">
                <a:latin typeface="Arial" panose="020B0604020202020204" pitchFamily="34" charset="0"/>
                <a:ea typeface="Calibri" panose="020F0502020204030204" pitchFamily="34" charset="0"/>
                <a:cs typeface="Arial" panose="020B0604020202020204" pitchFamily="34" charset="0"/>
              </a:rPr>
              <a:t>Form 2: </a:t>
            </a:r>
            <a:r>
              <a:rPr lang="en-US" sz="2025" b="1" dirty="0">
                <a:solidFill>
                  <a:schemeClr val="tx2"/>
                </a:solidFill>
                <a:latin typeface="Arial" panose="020B0604020202020204" pitchFamily="34" charset="0"/>
                <a:ea typeface="Calibri" panose="020F0502020204030204" pitchFamily="34" charset="0"/>
                <a:cs typeface="Arial" panose="020B0604020202020204" pitchFamily="34" charset="0"/>
              </a:rPr>
              <a:t>institutional case report – subspecialty.  </a:t>
            </a:r>
            <a:r>
              <a:rPr lang="en-US" sz="2025" dirty="0">
                <a:latin typeface="Arial" panose="020B0604020202020204" pitchFamily="34" charset="0"/>
                <a:ea typeface="Calibri" panose="020F0502020204030204" pitchFamily="34" charset="0"/>
                <a:cs typeface="Arial" panose="020B0604020202020204" pitchFamily="34" charset="0"/>
              </a:rPr>
              <a:t>Includes</a:t>
            </a:r>
            <a:r>
              <a:rPr lang="en-US" sz="2025"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2025" dirty="0">
                <a:latin typeface="Arial" panose="020B0604020202020204" pitchFamily="34" charset="0"/>
                <a:ea typeface="Calibri" panose="020F0502020204030204" pitchFamily="34" charset="0"/>
                <a:cs typeface="Arial" panose="020B0604020202020204" pitchFamily="34" charset="0"/>
              </a:rPr>
              <a:t>all pertinent 	subspecialty cases done by sponsoring institution residency training 	program </a:t>
            </a:r>
            <a:r>
              <a:rPr lang="en-US" sz="2025" dirty="0">
                <a:solidFill>
                  <a:srgbClr val="FFC000"/>
                </a:solidFill>
                <a:latin typeface="Arial" panose="020B0604020202020204" pitchFamily="34" charset="0"/>
                <a:ea typeface="Calibri" panose="020F0502020204030204" pitchFamily="34" charset="0"/>
                <a:cs typeface="Arial" panose="020B0604020202020204" pitchFamily="34" charset="0"/>
              </a:rPr>
              <a:t>(due at time of initial application or renewal)</a:t>
            </a:r>
          </a:p>
          <a:p>
            <a:pPr marL="0" indent="0">
              <a:spcBef>
                <a:spcPts val="0"/>
              </a:spcBef>
              <a:spcAft>
                <a:spcPts val="0"/>
              </a:spcAft>
              <a:buNone/>
            </a:pPr>
            <a:endParaRPr lang="en-US" sz="2025" b="1"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marL="0" indent="0">
              <a:spcBef>
                <a:spcPts val="0"/>
              </a:spcBef>
              <a:spcAft>
                <a:spcPts val="0"/>
              </a:spcAft>
              <a:buNone/>
            </a:pPr>
            <a:r>
              <a:rPr lang="en-US" sz="2025" b="1" dirty="0">
                <a:solidFill>
                  <a:schemeClr val="tx2"/>
                </a:solidFill>
                <a:latin typeface="Arial" panose="020B0604020202020204" pitchFamily="34" charset="0"/>
                <a:ea typeface="Calibri" panose="020F0502020204030204" pitchFamily="34" charset="0"/>
                <a:cs typeface="Arial" panose="020B0604020202020204" pitchFamily="34" charset="0"/>
              </a:rPr>
              <a:t>Annual</a:t>
            </a:r>
            <a:endParaRPr lang="en-US" sz="2025" dirty="0">
              <a:solidFill>
                <a:srgbClr val="FFC000"/>
              </a:solidFill>
              <a:latin typeface="Arial" panose="020B0604020202020204" pitchFamily="34" charset="0"/>
              <a:ea typeface="Calibri" panose="020F0502020204030204" pitchFamily="34" charset="0"/>
              <a:cs typeface="Arial" panose="020B0604020202020204" pitchFamily="34" charset="0"/>
            </a:endParaRPr>
          </a:p>
          <a:p>
            <a:pPr marL="0" indent="0">
              <a:spcBef>
                <a:spcPts val="0"/>
              </a:spcBef>
              <a:spcAft>
                <a:spcPts val="0"/>
              </a:spcAft>
              <a:buNone/>
            </a:pPr>
            <a:r>
              <a:rPr lang="en-US" sz="2025" dirty="0">
                <a:latin typeface="Arial" panose="020B0604020202020204" pitchFamily="34" charset="0"/>
                <a:ea typeface="Calibri" panose="020F0502020204030204" pitchFamily="34" charset="0"/>
                <a:cs typeface="Arial" panose="020B0604020202020204" pitchFamily="34" charset="0"/>
              </a:rPr>
              <a:t>Form 3: </a:t>
            </a:r>
            <a:r>
              <a:rPr lang="en-US" sz="2025" b="1" dirty="0">
                <a:solidFill>
                  <a:schemeClr val="tx2"/>
                </a:solidFill>
                <a:latin typeface="Arial" panose="020B0604020202020204" pitchFamily="34" charset="0"/>
                <a:ea typeface="Calibri" panose="020F0502020204030204" pitchFamily="34" charset="0"/>
                <a:cs typeface="Arial" panose="020B0604020202020204" pitchFamily="34" charset="0"/>
              </a:rPr>
              <a:t>individual case report form – training.   </a:t>
            </a:r>
            <a:r>
              <a:rPr lang="en-US" sz="2025" dirty="0">
                <a:latin typeface="Arial" panose="020B0604020202020204" pitchFamily="34" charset="0"/>
                <a:ea typeface="Calibri" panose="020F0502020204030204" pitchFamily="34" charset="0"/>
                <a:cs typeface="Arial" panose="020B0604020202020204" pitchFamily="34" charset="0"/>
              </a:rPr>
              <a:t>Validates the experience of the 	individual during the fellowship </a:t>
            </a:r>
            <a:r>
              <a:rPr lang="en-US" sz="1688" dirty="0">
                <a:solidFill>
                  <a:srgbClr val="FFC000"/>
                </a:solidFill>
                <a:latin typeface="Arial" panose="020B0604020202020204" pitchFamily="34" charset="0"/>
                <a:ea typeface="Calibri" panose="020F0502020204030204" pitchFamily="34" charset="0"/>
                <a:cs typeface="Arial" panose="020B0604020202020204" pitchFamily="34" charset="0"/>
              </a:rPr>
              <a:t>(</a:t>
            </a:r>
            <a:r>
              <a:rPr lang="en-US" sz="2025" dirty="0">
                <a:solidFill>
                  <a:srgbClr val="FFC000"/>
                </a:solidFill>
                <a:latin typeface="Arial" panose="020B0604020202020204" pitchFamily="34" charset="0"/>
                <a:ea typeface="Calibri" panose="020F0502020204030204" pitchFamily="34" charset="0"/>
                <a:cs typeface="Arial" panose="020B0604020202020204" pitchFamily="34" charset="0"/>
              </a:rPr>
              <a:t>updated to CAST annually)</a:t>
            </a:r>
            <a:r>
              <a:rPr lang="en-US" sz="2025" dirty="0">
                <a:latin typeface="Arial" panose="020B0604020202020204" pitchFamily="34" charset="0"/>
                <a:ea typeface="Calibri" panose="020F0502020204030204" pitchFamily="34" charset="0"/>
                <a:cs typeface="Arial" panose="020B0604020202020204" pitchFamily="34" charset="0"/>
              </a:rPr>
              <a:t> </a:t>
            </a:r>
          </a:p>
          <a:p>
            <a:pPr marL="0" indent="0">
              <a:spcBef>
                <a:spcPts val="0"/>
              </a:spcBef>
              <a:spcAft>
                <a:spcPts val="0"/>
              </a:spcAft>
              <a:buNone/>
            </a:pPr>
            <a:endParaRPr lang="en-US" sz="2025" dirty="0">
              <a:latin typeface="Arial" panose="020B0604020202020204" pitchFamily="34" charset="0"/>
              <a:ea typeface="Calibri" panose="020F0502020204030204" pitchFamily="34" charset="0"/>
              <a:cs typeface="Arial" panose="020B0604020202020204" pitchFamily="34" charset="0"/>
            </a:endParaRPr>
          </a:p>
          <a:p>
            <a:pPr marL="0" indent="0">
              <a:spcBef>
                <a:spcPts val="0"/>
              </a:spcBef>
              <a:spcAft>
                <a:spcPts val="0"/>
              </a:spcAft>
              <a:buNone/>
            </a:pPr>
            <a:r>
              <a:rPr lang="en-US" sz="2025" dirty="0">
                <a:latin typeface="Arial" panose="020B0604020202020204" pitchFamily="34" charset="0"/>
                <a:ea typeface="Calibri" panose="020F0502020204030204" pitchFamily="34" charset="0"/>
                <a:cs typeface="Arial" panose="020B0604020202020204" pitchFamily="34" charset="0"/>
              </a:rPr>
              <a:t>ACGME ADS: </a:t>
            </a:r>
            <a:r>
              <a:rPr lang="en-US" sz="2025" b="1" dirty="0">
                <a:solidFill>
                  <a:schemeClr val="tx2"/>
                </a:solidFill>
                <a:latin typeface="Arial" panose="020B0604020202020204" pitchFamily="34" charset="0"/>
                <a:ea typeface="Calibri" panose="020F0502020204030204" pitchFamily="34" charset="0"/>
                <a:cs typeface="Arial" panose="020B0604020202020204" pitchFamily="34" charset="0"/>
              </a:rPr>
              <a:t>annual fellowship update</a:t>
            </a:r>
          </a:p>
          <a:p>
            <a:pPr marL="0" indent="0">
              <a:spcBef>
                <a:spcPts val="0"/>
              </a:spcBef>
              <a:spcAft>
                <a:spcPts val="0"/>
              </a:spcAft>
              <a:buNone/>
            </a:pPr>
            <a:r>
              <a:rPr lang="en-US" sz="2025"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2025" dirty="0">
                <a:solidFill>
                  <a:srgbClr val="FFC000"/>
                </a:solidFill>
                <a:latin typeface="Arial" panose="020B0604020202020204" pitchFamily="34" charset="0"/>
                <a:ea typeface="Calibri" panose="020F0502020204030204" pitchFamily="34" charset="0"/>
                <a:cs typeface="Arial" panose="020B0604020202020204" pitchFamily="34" charset="0"/>
              </a:rPr>
              <a:t>(updated and submitted to CAST through ACGME annually)</a:t>
            </a:r>
          </a:p>
          <a:p>
            <a:pPr marL="0" indent="0">
              <a:spcBef>
                <a:spcPts val="0"/>
              </a:spcBef>
              <a:spcAft>
                <a:spcPts val="0"/>
              </a:spcAft>
              <a:buNone/>
            </a:pPr>
            <a:endParaRPr lang="en-US" sz="2025" dirty="0">
              <a:solidFill>
                <a:srgbClr val="FFC000"/>
              </a:solidFill>
              <a:latin typeface="Arial" panose="020B0604020202020204" pitchFamily="34" charset="0"/>
              <a:ea typeface="Calibri" panose="020F0502020204030204" pitchFamily="34" charset="0"/>
              <a:cs typeface="Arial" panose="020B0604020202020204" pitchFamily="34" charset="0"/>
            </a:endParaRPr>
          </a:p>
          <a:p>
            <a:pPr marL="0" indent="0">
              <a:spcBef>
                <a:spcPts val="0"/>
              </a:spcBef>
              <a:spcAft>
                <a:spcPts val="0"/>
              </a:spcAft>
              <a:buNone/>
            </a:pPr>
            <a:endParaRPr lang="en-US" sz="2025" dirty="0">
              <a:solidFill>
                <a:srgbClr val="FFC000"/>
              </a:solidFill>
              <a:latin typeface="Arial" panose="020B0604020202020204" pitchFamily="34" charset="0"/>
              <a:ea typeface="Calibri" panose="020F0502020204030204" pitchFamily="34" charset="0"/>
              <a:cs typeface="Arial" panose="020B0604020202020204" pitchFamily="34" charset="0"/>
            </a:endParaRPr>
          </a:p>
          <a:p>
            <a:pPr marL="0" indent="0">
              <a:spcBef>
                <a:spcPts val="0"/>
              </a:spcBef>
              <a:spcAft>
                <a:spcPts val="0"/>
              </a:spcAft>
              <a:buNone/>
            </a:pPr>
            <a:endParaRPr lang="en-US" sz="2025" dirty="0">
              <a:solidFill>
                <a:srgbClr val="FFC000"/>
              </a:solidFill>
              <a:latin typeface="Arial" panose="020B0604020202020204" pitchFamily="34" charset="0"/>
              <a:ea typeface="Calibri" panose="020F0502020204030204" pitchFamily="34" charset="0"/>
              <a:cs typeface="Arial" panose="020B0604020202020204" pitchFamily="34" charset="0"/>
            </a:endParaRPr>
          </a:p>
          <a:p>
            <a:pPr marL="0" indent="0">
              <a:spcBef>
                <a:spcPts val="0"/>
              </a:spcBef>
              <a:spcAft>
                <a:spcPts val="0"/>
              </a:spcAft>
              <a:buNone/>
            </a:pPr>
            <a:r>
              <a:rPr lang="en-US" sz="1688" dirty="0">
                <a:latin typeface="Arial" panose="020B0604020202020204" pitchFamily="34" charset="0"/>
                <a:ea typeface="Calibri" panose="020F0502020204030204" pitchFamily="34" charset="0"/>
                <a:cs typeface="Arial" panose="020B0604020202020204" pitchFamily="34" charset="0"/>
              </a:rPr>
              <a:t>          </a:t>
            </a:r>
            <a:endParaRPr lang="en-US" sz="1688"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311899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93915" y="1133981"/>
            <a:ext cx="8006066" cy="4371975"/>
          </a:xfrm>
        </p:spPr>
        <p:txBody>
          <a:bodyPr/>
          <a:lstStyle/>
          <a:p>
            <a:pPr marL="0" indent="0">
              <a:spcBef>
                <a:spcPts val="0"/>
              </a:spcBef>
              <a:spcAft>
                <a:spcPts val="0"/>
              </a:spcAft>
              <a:buNone/>
            </a:pPr>
            <a:r>
              <a:rPr lang="en-US" sz="2025" b="1" dirty="0">
                <a:latin typeface="Arial" panose="020B0604020202020204" pitchFamily="34" charset="0"/>
                <a:ea typeface="Calibri" panose="020F0502020204030204" pitchFamily="34" charset="0"/>
              </a:rPr>
              <a:t>	</a:t>
            </a:r>
            <a:r>
              <a:rPr lang="en-US" b="1" dirty="0">
                <a:latin typeface="Arial" panose="020B0604020202020204" pitchFamily="34" charset="0"/>
                <a:ea typeface="Calibri" panose="020F0502020204030204" pitchFamily="34" charset="0"/>
              </a:rPr>
              <a:t>Form 1:</a:t>
            </a:r>
          </a:p>
          <a:p>
            <a:pPr marL="0" indent="0">
              <a:spcBef>
                <a:spcPts val="0"/>
              </a:spcBef>
              <a:spcAft>
                <a:spcPts val="0"/>
              </a:spcAft>
              <a:buNone/>
            </a:pPr>
            <a:endParaRPr lang="en-US" sz="2025" b="1" dirty="0">
              <a:solidFill>
                <a:schemeClr val="tx2"/>
              </a:solidFill>
              <a:latin typeface="Arial" panose="020B0604020202020204" pitchFamily="34" charset="0"/>
              <a:ea typeface="Calibri" panose="020F0502020204030204" pitchFamily="34" charset="0"/>
            </a:endParaRPr>
          </a:p>
          <a:p>
            <a:pPr marL="0" indent="0">
              <a:spcBef>
                <a:spcPts val="0"/>
              </a:spcBef>
              <a:spcAft>
                <a:spcPts val="0"/>
              </a:spcAft>
              <a:buNone/>
            </a:pPr>
            <a:r>
              <a:rPr lang="en-US" sz="2025" b="1" dirty="0">
                <a:solidFill>
                  <a:schemeClr val="tx2"/>
                </a:solidFill>
                <a:latin typeface="Arial" panose="020B0604020202020204" pitchFamily="34" charset="0"/>
                <a:ea typeface="Calibri" panose="020F0502020204030204" pitchFamily="34" charset="0"/>
              </a:rPr>
              <a:t>	INSTITUTIONAL </a:t>
            </a:r>
          </a:p>
          <a:p>
            <a:pPr marL="0" indent="0">
              <a:spcBef>
                <a:spcPts val="0"/>
              </a:spcBef>
              <a:spcAft>
                <a:spcPts val="0"/>
              </a:spcAft>
              <a:buNone/>
            </a:pPr>
            <a:r>
              <a:rPr lang="en-US" sz="2025" b="1" dirty="0">
                <a:solidFill>
                  <a:schemeClr val="tx2"/>
                </a:solidFill>
                <a:latin typeface="Arial" panose="020B0604020202020204" pitchFamily="34" charset="0"/>
                <a:ea typeface="Calibri" panose="020F0502020204030204" pitchFamily="34" charset="0"/>
              </a:rPr>
              <a:t>	CASE REPORT </a:t>
            </a:r>
          </a:p>
          <a:p>
            <a:pPr marL="0" indent="0">
              <a:spcBef>
                <a:spcPts val="0"/>
              </a:spcBef>
              <a:spcAft>
                <a:spcPts val="0"/>
              </a:spcAft>
              <a:buNone/>
            </a:pPr>
            <a:r>
              <a:rPr lang="en-US" sz="2025" b="1" dirty="0">
                <a:solidFill>
                  <a:schemeClr val="tx2"/>
                </a:solidFill>
                <a:latin typeface="Arial" panose="020B0604020202020204" pitchFamily="34" charset="0"/>
                <a:ea typeface="Calibri" panose="020F0502020204030204" pitchFamily="34" charset="0"/>
              </a:rPr>
              <a:t>	– GENERAL</a:t>
            </a:r>
            <a:r>
              <a:rPr lang="en-US" sz="2025" dirty="0">
                <a:latin typeface="Arial" panose="020B0604020202020204" pitchFamily="34" charset="0"/>
                <a:ea typeface="Calibri" panose="020F0502020204030204" pitchFamily="34" charset="0"/>
              </a:rPr>
              <a:t> </a:t>
            </a:r>
          </a:p>
          <a:p>
            <a:pPr marL="0" indent="0">
              <a:spcBef>
                <a:spcPts val="0"/>
              </a:spcBef>
              <a:spcAft>
                <a:spcPts val="0"/>
              </a:spcAft>
              <a:buNone/>
            </a:pPr>
            <a:endParaRPr lang="en-US" sz="2025" dirty="0">
              <a:latin typeface="Arial" panose="020B0604020202020204" pitchFamily="34" charset="0"/>
              <a:ea typeface="Calibri" panose="020F0502020204030204" pitchFamily="34" charset="0"/>
            </a:endParaRPr>
          </a:p>
          <a:p>
            <a:pPr marL="0" indent="0">
              <a:spcBef>
                <a:spcPts val="0"/>
              </a:spcBef>
              <a:spcAft>
                <a:spcPts val="0"/>
              </a:spcAft>
              <a:buNone/>
            </a:pPr>
            <a:r>
              <a:rPr lang="en-US" sz="2025" dirty="0">
                <a:latin typeface="Arial" panose="020B0604020202020204" pitchFamily="34" charset="0"/>
                <a:ea typeface="Calibri" panose="020F0502020204030204" pitchFamily="34" charset="0"/>
              </a:rPr>
              <a:t>     all cases done by institution </a:t>
            </a:r>
          </a:p>
          <a:p>
            <a:pPr marL="0" indent="0">
              <a:buNone/>
              <a:defRPr/>
            </a:pPr>
            <a:r>
              <a:rPr lang="en-US" sz="2025" dirty="0">
                <a:latin typeface="Arial" panose="020B0604020202020204" pitchFamily="34" charset="0"/>
                <a:ea typeface="Calibri" panose="020F0502020204030204" pitchFamily="34" charset="0"/>
              </a:rPr>
              <a:t>       sponsoring training program</a:t>
            </a:r>
            <a:r>
              <a:rPr lang="en-US" sz="2025" dirty="0">
                <a:solidFill>
                  <a:srgbClr val="FFFFFF"/>
                </a:solidFill>
                <a:latin typeface="Arial" panose="020B0604020202020204" pitchFamily="34" charset="0"/>
                <a:cs typeface="Arial" panose="020B0604020202020204" pitchFamily="34" charset="0"/>
              </a:rPr>
              <a:t> </a:t>
            </a:r>
          </a:p>
          <a:p>
            <a:pPr marL="0" indent="0">
              <a:buNone/>
              <a:defRPr/>
            </a:pPr>
            <a:r>
              <a:rPr lang="en-US" sz="2025" dirty="0">
                <a:solidFill>
                  <a:srgbClr val="FFFFFF"/>
                </a:solidFill>
                <a:latin typeface="Arial" panose="020B0604020202020204" pitchFamily="34" charset="0"/>
                <a:cs typeface="Arial" panose="020B0604020202020204" pitchFamily="34" charset="0"/>
              </a:rPr>
              <a:t>     same for all sub-specialties</a:t>
            </a:r>
          </a:p>
          <a:p>
            <a:pPr marL="0" indent="0">
              <a:buNone/>
              <a:defRPr/>
            </a:pPr>
            <a:endParaRPr lang="en-US" sz="2025" dirty="0">
              <a:solidFill>
                <a:srgbClr val="FFFFFF"/>
              </a:solidFill>
              <a:latin typeface="Arial" panose="020B0604020202020204" pitchFamily="34" charset="0"/>
              <a:ea typeface="Calibri" panose="020F0502020204030204" pitchFamily="34" charset="0"/>
              <a:cs typeface="Arial" panose="020B0604020202020204" pitchFamily="34" charset="0"/>
            </a:endParaRPr>
          </a:p>
          <a:p>
            <a:pPr marL="0" indent="0">
              <a:spcBef>
                <a:spcPts val="0"/>
              </a:spcBef>
              <a:spcAft>
                <a:spcPts val="0"/>
              </a:spcAft>
              <a:buNone/>
            </a:pPr>
            <a:endParaRPr lang="en-US" sz="2025" b="1" dirty="0">
              <a:solidFill>
                <a:srgbClr val="FFFFFF"/>
              </a:solidFill>
              <a:latin typeface="Arial" pitchFamily="34" charset="0"/>
              <a:cs typeface="Arial" pitchFamily="34" charset="0"/>
            </a:endParaRPr>
          </a:p>
          <a:p>
            <a:pPr marL="0" indent="0">
              <a:spcBef>
                <a:spcPts val="0"/>
              </a:spcBef>
              <a:spcAft>
                <a:spcPts val="0"/>
              </a:spcAft>
              <a:buNone/>
            </a:pPr>
            <a:r>
              <a:rPr lang="en-US" sz="2025" b="1" dirty="0">
                <a:solidFill>
                  <a:srgbClr val="FFFFFF"/>
                </a:solidFill>
                <a:latin typeface="Arial" pitchFamily="34" charset="0"/>
                <a:cs typeface="Arial" pitchFamily="34" charset="0"/>
              </a:rPr>
              <a:t>does program have enough </a:t>
            </a:r>
          </a:p>
          <a:p>
            <a:pPr marL="0" indent="0">
              <a:spcBef>
                <a:spcPts val="0"/>
              </a:spcBef>
              <a:spcAft>
                <a:spcPts val="0"/>
              </a:spcAft>
              <a:buNone/>
            </a:pPr>
            <a:r>
              <a:rPr lang="en-US" sz="2025" b="1" dirty="0">
                <a:solidFill>
                  <a:srgbClr val="FFFFFF"/>
                </a:solidFill>
                <a:latin typeface="Arial" pitchFamily="34" charset="0"/>
                <a:cs typeface="Arial" pitchFamily="34" charset="0"/>
              </a:rPr>
              <a:t>cases to justify a fellowship?</a:t>
            </a:r>
          </a:p>
          <a:p>
            <a:pPr marL="0" indent="0">
              <a:buNone/>
              <a:defRPr/>
            </a:pPr>
            <a:endParaRPr lang="en-US" sz="2025" dirty="0">
              <a:latin typeface="Arial" panose="020B0604020202020204" pitchFamily="34" charset="0"/>
              <a:ea typeface="Calibri" panose="020F0502020204030204" pitchFamily="34" charset="0"/>
            </a:endParaRPr>
          </a:p>
        </p:txBody>
      </p:sp>
      <p:pic>
        <p:nvPicPr>
          <p:cNvPr id="4" name="Picture 3"/>
          <p:cNvPicPr>
            <a:picLocks noChangeAspect="1"/>
          </p:cNvPicPr>
          <p:nvPr/>
        </p:nvPicPr>
        <p:blipFill>
          <a:blip r:embed="rId2"/>
          <a:stretch>
            <a:fillRect/>
          </a:stretch>
        </p:blipFill>
        <p:spPr>
          <a:xfrm>
            <a:off x="4886533" y="703281"/>
            <a:ext cx="4596796" cy="5436393"/>
          </a:xfrm>
          <a:prstGeom prst="rect">
            <a:avLst/>
          </a:prstGeom>
        </p:spPr>
      </p:pic>
    </p:spTree>
    <p:extLst>
      <p:ext uri="{BB962C8B-B14F-4D97-AF65-F5344CB8AC3E}">
        <p14:creationId xmlns:p14="http://schemas.microsoft.com/office/powerpoint/2010/main" val="210549563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03099" y="983702"/>
            <a:ext cx="3874446" cy="5053787"/>
          </a:xfrm>
        </p:spPr>
        <p:txBody>
          <a:bodyPr/>
          <a:lstStyle/>
          <a:p>
            <a:pPr marL="0" indent="0">
              <a:spcBef>
                <a:spcPts val="0"/>
              </a:spcBef>
              <a:spcAft>
                <a:spcPts val="0"/>
              </a:spcAft>
              <a:buNone/>
            </a:pPr>
            <a:r>
              <a:rPr lang="en-US" sz="2025" b="1" dirty="0">
                <a:latin typeface="Arial" panose="020B0604020202020204" pitchFamily="34" charset="0"/>
                <a:ea typeface="Calibri" panose="020F0502020204030204" pitchFamily="34" charset="0"/>
              </a:rPr>
              <a:t>	    </a:t>
            </a:r>
            <a:r>
              <a:rPr lang="en-US" b="1" dirty="0">
                <a:latin typeface="Arial" panose="020B0604020202020204" pitchFamily="34" charset="0"/>
                <a:ea typeface="Calibri" panose="020F0502020204030204" pitchFamily="34" charset="0"/>
              </a:rPr>
              <a:t>Form 2:</a:t>
            </a:r>
          </a:p>
          <a:p>
            <a:pPr marL="0" indent="0">
              <a:spcBef>
                <a:spcPts val="0"/>
              </a:spcBef>
              <a:spcAft>
                <a:spcPts val="0"/>
              </a:spcAft>
              <a:buNone/>
            </a:pPr>
            <a:endParaRPr lang="en-US" sz="2025" b="1" dirty="0">
              <a:solidFill>
                <a:schemeClr val="tx2"/>
              </a:solidFill>
              <a:latin typeface="Arial" panose="020B0604020202020204" pitchFamily="34" charset="0"/>
              <a:ea typeface="Calibri" panose="020F0502020204030204" pitchFamily="34" charset="0"/>
            </a:endParaRPr>
          </a:p>
          <a:p>
            <a:pPr marL="0" indent="0">
              <a:spcBef>
                <a:spcPts val="0"/>
              </a:spcBef>
              <a:spcAft>
                <a:spcPts val="0"/>
              </a:spcAft>
              <a:buNone/>
            </a:pPr>
            <a:r>
              <a:rPr lang="en-US" sz="2025" b="1" dirty="0">
                <a:solidFill>
                  <a:schemeClr val="tx2"/>
                </a:solidFill>
                <a:latin typeface="Arial" panose="020B0604020202020204" pitchFamily="34" charset="0"/>
                <a:ea typeface="Calibri" panose="020F0502020204030204" pitchFamily="34" charset="0"/>
              </a:rPr>
              <a:t>	INSTITUTIONAL </a:t>
            </a:r>
          </a:p>
          <a:p>
            <a:pPr marL="0" indent="0">
              <a:spcBef>
                <a:spcPts val="0"/>
              </a:spcBef>
              <a:spcAft>
                <a:spcPts val="0"/>
              </a:spcAft>
              <a:buNone/>
            </a:pPr>
            <a:r>
              <a:rPr lang="en-US" sz="2025" b="1" dirty="0">
                <a:solidFill>
                  <a:schemeClr val="tx2"/>
                </a:solidFill>
                <a:latin typeface="Arial" panose="020B0604020202020204" pitchFamily="34" charset="0"/>
                <a:ea typeface="Calibri" panose="020F0502020204030204" pitchFamily="34" charset="0"/>
              </a:rPr>
              <a:t>	CASE REPORT </a:t>
            </a:r>
          </a:p>
          <a:p>
            <a:pPr marL="0" indent="0">
              <a:spcBef>
                <a:spcPts val="0"/>
              </a:spcBef>
              <a:spcAft>
                <a:spcPts val="0"/>
              </a:spcAft>
              <a:buNone/>
            </a:pPr>
            <a:r>
              <a:rPr lang="en-US" sz="2025" b="1" dirty="0">
                <a:solidFill>
                  <a:schemeClr val="tx2"/>
                </a:solidFill>
                <a:latin typeface="Arial" panose="020B0604020202020204" pitchFamily="34" charset="0"/>
                <a:ea typeface="Calibri" panose="020F0502020204030204" pitchFamily="34" charset="0"/>
              </a:rPr>
              <a:t>        – SUBSPECIALTY</a:t>
            </a:r>
            <a:r>
              <a:rPr lang="en-US" sz="2025" dirty="0">
                <a:latin typeface="Arial" panose="020B0604020202020204" pitchFamily="34" charset="0"/>
                <a:ea typeface="Calibri" panose="020F0502020204030204" pitchFamily="34" charset="0"/>
              </a:rPr>
              <a:t> </a:t>
            </a:r>
          </a:p>
          <a:p>
            <a:pPr marL="0" indent="0">
              <a:spcBef>
                <a:spcPts val="0"/>
              </a:spcBef>
              <a:spcAft>
                <a:spcPts val="0"/>
              </a:spcAft>
              <a:buNone/>
            </a:pPr>
            <a:endParaRPr lang="en-US" sz="2025" dirty="0">
              <a:latin typeface="Arial" panose="020B0604020202020204" pitchFamily="34" charset="0"/>
              <a:ea typeface="Calibri" panose="020F0502020204030204" pitchFamily="34" charset="0"/>
            </a:endParaRPr>
          </a:p>
          <a:p>
            <a:pPr marL="0" indent="0">
              <a:spcBef>
                <a:spcPts val="0"/>
              </a:spcBef>
              <a:spcAft>
                <a:spcPts val="0"/>
              </a:spcAft>
              <a:buNone/>
            </a:pPr>
            <a:r>
              <a:rPr lang="en-US" sz="2025" dirty="0">
                <a:latin typeface="Arial" panose="020B0604020202020204" pitchFamily="34" charset="0"/>
                <a:ea typeface="Calibri" panose="020F0502020204030204" pitchFamily="34" charset="0"/>
              </a:rPr>
              <a:t>     </a:t>
            </a:r>
            <a:r>
              <a:rPr lang="en-US" sz="1688" dirty="0">
                <a:latin typeface="Arial" panose="020B0604020202020204" pitchFamily="34" charset="0"/>
                <a:ea typeface="Calibri" panose="020F0502020204030204" pitchFamily="34" charset="0"/>
              </a:rPr>
              <a:t>all pertinent cases done by </a:t>
            </a:r>
          </a:p>
          <a:p>
            <a:pPr marL="0" indent="0">
              <a:spcBef>
                <a:spcPts val="0"/>
              </a:spcBef>
              <a:spcAft>
                <a:spcPts val="0"/>
              </a:spcAft>
              <a:buNone/>
            </a:pPr>
            <a:r>
              <a:rPr lang="en-US" sz="1688" dirty="0">
                <a:latin typeface="Arial" panose="020B0604020202020204" pitchFamily="34" charset="0"/>
                <a:ea typeface="Calibri" panose="020F0502020204030204" pitchFamily="34" charset="0"/>
              </a:rPr>
              <a:t>          institution sponsoring </a:t>
            </a:r>
          </a:p>
          <a:p>
            <a:pPr marL="0" indent="0">
              <a:spcBef>
                <a:spcPts val="0"/>
              </a:spcBef>
              <a:spcAft>
                <a:spcPts val="0"/>
              </a:spcAft>
              <a:buNone/>
            </a:pPr>
            <a:r>
              <a:rPr lang="en-US" sz="1688" dirty="0">
                <a:latin typeface="Arial" panose="020B0604020202020204" pitchFamily="34" charset="0"/>
                <a:ea typeface="Calibri" panose="020F0502020204030204" pitchFamily="34" charset="0"/>
              </a:rPr>
              <a:t>          training program</a:t>
            </a:r>
            <a:r>
              <a:rPr lang="en-US" sz="1688" dirty="0">
                <a:solidFill>
                  <a:srgbClr val="FFFFFF"/>
                </a:solidFill>
                <a:latin typeface="Arial" panose="020B0604020202020204" pitchFamily="34" charset="0"/>
                <a:cs typeface="Arial" panose="020B0604020202020204" pitchFamily="34" charset="0"/>
              </a:rPr>
              <a:t> </a:t>
            </a:r>
          </a:p>
          <a:p>
            <a:pPr marL="0" indent="0">
              <a:buNone/>
              <a:defRPr/>
            </a:pPr>
            <a:r>
              <a:rPr lang="en-US" sz="1688" dirty="0">
                <a:solidFill>
                  <a:srgbClr val="FFFFFF"/>
                </a:solidFill>
                <a:latin typeface="Arial" panose="020B0604020202020204" pitchFamily="34" charset="0"/>
                <a:cs typeface="Arial" panose="020B0604020202020204" pitchFamily="34" charset="0"/>
              </a:rPr>
              <a:t>      defined by subspecialty FRC</a:t>
            </a:r>
          </a:p>
          <a:p>
            <a:pPr marL="0" indent="0">
              <a:buNone/>
              <a:defRPr/>
            </a:pPr>
            <a:r>
              <a:rPr lang="en-US" sz="1688" dirty="0">
                <a:solidFill>
                  <a:srgbClr val="FFFFFF"/>
                </a:solidFill>
                <a:latin typeface="Arial" panose="020B0604020202020204" pitchFamily="34" charset="0"/>
                <a:cs typeface="Arial" panose="020B0604020202020204" pitchFamily="34" charset="0"/>
              </a:rPr>
              <a:t>      different for each </a:t>
            </a:r>
            <a:r>
              <a:rPr lang="en-US" sz="1688" dirty="0" err="1">
                <a:solidFill>
                  <a:srgbClr val="FFFFFF"/>
                </a:solidFill>
                <a:latin typeface="Arial" panose="020B0604020202020204" pitchFamily="34" charset="0"/>
                <a:cs typeface="Arial" panose="020B0604020202020204" pitchFamily="34" charset="0"/>
              </a:rPr>
              <a:t>subpecialty</a:t>
            </a:r>
            <a:endParaRPr lang="en-US" sz="1688" dirty="0">
              <a:solidFill>
                <a:srgbClr val="FFFFFF"/>
              </a:solidFill>
              <a:latin typeface="Arial" pitchFamily="34" charset="0"/>
              <a:cs typeface="Arial" pitchFamily="34" charset="0"/>
            </a:endParaRPr>
          </a:p>
          <a:p>
            <a:pPr marL="0" indent="0">
              <a:spcBef>
                <a:spcPts val="0"/>
              </a:spcBef>
              <a:spcAft>
                <a:spcPts val="0"/>
              </a:spcAft>
              <a:buNone/>
            </a:pPr>
            <a:r>
              <a:rPr lang="en-US" sz="1350" dirty="0">
                <a:solidFill>
                  <a:srgbClr val="FFFFFF"/>
                </a:solidFill>
                <a:latin typeface="Arial" pitchFamily="34" charset="0"/>
                <a:cs typeface="Arial" pitchFamily="34" charset="0"/>
              </a:rPr>
              <a:t>(sample from </a:t>
            </a:r>
            <a:r>
              <a:rPr lang="en-US" sz="1350" dirty="0" err="1">
                <a:solidFill>
                  <a:srgbClr val="FFFFFF"/>
                </a:solidFill>
                <a:latin typeface="Arial" pitchFamily="34" charset="0"/>
                <a:cs typeface="Arial" pitchFamily="34" charset="0"/>
              </a:rPr>
              <a:t>neuroendovascular</a:t>
            </a:r>
            <a:r>
              <a:rPr lang="en-US" sz="1350" dirty="0">
                <a:solidFill>
                  <a:srgbClr val="FFFFFF"/>
                </a:solidFill>
                <a:latin typeface="Arial" pitchFamily="34" charset="0"/>
                <a:cs typeface="Arial" pitchFamily="34" charset="0"/>
              </a:rPr>
              <a:t> surgery)</a:t>
            </a:r>
          </a:p>
          <a:p>
            <a:pPr marL="0" indent="0">
              <a:spcBef>
                <a:spcPts val="0"/>
              </a:spcBef>
              <a:spcAft>
                <a:spcPts val="0"/>
              </a:spcAft>
              <a:buNone/>
            </a:pPr>
            <a:r>
              <a:rPr lang="en-US" sz="1688" b="1" dirty="0">
                <a:solidFill>
                  <a:srgbClr val="FFFFFF"/>
                </a:solidFill>
                <a:latin typeface="Arial" pitchFamily="34" charset="0"/>
                <a:cs typeface="Arial" pitchFamily="34" charset="0"/>
              </a:rPr>
              <a:t>  </a:t>
            </a:r>
          </a:p>
          <a:p>
            <a:pPr marL="0" indent="0">
              <a:spcBef>
                <a:spcPts val="0"/>
              </a:spcBef>
              <a:spcAft>
                <a:spcPts val="0"/>
              </a:spcAft>
              <a:buNone/>
            </a:pPr>
            <a:r>
              <a:rPr lang="en-US" sz="1688" b="1" dirty="0">
                <a:solidFill>
                  <a:srgbClr val="FFFFFF"/>
                </a:solidFill>
                <a:latin typeface="Arial" pitchFamily="34" charset="0"/>
                <a:cs typeface="Arial" pitchFamily="34" charset="0"/>
              </a:rPr>
              <a:t>does program have enough </a:t>
            </a:r>
          </a:p>
          <a:p>
            <a:pPr marL="0" indent="0">
              <a:spcBef>
                <a:spcPts val="0"/>
              </a:spcBef>
              <a:spcAft>
                <a:spcPts val="0"/>
              </a:spcAft>
              <a:buNone/>
            </a:pPr>
            <a:r>
              <a:rPr lang="en-US" sz="1688" b="1" dirty="0">
                <a:solidFill>
                  <a:srgbClr val="FFFFFF"/>
                </a:solidFill>
                <a:latin typeface="Arial" pitchFamily="34" charset="0"/>
                <a:cs typeface="Arial" pitchFamily="34" charset="0"/>
              </a:rPr>
              <a:t>  </a:t>
            </a:r>
            <a:r>
              <a:rPr lang="en-US" sz="1688" b="1" u="sng" dirty="0">
                <a:solidFill>
                  <a:srgbClr val="FFFFFF"/>
                </a:solidFill>
                <a:latin typeface="Arial" pitchFamily="34" charset="0"/>
                <a:cs typeface="Arial" pitchFamily="34" charset="0"/>
              </a:rPr>
              <a:t>subspecialty </a:t>
            </a:r>
            <a:r>
              <a:rPr lang="en-US" sz="1688" b="1" dirty="0">
                <a:solidFill>
                  <a:srgbClr val="FFFFFF"/>
                </a:solidFill>
                <a:latin typeface="Arial" pitchFamily="34" charset="0"/>
                <a:cs typeface="Arial" pitchFamily="34" charset="0"/>
              </a:rPr>
              <a:t>cases to justify </a:t>
            </a:r>
          </a:p>
          <a:p>
            <a:pPr marL="0" indent="0">
              <a:spcBef>
                <a:spcPts val="0"/>
              </a:spcBef>
              <a:spcAft>
                <a:spcPts val="0"/>
              </a:spcAft>
              <a:buNone/>
            </a:pPr>
            <a:r>
              <a:rPr lang="en-US" sz="1688" b="1" dirty="0">
                <a:solidFill>
                  <a:srgbClr val="FFFFFF"/>
                </a:solidFill>
                <a:latin typeface="Arial" pitchFamily="34" charset="0"/>
                <a:cs typeface="Arial" pitchFamily="34" charset="0"/>
              </a:rPr>
              <a:t>  a fellowship?</a:t>
            </a:r>
          </a:p>
          <a:p>
            <a:pPr marL="0" indent="0">
              <a:spcBef>
                <a:spcPts val="0"/>
              </a:spcBef>
              <a:spcAft>
                <a:spcPts val="0"/>
              </a:spcAft>
              <a:buNone/>
            </a:pPr>
            <a:endParaRPr lang="en-US" sz="2025" b="1" dirty="0">
              <a:solidFill>
                <a:srgbClr val="FFFFFF"/>
              </a:solidFill>
              <a:latin typeface="Arial" pitchFamily="34" charset="0"/>
              <a:cs typeface="Arial" pitchFamily="34" charset="0"/>
            </a:endParaRPr>
          </a:p>
          <a:p>
            <a:pPr marL="0" indent="0">
              <a:spcBef>
                <a:spcPts val="0"/>
              </a:spcBef>
              <a:spcAft>
                <a:spcPts val="0"/>
              </a:spcAft>
              <a:buNone/>
            </a:pPr>
            <a:endParaRPr lang="en-US" sz="2025" b="1" dirty="0">
              <a:solidFill>
                <a:srgbClr val="FFFFFF"/>
              </a:solidFill>
              <a:latin typeface="Arial" pitchFamily="34" charset="0"/>
              <a:cs typeface="Arial" pitchFamily="34" charset="0"/>
            </a:endParaRPr>
          </a:p>
          <a:p>
            <a:pPr marL="0" indent="0">
              <a:buNone/>
              <a:defRPr/>
            </a:pPr>
            <a:endParaRPr lang="en-US" sz="2025" dirty="0">
              <a:latin typeface="Arial" panose="020B0604020202020204" pitchFamily="34" charset="0"/>
              <a:ea typeface="Calibri" panose="020F0502020204030204" pitchFamily="34" charset="0"/>
            </a:endParaRPr>
          </a:p>
        </p:txBody>
      </p:sp>
      <p:pic>
        <p:nvPicPr>
          <p:cNvPr id="9" name="Picture 8"/>
          <p:cNvPicPr>
            <a:picLocks noChangeAspect="1"/>
          </p:cNvPicPr>
          <p:nvPr/>
        </p:nvPicPr>
        <p:blipFill>
          <a:blip r:embed="rId2"/>
          <a:stretch>
            <a:fillRect/>
          </a:stretch>
        </p:blipFill>
        <p:spPr>
          <a:xfrm>
            <a:off x="4243388" y="885379"/>
            <a:ext cx="5159573" cy="5087243"/>
          </a:xfrm>
          <a:prstGeom prst="rect">
            <a:avLst/>
          </a:prstGeom>
        </p:spPr>
      </p:pic>
    </p:spTree>
    <p:extLst>
      <p:ext uri="{BB962C8B-B14F-4D97-AF65-F5344CB8AC3E}">
        <p14:creationId xmlns:p14="http://schemas.microsoft.com/office/powerpoint/2010/main" val="50850029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6FE23-68DF-4847-AE88-9FD33A4E3A2F}"/>
              </a:ext>
            </a:extLst>
          </p:cNvPr>
          <p:cNvSpPr>
            <a:spLocks noGrp="1"/>
          </p:cNvSpPr>
          <p:nvPr>
            <p:ph type="title"/>
          </p:nvPr>
        </p:nvSpPr>
        <p:spPr>
          <a:xfrm>
            <a:off x="342901" y="76200"/>
            <a:ext cx="9220200" cy="1114425"/>
          </a:xfrm>
        </p:spPr>
        <p:txBody>
          <a:bodyPr/>
          <a:lstStyle/>
          <a:p>
            <a:r>
              <a:rPr lang="en-US" dirty="0"/>
              <a:t>Form 2:  Institutional Case Minimums for Neurosurgical Oncology</a:t>
            </a:r>
          </a:p>
        </p:txBody>
      </p:sp>
      <p:pic>
        <p:nvPicPr>
          <p:cNvPr id="7" name="Picture 6">
            <a:extLst>
              <a:ext uri="{FF2B5EF4-FFF2-40B4-BE49-F238E27FC236}">
                <a16:creationId xmlns:a16="http://schemas.microsoft.com/office/drawing/2014/main" id="{81686681-7574-EE4C-A7A5-AFD7BE97D37B}"/>
              </a:ext>
            </a:extLst>
          </p:cNvPr>
          <p:cNvPicPr>
            <a:picLocks noChangeAspect="1"/>
          </p:cNvPicPr>
          <p:nvPr/>
        </p:nvPicPr>
        <p:blipFill>
          <a:blip r:embed="rId3"/>
          <a:stretch>
            <a:fillRect/>
          </a:stretch>
        </p:blipFill>
        <p:spPr>
          <a:xfrm>
            <a:off x="2933700" y="1600200"/>
            <a:ext cx="4015315" cy="4858609"/>
          </a:xfrm>
          <a:prstGeom prst="rect">
            <a:avLst/>
          </a:prstGeom>
        </p:spPr>
      </p:pic>
    </p:spTree>
    <p:extLst>
      <p:ext uri="{BB962C8B-B14F-4D97-AF65-F5344CB8AC3E}">
        <p14:creationId xmlns:p14="http://schemas.microsoft.com/office/powerpoint/2010/main" val="22071607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99294" y="600075"/>
            <a:ext cx="4884035" cy="5664281"/>
          </a:xfrm>
          <a:prstGeom prst="rect">
            <a:avLst/>
          </a:prstGeom>
        </p:spPr>
      </p:pic>
      <p:sp>
        <p:nvSpPr>
          <p:cNvPr id="8" name="Content Placeholder 2"/>
          <p:cNvSpPr>
            <a:spLocks noGrp="1"/>
          </p:cNvSpPr>
          <p:nvPr>
            <p:ph idx="1"/>
          </p:nvPr>
        </p:nvSpPr>
        <p:spPr>
          <a:xfrm>
            <a:off x="339004" y="1096982"/>
            <a:ext cx="3874446" cy="5053787"/>
          </a:xfrm>
        </p:spPr>
        <p:txBody>
          <a:bodyPr/>
          <a:lstStyle/>
          <a:p>
            <a:pPr marL="0" indent="0">
              <a:spcBef>
                <a:spcPts val="0"/>
              </a:spcBef>
              <a:spcAft>
                <a:spcPts val="0"/>
              </a:spcAft>
              <a:buNone/>
            </a:pPr>
            <a:r>
              <a:rPr lang="en-US" sz="2025" b="1" dirty="0">
                <a:latin typeface="Arial" panose="020B0604020202020204" pitchFamily="34" charset="0"/>
                <a:ea typeface="Calibri" panose="020F0502020204030204" pitchFamily="34" charset="0"/>
              </a:rPr>
              <a:t>	    </a:t>
            </a:r>
            <a:r>
              <a:rPr lang="en-US" b="1" dirty="0">
                <a:latin typeface="Arial" panose="020B0604020202020204" pitchFamily="34" charset="0"/>
                <a:ea typeface="Calibri" panose="020F0502020204030204" pitchFamily="34" charset="0"/>
              </a:rPr>
              <a:t>Form 3:</a:t>
            </a:r>
          </a:p>
          <a:p>
            <a:pPr marL="0" indent="0">
              <a:spcBef>
                <a:spcPts val="0"/>
              </a:spcBef>
              <a:spcAft>
                <a:spcPts val="0"/>
              </a:spcAft>
              <a:buNone/>
            </a:pPr>
            <a:endParaRPr lang="en-US" sz="2025" b="1" dirty="0">
              <a:solidFill>
                <a:schemeClr val="tx2"/>
              </a:solidFill>
              <a:latin typeface="Arial" panose="020B0604020202020204" pitchFamily="34" charset="0"/>
              <a:ea typeface="Calibri" panose="020F0502020204030204" pitchFamily="34" charset="0"/>
            </a:endParaRPr>
          </a:p>
          <a:p>
            <a:pPr marL="0" indent="0">
              <a:spcBef>
                <a:spcPts val="0"/>
              </a:spcBef>
              <a:spcAft>
                <a:spcPts val="0"/>
              </a:spcAft>
              <a:buNone/>
            </a:pPr>
            <a:r>
              <a:rPr lang="en-US" sz="2025" b="1" dirty="0">
                <a:solidFill>
                  <a:schemeClr val="tx2"/>
                </a:solidFill>
                <a:latin typeface="Arial" panose="020B0604020202020204" pitchFamily="34" charset="0"/>
                <a:ea typeface="Calibri" panose="020F0502020204030204" pitchFamily="34" charset="0"/>
              </a:rPr>
              <a:t>	   INDIVIDUAL  </a:t>
            </a:r>
          </a:p>
          <a:p>
            <a:pPr marL="0" indent="0">
              <a:spcBef>
                <a:spcPts val="0"/>
              </a:spcBef>
              <a:spcAft>
                <a:spcPts val="0"/>
              </a:spcAft>
              <a:buNone/>
            </a:pPr>
            <a:r>
              <a:rPr lang="en-US" sz="2025" b="1" dirty="0">
                <a:solidFill>
                  <a:schemeClr val="tx2"/>
                </a:solidFill>
                <a:latin typeface="Arial" panose="020B0604020202020204" pitchFamily="34" charset="0"/>
                <a:ea typeface="Calibri" panose="020F0502020204030204" pitchFamily="34" charset="0"/>
              </a:rPr>
              <a:t>	CASE REPORT </a:t>
            </a:r>
          </a:p>
          <a:p>
            <a:pPr marL="0" indent="0">
              <a:spcBef>
                <a:spcPts val="0"/>
              </a:spcBef>
              <a:spcAft>
                <a:spcPts val="0"/>
              </a:spcAft>
              <a:buNone/>
            </a:pPr>
            <a:r>
              <a:rPr lang="en-US" sz="2025" b="1" dirty="0">
                <a:solidFill>
                  <a:schemeClr val="tx2"/>
                </a:solidFill>
                <a:latin typeface="Arial" panose="020B0604020202020204" pitchFamily="34" charset="0"/>
                <a:ea typeface="Calibri" panose="020F0502020204030204" pitchFamily="34" charset="0"/>
              </a:rPr>
              <a:t>            – TRAINING</a:t>
            </a:r>
            <a:r>
              <a:rPr lang="en-US" sz="2025" dirty="0">
                <a:latin typeface="Arial" panose="020B0604020202020204" pitchFamily="34" charset="0"/>
                <a:ea typeface="Calibri" panose="020F0502020204030204" pitchFamily="34" charset="0"/>
              </a:rPr>
              <a:t> </a:t>
            </a:r>
          </a:p>
          <a:p>
            <a:pPr marL="0" indent="0">
              <a:spcBef>
                <a:spcPts val="0"/>
              </a:spcBef>
              <a:spcAft>
                <a:spcPts val="0"/>
              </a:spcAft>
              <a:buNone/>
            </a:pPr>
            <a:endParaRPr lang="en-US" sz="2025" dirty="0">
              <a:latin typeface="Arial" panose="020B0604020202020204" pitchFamily="34" charset="0"/>
              <a:ea typeface="Calibri" panose="020F0502020204030204" pitchFamily="34" charset="0"/>
            </a:endParaRPr>
          </a:p>
          <a:p>
            <a:pPr marL="0" indent="0">
              <a:spcBef>
                <a:spcPts val="0"/>
              </a:spcBef>
              <a:spcAft>
                <a:spcPts val="0"/>
              </a:spcAft>
              <a:buNone/>
            </a:pPr>
            <a:r>
              <a:rPr lang="en-US" sz="2025" dirty="0">
                <a:latin typeface="Arial" panose="020B0604020202020204" pitchFamily="34" charset="0"/>
                <a:ea typeface="Calibri" panose="020F0502020204030204" pitchFamily="34" charset="0"/>
              </a:rPr>
              <a:t>     </a:t>
            </a:r>
            <a:r>
              <a:rPr lang="en-US" sz="1688" dirty="0">
                <a:latin typeface="Arial" panose="020B0604020202020204" pitchFamily="34" charset="0"/>
                <a:ea typeface="Calibri" panose="020F0502020204030204" pitchFamily="34" charset="0"/>
              </a:rPr>
              <a:t>all cases done by fellow</a:t>
            </a:r>
          </a:p>
          <a:p>
            <a:pPr marL="0" indent="0">
              <a:spcBef>
                <a:spcPts val="0"/>
              </a:spcBef>
              <a:spcAft>
                <a:spcPts val="0"/>
              </a:spcAft>
              <a:buNone/>
            </a:pPr>
            <a:r>
              <a:rPr lang="en-US" sz="1688" dirty="0">
                <a:latin typeface="Arial" panose="020B0604020202020204" pitchFamily="34" charset="0"/>
                <a:ea typeface="Calibri" panose="020F0502020204030204" pitchFamily="34" charset="0"/>
              </a:rPr>
              <a:t>          during fellowship</a:t>
            </a:r>
            <a:endParaRPr lang="en-US" sz="1688" dirty="0">
              <a:solidFill>
                <a:srgbClr val="FFFFFF"/>
              </a:solidFill>
              <a:latin typeface="Arial" panose="020B0604020202020204" pitchFamily="34" charset="0"/>
              <a:cs typeface="Arial" panose="020B0604020202020204" pitchFamily="34" charset="0"/>
            </a:endParaRPr>
          </a:p>
          <a:p>
            <a:pPr marL="0" indent="0">
              <a:buNone/>
              <a:defRPr/>
            </a:pPr>
            <a:r>
              <a:rPr lang="en-US" sz="1688" dirty="0">
                <a:solidFill>
                  <a:srgbClr val="FFFFFF"/>
                </a:solidFill>
                <a:latin typeface="Arial" panose="020B0604020202020204" pitchFamily="34" charset="0"/>
                <a:cs typeface="Arial" panose="020B0604020202020204" pitchFamily="34" charset="0"/>
              </a:rPr>
              <a:t>      defined by subspecialty FRC</a:t>
            </a:r>
          </a:p>
          <a:p>
            <a:pPr marL="0" indent="0">
              <a:buNone/>
              <a:defRPr/>
            </a:pPr>
            <a:r>
              <a:rPr lang="en-US" sz="1688" dirty="0">
                <a:solidFill>
                  <a:srgbClr val="FFFFFF"/>
                </a:solidFill>
                <a:latin typeface="Arial" panose="020B0604020202020204" pitchFamily="34" charset="0"/>
                <a:cs typeface="Arial" panose="020B0604020202020204" pitchFamily="34" charset="0"/>
              </a:rPr>
              <a:t>      different for each subspecialty</a:t>
            </a:r>
          </a:p>
          <a:p>
            <a:pPr marL="0" indent="0">
              <a:buNone/>
              <a:defRPr/>
            </a:pPr>
            <a:r>
              <a:rPr lang="en-US" sz="1688" dirty="0">
                <a:solidFill>
                  <a:srgbClr val="FFFFFF"/>
                </a:solidFill>
                <a:latin typeface="Arial" panose="020B0604020202020204" pitchFamily="34" charset="0"/>
                <a:cs typeface="Arial" panose="020B0604020202020204" pitchFamily="34" charset="0"/>
              </a:rPr>
              <a:t>(minimal case number requirements)</a:t>
            </a:r>
          </a:p>
          <a:p>
            <a:pPr marL="0" indent="0">
              <a:spcBef>
                <a:spcPts val="0"/>
              </a:spcBef>
              <a:spcAft>
                <a:spcPts val="0"/>
              </a:spcAft>
              <a:buNone/>
            </a:pPr>
            <a:r>
              <a:rPr lang="en-US" sz="1350" dirty="0">
                <a:solidFill>
                  <a:srgbClr val="FFFFFF"/>
                </a:solidFill>
                <a:latin typeface="Arial" pitchFamily="34" charset="0"/>
                <a:cs typeface="Arial" pitchFamily="34" charset="0"/>
              </a:rPr>
              <a:t>(sample from </a:t>
            </a:r>
            <a:r>
              <a:rPr lang="en-US" sz="1350" dirty="0" err="1">
                <a:solidFill>
                  <a:srgbClr val="FFFFFF"/>
                </a:solidFill>
                <a:latin typeface="Arial" pitchFamily="34" charset="0"/>
                <a:cs typeface="Arial" pitchFamily="34" charset="0"/>
              </a:rPr>
              <a:t>neuroendovascular</a:t>
            </a:r>
            <a:r>
              <a:rPr lang="en-US" sz="1350" dirty="0">
                <a:solidFill>
                  <a:srgbClr val="FFFFFF"/>
                </a:solidFill>
                <a:latin typeface="Arial" pitchFamily="34" charset="0"/>
                <a:cs typeface="Arial" pitchFamily="34" charset="0"/>
              </a:rPr>
              <a:t> surgery)</a:t>
            </a:r>
          </a:p>
          <a:p>
            <a:pPr marL="0" indent="0">
              <a:spcBef>
                <a:spcPts val="0"/>
              </a:spcBef>
              <a:spcAft>
                <a:spcPts val="0"/>
              </a:spcAft>
              <a:buNone/>
            </a:pPr>
            <a:endParaRPr lang="en-US" sz="1688" b="1" dirty="0">
              <a:solidFill>
                <a:srgbClr val="FFFFFF"/>
              </a:solidFill>
              <a:latin typeface="Arial" pitchFamily="34" charset="0"/>
              <a:cs typeface="Arial" pitchFamily="34" charset="0"/>
            </a:endParaRPr>
          </a:p>
          <a:p>
            <a:pPr marL="0" indent="0">
              <a:spcBef>
                <a:spcPts val="0"/>
              </a:spcBef>
              <a:spcAft>
                <a:spcPts val="0"/>
              </a:spcAft>
              <a:buNone/>
            </a:pPr>
            <a:r>
              <a:rPr lang="en-US" sz="1688" b="1" dirty="0">
                <a:solidFill>
                  <a:srgbClr val="FFFFFF"/>
                </a:solidFill>
                <a:latin typeface="Arial" pitchFamily="34" charset="0"/>
                <a:cs typeface="Arial" pitchFamily="34" charset="0"/>
              </a:rPr>
              <a:t>       validates the fellowship </a:t>
            </a:r>
          </a:p>
          <a:p>
            <a:pPr marL="0" indent="0">
              <a:spcBef>
                <a:spcPts val="0"/>
              </a:spcBef>
              <a:spcAft>
                <a:spcPts val="0"/>
              </a:spcAft>
              <a:buNone/>
            </a:pPr>
            <a:r>
              <a:rPr lang="en-US" sz="1688" b="1" dirty="0">
                <a:solidFill>
                  <a:srgbClr val="FFFFFF"/>
                </a:solidFill>
                <a:latin typeface="Arial" pitchFamily="34" charset="0"/>
                <a:cs typeface="Arial" pitchFamily="34" charset="0"/>
              </a:rPr>
              <a:t>	    experience</a:t>
            </a:r>
          </a:p>
          <a:p>
            <a:pPr marL="0" indent="0">
              <a:spcBef>
                <a:spcPts val="0"/>
              </a:spcBef>
              <a:spcAft>
                <a:spcPts val="0"/>
              </a:spcAft>
              <a:buNone/>
            </a:pPr>
            <a:endParaRPr lang="en-US" sz="2025" b="1" dirty="0">
              <a:solidFill>
                <a:srgbClr val="FFFFFF"/>
              </a:solidFill>
              <a:latin typeface="Arial" pitchFamily="34" charset="0"/>
              <a:cs typeface="Arial" pitchFamily="34" charset="0"/>
            </a:endParaRPr>
          </a:p>
          <a:p>
            <a:pPr marL="0" indent="0">
              <a:spcBef>
                <a:spcPts val="0"/>
              </a:spcBef>
              <a:spcAft>
                <a:spcPts val="0"/>
              </a:spcAft>
              <a:buNone/>
            </a:pPr>
            <a:endParaRPr lang="en-US" sz="2025" b="1" dirty="0">
              <a:solidFill>
                <a:srgbClr val="FFFFFF"/>
              </a:solidFill>
              <a:latin typeface="Arial" pitchFamily="34" charset="0"/>
              <a:cs typeface="Arial" pitchFamily="34" charset="0"/>
            </a:endParaRPr>
          </a:p>
          <a:p>
            <a:pPr marL="0" indent="0">
              <a:buNone/>
              <a:defRPr/>
            </a:pPr>
            <a:endParaRPr lang="en-US" sz="2025"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09777968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593F-D1F7-9F48-AB65-D5472A59B837}"/>
              </a:ext>
            </a:extLst>
          </p:cNvPr>
          <p:cNvSpPr>
            <a:spLocks noGrp="1"/>
          </p:cNvSpPr>
          <p:nvPr>
            <p:ph type="title"/>
          </p:nvPr>
        </p:nvSpPr>
        <p:spPr>
          <a:xfrm>
            <a:off x="342900" y="235744"/>
            <a:ext cx="9601200" cy="1114425"/>
          </a:xfrm>
        </p:spPr>
        <p:txBody>
          <a:bodyPr/>
          <a:lstStyle/>
          <a:p>
            <a:r>
              <a:rPr lang="en-US" dirty="0"/>
              <a:t>Form 3:  Individual Fellow Case Minimums for Neurosurgical Oncology</a:t>
            </a:r>
          </a:p>
        </p:txBody>
      </p:sp>
      <p:pic>
        <p:nvPicPr>
          <p:cNvPr id="6" name="Picture 5">
            <a:extLst>
              <a:ext uri="{FF2B5EF4-FFF2-40B4-BE49-F238E27FC236}">
                <a16:creationId xmlns:a16="http://schemas.microsoft.com/office/drawing/2014/main" id="{3B52627B-A331-494E-AABF-2D5720140FA0}"/>
              </a:ext>
            </a:extLst>
          </p:cNvPr>
          <p:cNvPicPr>
            <a:picLocks noChangeAspect="1"/>
          </p:cNvPicPr>
          <p:nvPr/>
        </p:nvPicPr>
        <p:blipFill>
          <a:blip r:embed="rId2"/>
          <a:stretch>
            <a:fillRect/>
          </a:stretch>
        </p:blipFill>
        <p:spPr>
          <a:xfrm>
            <a:off x="2933700" y="1676400"/>
            <a:ext cx="4167753" cy="4740819"/>
          </a:xfrm>
          <a:prstGeom prst="rect">
            <a:avLst/>
          </a:prstGeom>
        </p:spPr>
      </p:pic>
    </p:spTree>
    <p:extLst>
      <p:ext uri="{BB962C8B-B14F-4D97-AF65-F5344CB8AC3E}">
        <p14:creationId xmlns:p14="http://schemas.microsoft.com/office/powerpoint/2010/main" val="102646359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40507" y="823404"/>
            <a:ext cx="4411820" cy="5194061"/>
          </a:xfrm>
        </p:spPr>
        <p:txBody>
          <a:bodyPr/>
          <a:lstStyle/>
          <a:p>
            <a:pPr marL="0" indent="0">
              <a:spcBef>
                <a:spcPts val="0"/>
              </a:spcBef>
              <a:spcAft>
                <a:spcPts val="0"/>
              </a:spcAft>
              <a:buNone/>
            </a:pPr>
            <a:r>
              <a:rPr lang="en-US" sz="2025" b="1" dirty="0">
                <a:latin typeface="Arial" panose="020B0604020202020204" pitchFamily="34" charset="0"/>
                <a:ea typeface="Calibri" panose="020F0502020204030204" pitchFamily="34" charset="0"/>
              </a:rPr>
              <a:t>	</a:t>
            </a:r>
            <a:r>
              <a:rPr lang="en-US" b="1" dirty="0">
                <a:latin typeface="Arial" panose="020B0604020202020204" pitchFamily="34" charset="0"/>
                <a:ea typeface="Calibri" panose="020F0502020204030204" pitchFamily="34" charset="0"/>
              </a:rPr>
              <a:t>ACGME ADS:</a:t>
            </a:r>
          </a:p>
          <a:p>
            <a:pPr marL="0" indent="0">
              <a:spcBef>
                <a:spcPts val="0"/>
              </a:spcBef>
              <a:spcAft>
                <a:spcPts val="0"/>
              </a:spcAft>
              <a:buNone/>
            </a:pPr>
            <a:endParaRPr lang="en-US" sz="2025" b="1" dirty="0">
              <a:solidFill>
                <a:schemeClr val="tx2"/>
              </a:solidFill>
              <a:latin typeface="Arial" panose="020B0604020202020204" pitchFamily="34" charset="0"/>
              <a:ea typeface="Calibri" panose="020F0502020204030204" pitchFamily="34" charset="0"/>
            </a:endParaRPr>
          </a:p>
          <a:p>
            <a:pPr marL="0" indent="0">
              <a:spcBef>
                <a:spcPts val="0"/>
              </a:spcBef>
              <a:spcAft>
                <a:spcPts val="0"/>
              </a:spcAft>
              <a:buNone/>
            </a:pPr>
            <a:r>
              <a:rPr lang="en-US" sz="2025" b="1" dirty="0">
                <a:solidFill>
                  <a:schemeClr val="tx2"/>
                </a:solidFill>
                <a:latin typeface="Arial" panose="020B0604020202020204" pitchFamily="34" charset="0"/>
                <a:ea typeface="Calibri" panose="020F0502020204030204" pitchFamily="34" charset="0"/>
              </a:rPr>
              <a:t>Annual submission through ACGME site</a:t>
            </a:r>
            <a:endParaRPr lang="en-US" sz="2025" dirty="0">
              <a:latin typeface="Arial" panose="020B0604020202020204" pitchFamily="34" charset="0"/>
              <a:ea typeface="Calibri" panose="020F0502020204030204" pitchFamily="34" charset="0"/>
            </a:endParaRPr>
          </a:p>
          <a:p>
            <a:pPr marL="0" indent="0">
              <a:spcBef>
                <a:spcPts val="0"/>
              </a:spcBef>
              <a:spcAft>
                <a:spcPts val="0"/>
              </a:spcAft>
              <a:buNone/>
            </a:pPr>
            <a:endParaRPr lang="en-US" sz="2025" dirty="0">
              <a:latin typeface="Arial" panose="020B0604020202020204" pitchFamily="34" charset="0"/>
              <a:ea typeface="Calibri" panose="020F0502020204030204" pitchFamily="34" charset="0"/>
            </a:endParaRPr>
          </a:p>
          <a:p>
            <a:pPr>
              <a:spcBef>
                <a:spcPts val="0"/>
              </a:spcBef>
              <a:spcAft>
                <a:spcPts val="0"/>
              </a:spcAft>
            </a:pPr>
            <a:r>
              <a:rPr lang="en-US" sz="2025" dirty="0">
                <a:latin typeface="Arial" panose="020B0604020202020204" pitchFamily="34" charset="0"/>
                <a:ea typeface="Calibri" panose="020F0502020204030204" pitchFamily="34" charset="0"/>
              </a:rPr>
              <a:t> all CAST accredited fellowships must be linked to ACGME approved residency program </a:t>
            </a:r>
          </a:p>
          <a:p>
            <a:pPr>
              <a:spcBef>
                <a:spcPts val="0"/>
              </a:spcBef>
              <a:spcAft>
                <a:spcPts val="0"/>
              </a:spcAft>
            </a:pPr>
            <a:r>
              <a:rPr lang="en-US" sz="2025" dirty="0">
                <a:solidFill>
                  <a:srgbClr val="FFFFFF"/>
                </a:solidFill>
                <a:latin typeface="Arial" panose="020B0604020202020204" pitchFamily="34" charset="0"/>
                <a:ea typeface="Calibri" panose="020F0502020204030204" pitchFamily="34" charset="0"/>
                <a:cs typeface="Arial" panose="020B0604020202020204" pitchFamily="34" charset="0"/>
              </a:rPr>
              <a:t>In the current form, the fellow will be substituted for the term resident</a:t>
            </a:r>
          </a:p>
          <a:p>
            <a:pPr>
              <a:spcBef>
                <a:spcPts val="0"/>
              </a:spcBef>
              <a:spcAft>
                <a:spcPts val="0"/>
              </a:spcAft>
            </a:pPr>
            <a:r>
              <a:rPr lang="en-US" sz="2025" dirty="0">
                <a:solidFill>
                  <a:srgbClr val="FFFFFF"/>
                </a:solidFill>
                <a:latin typeface="Arial" panose="020B0604020202020204" pitchFamily="34" charset="0"/>
                <a:ea typeface="Calibri" panose="020F0502020204030204" pitchFamily="34" charset="0"/>
                <a:cs typeface="Arial" panose="020B0604020202020204" pitchFamily="34" charset="0"/>
              </a:rPr>
              <a:t>Faculty CV/Scholarly activity will not be required for ADS</a:t>
            </a:r>
          </a:p>
          <a:p>
            <a:pPr>
              <a:spcBef>
                <a:spcPts val="0"/>
              </a:spcBef>
              <a:spcAft>
                <a:spcPts val="0"/>
              </a:spcAft>
            </a:pPr>
            <a:r>
              <a:rPr lang="en-US" sz="2025" dirty="0">
                <a:solidFill>
                  <a:srgbClr val="FFFFFF"/>
                </a:solidFill>
                <a:latin typeface="Arial" panose="020B0604020202020204" pitchFamily="34" charset="0"/>
                <a:ea typeface="Calibri" panose="020F0502020204030204" pitchFamily="34" charset="0"/>
                <a:cs typeface="Arial" panose="020B0604020202020204" pitchFamily="34" charset="0"/>
              </a:rPr>
              <a:t>Block diagram submission is required for ADS and initial application</a:t>
            </a:r>
          </a:p>
          <a:p>
            <a:pPr marL="0" indent="0">
              <a:spcBef>
                <a:spcPts val="0"/>
              </a:spcBef>
              <a:spcAft>
                <a:spcPts val="0"/>
              </a:spcAft>
              <a:buNone/>
            </a:pPr>
            <a:endParaRPr lang="en-US" sz="2025" b="1" dirty="0">
              <a:solidFill>
                <a:srgbClr val="FFFFFF"/>
              </a:solidFill>
              <a:latin typeface="Arial" pitchFamily="34" charset="0"/>
              <a:cs typeface="Arial" pitchFamily="34" charset="0"/>
            </a:endParaRPr>
          </a:p>
          <a:p>
            <a:pPr marL="0" indent="0">
              <a:buNone/>
              <a:defRPr/>
            </a:pPr>
            <a:endParaRPr lang="en-US" sz="2025" dirty="0">
              <a:latin typeface="Arial" panose="020B0604020202020204" pitchFamily="34" charset="0"/>
              <a:ea typeface="Calibri" panose="020F0502020204030204" pitchFamily="34" charset="0"/>
            </a:endParaRPr>
          </a:p>
        </p:txBody>
      </p:sp>
      <p:pic>
        <p:nvPicPr>
          <p:cNvPr id="2" name="Picture 1" descr="ADS For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428" y="722128"/>
            <a:ext cx="4355938" cy="5282118"/>
          </a:xfrm>
          <a:prstGeom prst="rect">
            <a:avLst/>
          </a:prstGeom>
        </p:spPr>
      </p:pic>
      <p:sp>
        <p:nvSpPr>
          <p:cNvPr id="3" name="TextBox 2"/>
          <p:cNvSpPr txBox="1"/>
          <p:nvPr/>
        </p:nvSpPr>
        <p:spPr>
          <a:xfrm>
            <a:off x="5637564" y="6064052"/>
            <a:ext cx="3183747" cy="196272"/>
          </a:xfrm>
          <a:prstGeom prst="rect">
            <a:avLst/>
          </a:prstGeom>
          <a:noFill/>
        </p:spPr>
        <p:txBody>
          <a:bodyPr wrap="square" rtlCol="0">
            <a:spAutoFit/>
          </a:bodyPr>
          <a:lstStyle/>
          <a:p>
            <a:r>
              <a:rPr lang="en-US" sz="1013" dirty="0"/>
              <a:t>Sample ADS courtesy of Indiana University CV Fellowship</a:t>
            </a:r>
          </a:p>
        </p:txBody>
      </p:sp>
    </p:spTree>
    <p:extLst>
      <p:ext uri="{BB962C8B-B14F-4D97-AF65-F5344CB8AC3E}">
        <p14:creationId xmlns:p14="http://schemas.microsoft.com/office/powerpoint/2010/main" val="36817847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638" y="-76200"/>
            <a:ext cx="8743950" cy="1143000"/>
          </a:xfrm>
        </p:spPr>
        <p:txBody>
          <a:bodyPr/>
          <a:lstStyle/>
          <a:p>
            <a:r>
              <a:rPr lang="en-US" sz="2800" dirty="0">
                <a:latin typeface="Arial" panose="020B0604020202020204" pitchFamily="34" charset="0"/>
                <a:cs typeface="Arial" panose="020B0604020202020204" pitchFamily="34" charset="0"/>
              </a:rPr>
              <a:t>Agenda</a:t>
            </a:r>
          </a:p>
        </p:txBody>
      </p:sp>
      <p:sp>
        <p:nvSpPr>
          <p:cNvPr id="3" name="TextBox 2"/>
          <p:cNvSpPr txBox="1"/>
          <p:nvPr/>
        </p:nvSpPr>
        <p:spPr>
          <a:xfrm>
            <a:off x="723900" y="1371600"/>
            <a:ext cx="9144000" cy="3693319"/>
          </a:xfrm>
          <a:prstGeom prst="rect">
            <a:avLst/>
          </a:prstGeom>
          <a:noFill/>
        </p:spPr>
        <p:txBody>
          <a:bodyPr wrap="square" rtlCol="0">
            <a:spAutoFit/>
          </a:bodyPr>
          <a:lstStyle/>
          <a:p>
            <a:pPr algn="l"/>
            <a:r>
              <a:rPr lang="en-US" sz="1800" u="none" baseline="0" dirty="0">
                <a:latin typeface="Arial" panose="020B0604020202020204" pitchFamily="34" charset="0"/>
                <a:cs typeface="Arial" panose="020B0604020202020204" pitchFamily="34" charset="0"/>
              </a:rPr>
              <a:t>I.  CAST Membership </a:t>
            </a:r>
          </a:p>
          <a:p>
            <a:pPr algn="l"/>
            <a:endParaRPr lang="en-US" sz="1800" u="none" baseline="0" dirty="0">
              <a:latin typeface="Arial" panose="020B0604020202020204" pitchFamily="34" charset="0"/>
              <a:cs typeface="Arial" panose="020B0604020202020204" pitchFamily="34" charset="0"/>
            </a:endParaRPr>
          </a:p>
          <a:p>
            <a:pPr algn="l"/>
            <a:r>
              <a:rPr lang="en-US" sz="1800" u="none" baseline="0" dirty="0">
                <a:latin typeface="Arial" panose="020B0604020202020204" pitchFamily="34" charset="0"/>
                <a:cs typeface="Arial" panose="020B0604020202020204" pitchFamily="34" charset="0"/>
              </a:rPr>
              <a:t>II.  CAST Fellowship Accreditation</a:t>
            </a:r>
          </a:p>
          <a:p>
            <a:pPr algn="l"/>
            <a:r>
              <a:rPr lang="en-US" sz="1800" u="none" baseline="0" dirty="0">
                <a:latin typeface="Arial" panose="020B0604020202020204" pitchFamily="34" charset="0"/>
                <a:cs typeface="Arial" panose="020B0604020202020204" pitchFamily="34" charset="0"/>
              </a:rPr>
              <a:t>	NESAC/NCCTRAC Update</a:t>
            </a:r>
          </a:p>
          <a:p>
            <a:pPr algn="l"/>
            <a:r>
              <a:rPr lang="en-US" sz="1800" u="none" baseline="0" dirty="0">
                <a:latin typeface="Arial" panose="020B0604020202020204" pitchFamily="34" charset="0"/>
                <a:cs typeface="Arial" panose="020B0604020202020204" pitchFamily="34" charset="0"/>
              </a:rPr>
              <a:t>	Form 2 and Guidelines </a:t>
            </a:r>
          </a:p>
          <a:p>
            <a:pPr algn="l"/>
            <a:r>
              <a:rPr lang="en-US" sz="1800" u="none" baseline="0" dirty="0">
                <a:latin typeface="Arial" panose="020B0604020202020204" pitchFamily="34" charset="0"/>
                <a:cs typeface="Arial" panose="020B0604020202020204" pitchFamily="34" charset="0"/>
              </a:rPr>
              <a:t>	ACGME ADS/Form 3 Requirement</a:t>
            </a:r>
          </a:p>
          <a:p>
            <a:pPr algn="l"/>
            <a:r>
              <a:rPr lang="en-US" sz="1800" u="none" baseline="0" dirty="0">
                <a:latin typeface="Arial" panose="020B0604020202020204" pitchFamily="34" charset="0"/>
                <a:cs typeface="Arial" panose="020B0604020202020204" pitchFamily="34" charset="0"/>
              </a:rPr>
              <a:t>	2 year activity rule</a:t>
            </a:r>
          </a:p>
          <a:p>
            <a:pPr algn="l"/>
            <a:r>
              <a:rPr lang="en-US" sz="1800" u="none" baseline="0" dirty="0">
                <a:latin typeface="Arial" panose="020B0604020202020204" pitchFamily="34" charset="0"/>
                <a:cs typeface="Arial" panose="020B0604020202020204" pitchFamily="34" charset="0"/>
              </a:rPr>
              <a:t>	Fee schedule </a:t>
            </a:r>
          </a:p>
          <a:p>
            <a:pPr algn="l"/>
            <a:r>
              <a:rPr lang="en-US" sz="1800" u="none" baseline="0" dirty="0">
                <a:latin typeface="Arial" panose="020B0604020202020204" pitchFamily="34" charset="0"/>
                <a:cs typeface="Arial" panose="020B0604020202020204" pitchFamily="34" charset="0"/>
              </a:rPr>
              <a:t>	Non Neurosurgery ACGME Associated CAST Fellowships	</a:t>
            </a:r>
          </a:p>
          <a:p>
            <a:pPr marL="514350" indent="-514350" algn="l">
              <a:buAutoNum type="romanUcPeriod" startAt="5"/>
            </a:pPr>
            <a:endParaRPr lang="en-US" sz="1800" u="none" baseline="0" dirty="0">
              <a:latin typeface="Arial" panose="020B0604020202020204" pitchFamily="34" charset="0"/>
              <a:cs typeface="Arial" panose="020B0604020202020204" pitchFamily="34" charset="0"/>
            </a:endParaRPr>
          </a:p>
          <a:p>
            <a:pPr algn="l"/>
            <a:r>
              <a:rPr lang="en-US" sz="1800" u="none" baseline="0" dirty="0">
                <a:latin typeface="Arial" panose="020B0604020202020204" pitchFamily="34" charset="0"/>
                <a:cs typeface="Arial" panose="020B0604020202020204" pitchFamily="34" charset="0"/>
              </a:rPr>
              <a:t>III.  ABNS - CESAC </a:t>
            </a:r>
          </a:p>
          <a:p>
            <a:pPr algn="l"/>
            <a:endParaRPr lang="en-US" sz="1800" u="none" baseline="0" dirty="0">
              <a:latin typeface="Arial" panose="020B0604020202020204" pitchFamily="34" charset="0"/>
              <a:cs typeface="Arial" panose="020B0604020202020204" pitchFamily="34" charset="0"/>
            </a:endParaRPr>
          </a:p>
          <a:p>
            <a:pPr algn="l"/>
            <a:r>
              <a:rPr lang="en-US" sz="1800" u="none" baseline="0" dirty="0">
                <a:latin typeface="Arial" panose="020B0604020202020204" pitchFamily="34" charset="0"/>
                <a:cs typeface="Arial" panose="020B0604020202020204" pitchFamily="34" charset="0"/>
              </a:rPr>
              <a:t>IV.  Leadership Transition and Recognition</a:t>
            </a:r>
          </a:p>
        </p:txBody>
      </p:sp>
    </p:spTree>
    <p:extLst>
      <p:ext uri="{BB962C8B-B14F-4D97-AF65-F5344CB8AC3E}">
        <p14:creationId xmlns:p14="http://schemas.microsoft.com/office/powerpoint/2010/main" val="185851364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50426" y="645379"/>
            <a:ext cx="4458411" cy="5366483"/>
          </a:xfrm>
        </p:spPr>
        <p:txBody>
          <a:bodyPr/>
          <a:lstStyle/>
          <a:p>
            <a:pPr marL="0" indent="0" algn="ctr">
              <a:spcBef>
                <a:spcPts val="0"/>
              </a:spcBef>
              <a:spcAft>
                <a:spcPts val="0"/>
              </a:spcAft>
              <a:buNone/>
            </a:pPr>
            <a:r>
              <a:rPr lang="en-US" sz="2400" b="1" dirty="0">
                <a:latin typeface="Arial" panose="020B0604020202020204" pitchFamily="34" charset="0"/>
                <a:ea typeface="Calibri" panose="020F0502020204030204" pitchFamily="34" charset="0"/>
              </a:rPr>
              <a:t>ADS Block Diagram</a:t>
            </a:r>
          </a:p>
          <a:p>
            <a:pPr marL="0" indent="0">
              <a:spcBef>
                <a:spcPts val="0"/>
              </a:spcBef>
              <a:spcAft>
                <a:spcPts val="0"/>
              </a:spcAft>
              <a:buNone/>
            </a:pPr>
            <a:endParaRPr lang="en-US" sz="2025" b="1" dirty="0">
              <a:solidFill>
                <a:schemeClr val="tx2"/>
              </a:solidFill>
              <a:latin typeface="Arial" panose="020B0604020202020204" pitchFamily="34" charset="0"/>
              <a:ea typeface="Calibri" panose="020F0502020204030204" pitchFamily="34" charset="0"/>
            </a:endParaRPr>
          </a:p>
          <a:p>
            <a:pPr marL="0" indent="0">
              <a:spcBef>
                <a:spcPts val="0"/>
              </a:spcBef>
              <a:spcAft>
                <a:spcPts val="0"/>
              </a:spcAft>
              <a:buNone/>
            </a:pPr>
            <a:r>
              <a:rPr lang="en-US" sz="2025" dirty="0">
                <a:latin typeface="Arial" panose="020B0604020202020204" pitchFamily="34" charset="0"/>
                <a:ea typeface="Calibri" panose="020F0502020204030204" pitchFamily="34" charset="0"/>
              </a:rPr>
              <a:t>Illustrates planned fellowship experience at sponsoring training program</a:t>
            </a:r>
            <a:r>
              <a:rPr lang="en-US" sz="2025" dirty="0">
                <a:solidFill>
                  <a:srgbClr val="FFFFFF"/>
                </a:solidFill>
                <a:latin typeface="Arial" panose="020B0604020202020204" pitchFamily="34" charset="0"/>
                <a:cs typeface="Arial" panose="020B0604020202020204" pitchFamily="34" charset="0"/>
              </a:rPr>
              <a:t> </a:t>
            </a:r>
          </a:p>
          <a:p>
            <a:pPr marL="0" indent="0">
              <a:buNone/>
              <a:defRPr/>
            </a:pPr>
            <a:r>
              <a:rPr lang="en-US" sz="2025" dirty="0">
                <a:solidFill>
                  <a:srgbClr val="FFFFFF"/>
                </a:solidFill>
                <a:latin typeface="Arial" panose="020B0604020202020204" pitchFamily="34" charset="0"/>
                <a:cs typeface="Arial" panose="020B0604020202020204" pitchFamily="34" charset="0"/>
              </a:rPr>
              <a:t>     </a:t>
            </a:r>
            <a:endParaRPr lang="en-US" sz="2025" dirty="0">
              <a:solidFill>
                <a:srgbClr val="FFFFFF"/>
              </a:solidFill>
              <a:latin typeface="Arial" panose="020B0604020202020204" pitchFamily="34" charset="0"/>
              <a:ea typeface="Calibri" panose="020F0502020204030204" pitchFamily="34" charset="0"/>
              <a:cs typeface="Arial" panose="020B0604020202020204" pitchFamily="34" charset="0"/>
            </a:endParaRPr>
          </a:p>
        </p:txBody>
      </p:sp>
      <p:pic>
        <p:nvPicPr>
          <p:cNvPr id="2" name="Picture 1" descr="Block Diagram Instructio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0972" y="1371600"/>
            <a:ext cx="4646253" cy="4702157"/>
          </a:xfrm>
          <a:prstGeom prst="rect">
            <a:avLst/>
          </a:prstGeom>
        </p:spPr>
      </p:pic>
      <p:pic>
        <p:nvPicPr>
          <p:cNvPr id="3" name="Picture 2" descr="Sample Block Diagram.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979" y="2534216"/>
            <a:ext cx="5292391" cy="1317630"/>
          </a:xfrm>
          <a:prstGeom prst="rect">
            <a:avLst/>
          </a:prstGeom>
        </p:spPr>
      </p:pic>
      <p:pic>
        <p:nvPicPr>
          <p:cNvPr id="6" name="Picture 5" descr="IU Block Diagram Example.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980" y="3944069"/>
            <a:ext cx="5318734" cy="2067794"/>
          </a:xfrm>
          <a:prstGeom prst="rect">
            <a:avLst/>
          </a:prstGeom>
        </p:spPr>
      </p:pic>
      <p:sp>
        <p:nvSpPr>
          <p:cNvPr id="8" name="TextBox 7"/>
          <p:cNvSpPr txBox="1"/>
          <p:nvPr/>
        </p:nvSpPr>
        <p:spPr>
          <a:xfrm>
            <a:off x="465914" y="5815591"/>
            <a:ext cx="4022393" cy="196272"/>
          </a:xfrm>
          <a:prstGeom prst="rect">
            <a:avLst/>
          </a:prstGeom>
          <a:noFill/>
        </p:spPr>
        <p:txBody>
          <a:bodyPr wrap="square" rtlCol="0">
            <a:spAutoFit/>
          </a:bodyPr>
          <a:lstStyle/>
          <a:p>
            <a:r>
              <a:rPr lang="en-US" sz="1013" dirty="0"/>
              <a:t>Sample ADS courtesy of Indiana University CV Fellowship</a:t>
            </a:r>
          </a:p>
        </p:txBody>
      </p:sp>
    </p:spTree>
    <p:extLst>
      <p:ext uri="{BB962C8B-B14F-4D97-AF65-F5344CB8AC3E}">
        <p14:creationId xmlns:p14="http://schemas.microsoft.com/office/powerpoint/2010/main" val="425810977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 y="1166336"/>
            <a:ext cx="9677399" cy="7766229"/>
          </a:xfrm>
          <a:prstGeom prst="rect">
            <a:avLst/>
          </a:prstGeom>
          <a:noFill/>
        </p:spPr>
        <p:txBody>
          <a:bodyPr wrap="square" rtlCol="0">
            <a:spAutoFit/>
          </a:bodyPr>
          <a:lstStyle/>
          <a:p>
            <a:pPr algn="l"/>
            <a:r>
              <a:rPr lang="en-US" u="none" baseline="0" dirty="0">
                <a:latin typeface="Arial" panose="020B0604020202020204" pitchFamily="34" charset="0"/>
                <a:cs typeface="Arial" panose="020B0604020202020204" pitchFamily="34" charset="0"/>
              </a:rPr>
              <a:t>			</a:t>
            </a:r>
          </a:p>
          <a:p>
            <a:r>
              <a:rPr lang="en-US" sz="3200" u="none" dirty="0">
                <a:latin typeface="Arial" panose="020B0604020202020204" pitchFamily="34" charset="0"/>
                <a:cs typeface="Arial" panose="020B0604020202020204" pitchFamily="34" charset="0"/>
              </a:rPr>
              <a:t>2 year limit on non-receipt of an ADS indicating fellowship status</a:t>
            </a:r>
          </a:p>
          <a:p>
            <a:pPr algn="l"/>
            <a:endParaRPr lang="en-US" sz="3200" u="none" dirty="0">
              <a:latin typeface="Arial" panose="020B0604020202020204" pitchFamily="34" charset="0"/>
              <a:cs typeface="Arial" panose="020B0604020202020204" pitchFamily="34" charset="0"/>
            </a:endParaRPr>
          </a:p>
          <a:p>
            <a:r>
              <a:rPr lang="en-US" sz="3200" u="none" dirty="0">
                <a:latin typeface="Arial" panose="020B0604020202020204" pitchFamily="34" charset="0"/>
                <a:cs typeface="Arial" panose="020B0604020202020204" pitchFamily="34" charset="0"/>
              </a:rPr>
              <a:t>no fellow activity or </a:t>
            </a:r>
          </a:p>
          <a:p>
            <a:r>
              <a:rPr lang="en-US" sz="3200" u="none" dirty="0">
                <a:latin typeface="Arial" panose="020B0604020202020204" pitchFamily="34" charset="0"/>
                <a:cs typeface="Arial" panose="020B0604020202020204" pitchFamily="34" charset="0"/>
              </a:rPr>
              <a:t>failure to submit Form 3 for each graduating fellow  </a:t>
            </a:r>
          </a:p>
          <a:p>
            <a:pPr algn="l"/>
            <a:endParaRPr lang="en-US" sz="3200" u="none" dirty="0">
              <a:latin typeface="Arial" panose="020B0604020202020204" pitchFamily="34" charset="0"/>
              <a:cs typeface="Arial" panose="020B0604020202020204" pitchFamily="34" charset="0"/>
            </a:endParaRPr>
          </a:p>
          <a:p>
            <a:pPr algn="l"/>
            <a:endParaRPr lang="en-US" sz="3200" u="none" dirty="0">
              <a:latin typeface="Arial" panose="020B0604020202020204" pitchFamily="34" charset="0"/>
              <a:cs typeface="Arial" panose="020B0604020202020204" pitchFamily="34" charset="0"/>
            </a:endParaRPr>
          </a:p>
          <a:p>
            <a:r>
              <a:rPr lang="en-US" sz="3200" b="1" u="none" dirty="0">
                <a:solidFill>
                  <a:srgbClr val="FFFF00"/>
                </a:solidFill>
                <a:latin typeface="Arial" panose="020B0604020202020204" pitchFamily="34" charset="0"/>
                <a:cs typeface="Arial" panose="020B0604020202020204" pitchFamily="34" charset="0"/>
              </a:rPr>
              <a:t>citation issued</a:t>
            </a:r>
          </a:p>
          <a:p>
            <a:endParaRPr lang="en-US" sz="3200" u="none" dirty="0">
              <a:latin typeface="Arial" panose="020B0604020202020204" pitchFamily="34" charset="0"/>
              <a:cs typeface="Arial" panose="020B0604020202020204" pitchFamily="34" charset="0"/>
            </a:endParaRPr>
          </a:p>
          <a:p>
            <a:endParaRPr lang="en-US" sz="3200" u="none" dirty="0">
              <a:latin typeface="Arial" panose="020B0604020202020204" pitchFamily="34" charset="0"/>
              <a:cs typeface="Arial" panose="020B0604020202020204" pitchFamily="34" charset="0"/>
            </a:endParaRPr>
          </a:p>
          <a:p>
            <a:r>
              <a:rPr lang="en-US" sz="3200" u="none" dirty="0">
                <a:latin typeface="Arial" panose="020B0604020202020204" pitchFamily="34" charset="0"/>
                <a:cs typeface="Arial" panose="020B0604020202020204" pitchFamily="34" charset="0"/>
              </a:rPr>
              <a:t>no Fellow/Form3 in the subsequent year</a:t>
            </a:r>
          </a:p>
          <a:p>
            <a:endParaRPr lang="en-US" sz="3200" u="none" dirty="0">
              <a:latin typeface="Arial" panose="020B0604020202020204" pitchFamily="34" charset="0"/>
              <a:cs typeface="Arial" panose="020B0604020202020204" pitchFamily="34" charset="0"/>
            </a:endParaRPr>
          </a:p>
          <a:p>
            <a:endParaRPr lang="en-US" sz="3200" u="none" dirty="0">
              <a:latin typeface="Arial" panose="020B0604020202020204" pitchFamily="34" charset="0"/>
              <a:cs typeface="Arial" panose="020B0604020202020204" pitchFamily="34" charset="0"/>
            </a:endParaRPr>
          </a:p>
          <a:p>
            <a:r>
              <a:rPr lang="en-US" sz="3200" b="1" u="none" dirty="0">
                <a:solidFill>
                  <a:srgbClr val="FFFF00"/>
                </a:solidFill>
                <a:latin typeface="Arial" panose="020B0604020202020204" pitchFamily="34" charset="0"/>
                <a:cs typeface="Arial" panose="020B0604020202020204" pitchFamily="34" charset="0"/>
              </a:rPr>
              <a:t>CAST Accreditation withdrawn</a:t>
            </a:r>
            <a:r>
              <a:rPr lang="en-US" sz="3200" u="none" dirty="0">
                <a:latin typeface="Arial" panose="020B0604020202020204" pitchFamily="34" charset="0"/>
                <a:cs typeface="Arial" panose="020B0604020202020204" pitchFamily="34" charset="0"/>
              </a:rPr>
              <a:t>        </a:t>
            </a:r>
          </a:p>
          <a:p>
            <a:r>
              <a:rPr lang="en-US" sz="3200" u="none" dirty="0">
                <a:latin typeface="Arial" panose="020B0604020202020204" pitchFamily="34" charset="0"/>
                <a:cs typeface="Arial" panose="020B0604020202020204" pitchFamily="34" charset="0"/>
              </a:rPr>
              <a:t>new application needed for reinstatement </a:t>
            </a:r>
          </a:p>
          <a:p>
            <a:pPr algn="l"/>
            <a:r>
              <a:rPr lang="en-US" u="none" dirty="0">
                <a:latin typeface="Arial" panose="020B0604020202020204" pitchFamily="34" charset="0"/>
                <a:cs typeface="Arial" panose="020B0604020202020204" pitchFamily="34" charset="0"/>
              </a:rPr>
              <a:t>   </a:t>
            </a:r>
          </a:p>
          <a:p>
            <a:pPr algn="l"/>
            <a:r>
              <a:rPr lang="en-US" u="none" dirty="0">
                <a:latin typeface="Arial" panose="020B0604020202020204" pitchFamily="34" charset="0"/>
                <a:cs typeface="Arial" panose="020B0604020202020204" pitchFamily="34" charset="0"/>
              </a:rPr>
              <a:t>	</a:t>
            </a:r>
            <a:endParaRPr lang="en-US" u="none" baseline="0" dirty="0"/>
          </a:p>
          <a:p>
            <a:pPr marL="457200" indent="-457200" algn="l">
              <a:buAutoNum type="arabicPeriod"/>
            </a:pPr>
            <a:endParaRPr lang="en-US" u="none" baseline="0" dirty="0"/>
          </a:p>
          <a:p>
            <a:pPr marL="457200" indent="-457200" algn="l">
              <a:buAutoNum type="arabicPeriod"/>
            </a:pPr>
            <a:endParaRPr lang="en-US" u="none" baseline="0" dirty="0"/>
          </a:p>
          <a:p>
            <a:pPr marL="457200" indent="-457200" algn="l">
              <a:buAutoNum type="arabicPeriod"/>
            </a:pPr>
            <a:endParaRPr lang="en-US" u="none" baseline="0" dirty="0"/>
          </a:p>
          <a:p>
            <a:pPr marL="457200" indent="-457200" algn="l">
              <a:buAutoNum type="arabicPeriod"/>
            </a:pPr>
            <a:endParaRPr lang="en-US" u="none" baseline="0" dirty="0"/>
          </a:p>
          <a:p>
            <a:pPr marL="457200" indent="-457200" algn="l">
              <a:buAutoNum type="arabicPeriod"/>
            </a:pPr>
            <a:endParaRPr lang="en-US" u="none" baseline="0" dirty="0"/>
          </a:p>
          <a:p>
            <a:pPr marL="457200" indent="-457200" algn="l">
              <a:buAutoNum type="arabicPeriod"/>
            </a:pPr>
            <a:endParaRPr lang="en-US" u="none" dirty="0"/>
          </a:p>
        </p:txBody>
      </p:sp>
      <p:sp>
        <p:nvSpPr>
          <p:cNvPr id="3" name="Right Arrow 2"/>
          <p:cNvSpPr/>
          <p:nvPr/>
        </p:nvSpPr>
        <p:spPr bwMode="auto">
          <a:xfrm rot="5400000">
            <a:off x="4947820" y="3233321"/>
            <a:ext cx="543759" cy="152400"/>
          </a:xfrm>
          <a:prstGeom prst="rightArrow">
            <a:avLst>
              <a:gd name="adj1" fmla="val 87485"/>
              <a:gd name="adj2" fmla="val 50000"/>
            </a:avLst>
          </a:prstGeom>
          <a:solidFill>
            <a:schemeClr val="tx2">
              <a:lumMod val="20000"/>
              <a:lumOff val="80000"/>
            </a:schemeClr>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sng" strike="noStrike" cap="none" normalizeH="0" baseline="-25000">
              <a:ln>
                <a:noFill/>
              </a:ln>
              <a:solidFill>
                <a:schemeClr val="tx1"/>
              </a:solidFill>
              <a:effectLst/>
              <a:latin typeface="Times New Roman" charset="0"/>
            </a:endParaRPr>
          </a:p>
        </p:txBody>
      </p:sp>
      <p:sp>
        <p:nvSpPr>
          <p:cNvPr id="5" name="Title 4"/>
          <p:cNvSpPr>
            <a:spLocks noGrp="1"/>
          </p:cNvSpPr>
          <p:nvPr>
            <p:ph type="title"/>
          </p:nvPr>
        </p:nvSpPr>
        <p:spPr>
          <a:xfrm>
            <a:off x="760464" y="228600"/>
            <a:ext cx="8743950" cy="1143000"/>
          </a:xfrm>
        </p:spPr>
        <p:txBody>
          <a:bodyPr/>
          <a:lstStyle/>
          <a:p>
            <a:r>
              <a:rPr lang="en-US" sz="3200" dirty="0">
                <a:solidFill>
                  <a:schemeClr val="tx1"/>
                </a:solidFill>
                <a:latin typeface="Arial" panose="020B0604020202020204" pitchFamily="34" charset="0"/>
                <a:cs typeface="Arial" panose="020B0604020202020204" pitchFamily="34" charset="0"/>
              </a:rPr>
              <a:t>CAST Program Accreditation</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Considering a </a:t>
            </a:r>
            <a:r>
              <a:rPr lang="en-US" sz="3200" b="1" dirty="0">
                <a:latin typeface="Arial" panose="020B0604020202020204" pitchFamily="34" charset="0"/>
                <a:cs typeface="Arial" panose="020B0604020202020204" pitchFamily="34" charset="0"/>
              </a:rPr>
              <a:t>“two year” </a:t>
            </a:r>
            <a:r>
              <a:rPr lang="en-US" sz="3200" dirty="0">
                <a:latin typeface="Arial" panose="020B0604020202020204" pitchFamily="34" charset="0"/>
                <a:cs typeface="Arial" panose="020B0604020202020204" pitchFamily="34" charset="0"/>
              </a:rPr>
              <a:t>activity rule</a:t>
            </a:r>
          </a:p>
        </p:txBody>
      </p:sp>
      <p:sp>
        <p:nvSpPr>
          <p:cNvPr id="7" name="Right Arrow 6"/>
          <p:cNvSpPr/>
          <p:nvPr/>
        </p:nvSpPr>
        <p:spPr bwMode="auto">
          <a:xfrm rot="5400000" flipV="1">
            <a:off x="4941719" y="5154780"/>
            <a:ext cx="555961" cy="152401"/>
          </a:xfrm>
          <a:prstGeom prst="rightArrow">
            <a:avLst>
              <a:gd name="adj1" fmla="val 87485"/>
              <a:gd name="adj2" fmla="val 50000"/>
            </a:avLst>
          </a:prstGeom>
          <a:solidFill>
            <a:schemeClr val="tx2">
              <a:lumMod val="20000"/>
              <a:lumOff val="80000"/>
            </a:schemeClr>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sng" strike="noStrike" cap="none" normalizeH="0" baseline="-25000">
              <a:ln>
                <a:noFill/>
              </a:ln>
              <a:solidFill>
                <a:schemeClr val="tx1"/>
              </a:solidFill>
              <a:effectLst/>
              <a:latin typeface="Times New Roman" charset="0"/>
            </a:endParaRPr>
          </a:p>
        </p:txBody>
      </p:sp>
    </p:spTree>
    <p:extLst>
      <p:ext uri="{BB962C8B-B14F-4D97-AF65-F5344CB8AC3E}">
        <p14:creationId xmlns:p14="http://schemas.microsoft.com/office/powerpoint/2010/main" val="250899580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 y="852180"/>
            <a:ext cx="9601200" cy="1159292"/>
          </a:xfrm>
          <a:prstGeom prst="rect">
            <a:avLst/>
          </a:prstGeom>
        </p:spPr>
        <p:txBody>
          <a:bodyPr wrap="square">
            <a:spAutoFit/>
          </a:bodyPr>
          <a:lstStyle/>
          <a:p>
            <a:pPr>
              <a:spcBef>
                <a:spcPts val="0"/>
              </a:spcBef>
              <a:spcAft>
                <a:spcPts val="0"/>
              </a:spcAft>
              <a:defRPr/>
            </a:pPr>
            <a:r>
              <a:rPr lang="en-US" sz="3200" b="1" u="none" dirty="0">
                <a:latin typeface="Arial" panose="020B0604020202020204" pitchFamily="34" charset="0"/>
                <a:ea typeface="Calibri" panose="020F0502020204030204" pitchFamily="34" charset="0"/>
                <a:cs typeface="Arial" panose="020B0604020202020204" pitchFamily="34" charset="0"/>
              </a:rPr>
              <a:t>ACCREDITATION</a:t>
            </a:r>
          </a:p>
          <a:p>
            <a:pPr>
              <a:spcBef>
                <a:spcPts val="0"/>
              </a:spcBef>
              <a:spcAft>
                <a:spcPts val="0"/>
              </a:spcAft>
              <a:defRPr/>
            </a:pPr>
            <a:r>
              <a:rPr lang="en-US" sz="4400" b="1" u="none" dirty="0">
                <a:solidFill>
                  <a:srgbClr val="FFFF00"/>
                </a:solidFill>
                <a:latin typeface="Arial" panose="020B0604020202020204" pitchFamily="34" charset="0"/>
                <a:ea typeface="Calibri" panose="020F0502020204030204" pitchFamily="34" charset="0"/>
                <a:cs typeface="Arial" panose="020B0604020202020204" pitchFamily="34" charset="0"/>
              </a:rPr>
              <a:t>2019 CAST FEE STRUCTURE</a:t>
            </a:r>
          </a:p>
          <a:p>
            <a:pPr algn="l">
              <a:spcBef>
                <a:spcPts val="0"/>
              </a:spcBef>
              <a:spcAft>
                <a:spcPts val="0"/>
              </a:spcAft>
              <a:defRPr/>
            </a:pPr>
            <a:r>
              <a:rPr lang="en-US" sz="2800" b="1" u="none" dirty="0">
                <a:solidFill>
                  <a:srgbClr val="FFFF00"/>
                </a:solidFill>
                <a:latin typeface="Arial" panose="020B0604020202020204" pitchFamily="34" charset="0"/>
                <a:ea typeface="Calibri" panose="020F0502020204030204" pitchFamily="34" charset="0"/>
                <a:cs typeface="Arial" panose="020B0604020202020204" pitchFamily="34" charset="0"/>
              </a:rPr>
              <a:t>		</a:t>
            </a:r>
            <a:endParaRPr lang="en-US" b="1" u="none" dirty="0">
              <a:solidFill>
                <a:srgbClr val="FFFFFF"/>
              </a:solidFill>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876300" y="2590800"/>
            <a:ext cx="9601200" cy="3088025"/>
          </a:xfrm>
          <a:prstGeom prst="rect">
            <a:avLst/>
          </a:prstGeom>
        </p:spPr>
        <p:txBody>
          <a:bodyPr wrap="square">
            <a:spAutoFit/>
          </a:bodyPr>
          <a:lstStyle/>
          <a:p>
            <a:pPr algn="l">
              <a:spcBef>
                <a:spcPts val="0"/>
              </a:spcBef>
              <a:spcAft>
                <a:spcPts val="0"/>
              </a:spcAft>
              <a:defRPr/>
            </a:pPr>
            <a:r>
              <a:rPr lang="en-US" sz="2800" b="1" u="none" dirty="0">
                <a:solidFill>
                  <a:srgbClr val="FFFF00"/>
                </a:solidFill>
                <a:latin typeface="Arial" panose="020B0604020202020204" pitchFamily="34" charset="0"/>
                <a:ea typeface="Calibri" panose="020F0502020204030204" pitchFamily="34" charset="0"/>
                <a:cs typeface="Arial" panose="020B0604020202020204" pitchFamily="34" charset="0"/>
              </a:rPr>
              <a:t>		</a:t>
            </a:r>
          </a:p>
          <a:p>
            <a:pPr algn="l">
              <a:spcBef>
                <a:spcPts val="0"/>
              </a:spcBef>
              <a:spcAft>
                <a:spcPts val="0"/>
              </a:spcAft>
              <a:defRPr/>
            </a:pPr>
            <a:endParaRPr lang="en-US" sz="2000" u="none" dirty="0">
              <a:solidFill>
                <a:srgbClr val="FFFFFF"/>
              </a:solidFill>
              <a:latin typeface="Arial" panose="020B0604020202020204" pitchFamily="34" charset="0"/>
              <a:ea typeface="Calibri" panose="020F0502020204030204" pitchFamily="34" charset="0"/>
              <a:cs typeface="Arial" panose="020B0604020202020204" pitchFamily="34" charset="0"/>
            </a:endParaRPr>
          </a:p>
          <a:p>
            <a:pPr algn="l">
              <a:spcBef>
                <a:spcPts val="0"/>
              </a:spcBef>
              <a:spcAft>
                <a:spcPts val="0"/>
              </a:spcAft>
              <a:defRPr/>
            </a:pPr>
            <a:r>
              <a:rPr lang="en-US" sz="2800" b="1" dirty="0">
                <a:solidFill>
                  <a:srgbClr val="FFFFFF"/>
                </a:solidFill>
                <a:latin typeface="Arial" panose="020B0604020202020204" pitchFamily="34" charset="0"/>
                <a:ea typeface="Calibri" panose="020F0502020204030204" pitchFamily="34" charset="0"/>
                <a:cs typeface="Arial" panose="020B0604020202020204" pitchFamily="34" charset="0"/>
              </a:rPr>
              <a:t>CAST Function</a:t>
            </a:r>
            <a:r>
              <a:rPr lang="en-US" sz="2800" b="1" u="none"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800" u="none"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800" dirty="0">
                <a:solidFill>
                  <a:srgbClr val="FFFFFF"/>
                </a:solidFill>
                <a:latin typeface="Arial" panose="020B0604020202020204" pitchFamily="34" charset="0"/>
                <a:ea typeface="Calibri" panose="020F0502020204030204" pitchFamily="34" charset="0"/>
                <a:cs typeface="Arial" panose="020B0604020202020204" pitchFamily="34" charset="0"/>
              </a:rPr>
              <a:t>application fee type</a:t>
            </a:r>
            <a:r>
              <a:rPr lang="en-US" sz="2800" u="none"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800" dirty="0">
                <a:solidFill>
                  <a:srgbClr val="FFFFFF"/>
                </a:solidFill>
                <a:latin typeface="Arial" panose="020B0604020202020204" pitchFamily="34" charset="0"/>
                <a:ea typeface="Calibri" panose="020F0502020204030204" pitchFamily="34" charset="0"/>
                <a:cs typeface="Arial" panose="020B0604020202020204" pitchFamily="34" charset="0"/>
              </a:rPr>
              <a:t>Revenue</a:t>
            </a:r>
            <a:r>
              <a:rPr lang="en-US" sz="2800" u="none"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2800" dirty="0">
                <a:solidFill>
                  <a:schemeClr val="accent1"/>
                </a:solidFill>
                <a:latin typeface="Arial" panose="020B0604020202020204" pitchFamily="34" charset="0"/>
                <a:ea typeface="Calibri" panose="020F0502020204030204" pitchFamily="34" charset="0"/>
                <a:cs typeface="Arial" panose="020B0604020202020204" pitchFamily="34" charset="0"/>
              </a:rPr>
              <a:t>Expense</a:t>
            </a:r>
          </a:p>
          <a:p>
            <a:pPr algn="l">
              <a:spcBef>
                <a:spcPts val="0"/>
              </a:spcBef>
              <a:spcAft>
                <a:spcPts val="0"/>
              </a:spcAft>
              <a:defRPr/>
            </a:pPr>
            <a:endParaRPr lang="en-US" sz="2800" dirty="0">
              <a:solidFill>
                <a:srgbClr val="FFFFFF"/>
              </a:solidFill>
              <a:latin typeface="Arial" panose="020B0604020202020204" pitchFamily="34" charset="0"/>
              <a:ea typeface="Calibri" panose="020F0502020204030204" pitchFamily="34" charset="0"/>
              <a:cs typeface="Arial" panose="020B0604020202020204" pitchFamily="34" charset="0"/>
            </a:endParaRPr>
          </a:p>
          <a:p>
            <a:pPr algn="l">
              <a:spcBef>
                <a:spcPts val="0"/>
              </a:spcBef>
              <a:spcAft>
                <a:spcPts val="0"/>
              </a:spcAft>
              <a:defRPr/>
            </a:pPr>
            <a:r>
              <a:rPr lang="en-US" sz="2800" b="1" u="none" dirty="0">
                <a:solidFill>
                  <a:srgbClr val="FFFFFF"/>
                </a:solidFill>
                <a:latin typeface="Arial" panose="020B0604020202020204" pitchFamily="34" charset="0"/>
                <a:ea typeface="Calibri" panose="020F0502020204030204" pitchFamily="34" charset="0"/>
                <a:cs typeface="Arial" panose="020B0604020202020204" pitchFamily="34" charset="0"/>
              </a:rPr>
              <a:t>Accreditation		</a:t>
            </a:r>
            <a:r>
              <a:rPr lang="en-US" sz="2800" u="none" dirty="0">
                <a:solidFill>
                  <a:srgbClr val="FFFFFF"/>
                </a:solidFill>
                <a:latin typeface="Arial" panose="020B0604020202020204" pitchFamily="34" charset="0"/>
                <a:ea typeface="Calibri" panose="020F0502020204030204" pitchFamily="34" charset="0"/>
                <a:cs typeface="Arial" panose="020B0604020202020204" pitchFamily="34" charset="0"/>
              </a:rPr>
              <a:t>new program 		$3,000	   	    ----</a:t>
            </a:r>
          </a:p>
          <a:p>
            <a:pPr algn="l">
              <a:spcBef>
                <a:spcPts val="0"/>
              </a:spcBef>
              <a:spcAft>
                <a:spcPts val="0"/>
              </a:spcAft>
              <a:defRPr/>
            </a:pPr>
            <a:r>
              <a:rPr lang="en-US" sz="2800" u="none" dirty="0">
                <a:solidFill>
                  <a:srgbClr val="FFFFFF"/>
                </a:solidFill>
                <a:latin typeface="Arial" panose="020B0604020202020204" pitchFamily="34" charset="0"/>
                <a:ea typeface="Calibri" panose="020F0502020204030204" pitchFamily="34" charset="0"/>
                <a:cs typeface="Arial" panose="020B0604020202020204" pitchFamily="34" charset="0"/>
              </a:rPr>
              <a:t> (5-year cycles)	</a:t>
            </a:r>
          </a:p>
          <a:p>
            <a:pPr algn="l">
              <a:spcBef>
                <a:spcPts val="0"/>
              </a:spcBef>
              <a:spcAft>
                <a:spcPts val="0"/>
              </a:spcAft>
              <a:defRPr/>
            </a:pPr>
            <a:r>
              <a:rPr lang="en-US" sz="2800" u="none" dirty="0">
                <a:solidFill>
                  <a:srgbClr val="FFFFFF"/>
                </a:solidFill>
                <a:latin typeface="Arial" panose="020B0604020202020204" pitchFamily="34" charset="0"/>
                <a:ea typeface="Calibri" panose="020F0502020204030204" pitchFamily="34" charset="0"/>
                <a:cs typeface="Arial" panose="020B0604020202020204" pitchFamily="34" charset="0"/>
              </a:rPr>
              <a:t>			renewal 			$2,000   	    ----</a:t>
            </a:r>
          </a:p>
          <a:p>
            <a:pPr algn="l">
              <a:spcBef>
                <a:spcPts val="0"/>
              </a:spcBef>
              <a:spcAft>
                <a:spcPts val="0"/>
              </a:spcAft>
              <a:defRPr/>
            </a:pPr>
            <a:r>
              <a:rPr lang="en-US" sz="2800" u="none" dirty="0">
                <a:solidFill>
                  <a:srgbClr val="FFFFFF"/>
                </a:solidFill>
                <a:latin typeface="Arial" panose="020B0604020202020204" pitchFamily="34" charset="0"/>
                <a:ea typeface="Calibri" panose="020F0502020204030204" pitchFamily="34" charset="0"/>
                <a:cs typeface="Arial" panose="020B0604020202020204" pitchFamily="34" charset="0"/>
              </a:rPr>
              <a:t>	</a:t>
            </a:r>
          </a:p>
          <a:p>
            <a:pPr algn="l">
              <a:spcBef>
                <a:spcPts val="0"/>
              </a:spcBef>
              <a:spcAft>
                <a:spcPts val="0"/>
              </a:spcAft>
              <a:defRPr/>
            </a:pPr>
            <a:r>
              <a:rPr lang="en-US" sz="2800" u="none" dirty="0">
                <a:solidFill>
                  <a:srgbClr val="FFFFFF"/>
                </a:solidFill>
                <a:latin typeface="Arial" panose="020B0604020202020204" pitchFamily="34" charset="0"/>
                <a:ea typeface="Calibri" panose="020F0502020204030204" pitchFamily="34" charset="0"/>
                <a:cs typeface="Arial" panose="020B0604020202020204" pitchFamily="34" charset="0"/>
              </a:rPr>
              <a:t>			ACGME/ADS				</a:t>
            </a:r>
            <a:r>
              <a:rPr lang="en-US" sz="2800" b="1" u="none" dirty="0">
                <a:solidFill>
                  <a:schemeClr val="accent1"/>
                </a:solidFill>
                <a:latin typeface="Arial" panose="020B0604020202020204" pitchFamily="34" charset="0"/>
                <a:ea typeface="Calibri" panose="020F0502020204030204" pitchFamily="34" charset="0"/>
                <a:cs typeface="Arial" panose="020B0604020202020204" pitchFamily="34" charset="0"/>
              </a:rPr>
              <a:t>$1,000</a:t>
            </a:r>
          </a:p>
          <a:p>
            <a:pPr algn="l">
              <a:spcBef>
                <a:spcPts val="0"/>
              </a:spcBef>
              <a:spcAft>
                <a:spcPts val="0"/>
              </a:spcAft>
              <a:defRPr/>
            </a:pPr>
            <a:endParaRPr lang="en-US" b="1" u="none"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l">
              <a:spcBef>
                <a:spcPts val="0"/>
              </a:spcBef>
              <a:spcAft>
                <a:spcPts val="0"/>
              </a:spcAft>
              <a:defRPr/>
            </a:pPr>
            <a:r>
              <a:rPr lang="en-US" b="1" u="none" dirty="0">
                <a:solidFill>
                  <a:srgbClr val="FFFFFF"/>
                </a:solidFill>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88506054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0663C-B02F-C241-AD46-4F96367F9068}"/>
              </a:ext>
            </a:extLst>
          </p:cNvPr>
          <p:cNvSpPr>
            <a:spLocks noGrp="1"/>
          </p:cNvSpPr>
          <p:nvPr>
            <p:ph type="title"/>
          </p:nvPr>
        </p:nvSpPr>
        <p:spPr>
          <a:xfrm>
            <a:off x="723900" y="3048000"/>
            <a:ext cx="8743950" cy="1143000"/>
          </a:xfrm>
        </p:spPr>
        <p:txBody>
          <a:bodyPr/>
          <a:lstStyle/>
          <a:p>
            <a:r>
              <a:rPr lang="en-US" dirty="0"/>
              <a:t>CAST Accredited Fellowships in programs without ACGME Neurosurgery</a:t>
            </a:r>
            <a:br>
              <a:rPr lang="en-US" dirty="0"/>
            </a:br>
            <a:endParaRPr lang="en-US" dirty="0"/>
          </a:p>
        </p:txBody>
      </p:sp>
    </p:spTree>
    <p:extLst>
      <p:ext uri="{BB962C8B-B14F-4D97-AF65-F5344CB8AC3E}">
        <p14:creationId xmlns:p14="http://schemas.microsoft.com/office/powerpoint/2010/main" val="327225273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76700" y="-1600200"/>
            <a:ext cx="18440400" cy="10058400"/>
          </a:xfrm>
          <a:prstGeom prst="rect">
            <a:avLst/>
          </a:prstGeom>
        </p:spPr>
      </p:pic>
    </p:spTree>
    <p:extLst>
      <p:ext uri="{BB962C8B-B14F-4D97-AF65-F5344CB8AC3E}">
        <p14:creationId xmlns:p14="http://schemas.microsoft.com/office/powerpoint/2010/main" val="165297426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90500" y="307355"/>
            <a:ext cx="9601200" cy="1200329"/>
          </a:xfrm>
          <a:prstGeom prst="rect">
            <a:avLst/>
          </a:prstGeom>
        </p:spPr>
        <p:txBody>
          <a:bodyPr wrap="square">
            <a:spAutoFit/>
          </a:bodyPr>
          <a:lstStyle/>
          <a:p>
            <a:pPr algn="l">
              <a:spcBef>
                <a:spcPts val="0"/>
              </a:spcBef>
              <a:spcAft>
                <a:spcPts val="0"/>
              </a:spcAft>
              <a:defRPr/>
            </a:pPr>
            <a:r>
              <a:rPr lang="en-US" sz="2800" b="1" u="none"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800" b="1" u="none" dirty="0">
                <a:solidFill>
                  <a:srgbClr val="FFFFFF"/>
                </a:solidFill>
                <a:latin typeface="Arial" panose="020B0604020202020204" pitchFamily="34" charset="0"/>
                <a:ea typeface="Calibri" panose="020F0502020204030204" pitchFamily="34" charset="0"/>
                <a:cs typeface="Arial" panose="020B0604020202020204" pitchFamily="34" charset="0"/>
              </a:rPr>
              <a:t>2019 CAST FEE STRUCTURE</a:t>
            </a:r>
            <a:r>
              <a:rPr lang="en-US" sz="4000" b="1" u="none" dirty="0">
                <a:solidFill>
                  <a:srgbClr val="FFFF00"/>
                </a:solidFill>
                <a:latin typeface="Arial" panose="020B0604020202020204" pitchFamily="34" charset="0"/>
                <a:ea typeface="Calibri" panose="020F0502020204030204" pitchFamily="34" charset="0"/>
                <a:cs typeface="Arial" panose="020B0604020202020204" pitchFamily="34" charset="0"/>
              </a:rPr>
              <a:t> CERTIFICATION/TRAINING ACKNOWLEDGMENT</a:t>
            </a:r>
          </a:p>
          <a:p>
            <a:pPr algn="l">
              <a:spcBef>
                <a:spcPts val="0"/>
              </a:spcBef>
              <a:spcAft>
                <a:spcPts val="0"/>
              </a:spcAft>
              <a:defRPr/>
            </a:pPr>
            <a:endParaRPr lang="en-US" sz="2800" b="1" u="none" dirty="0">
              <a:solidFill>
                <a:srgbClr val="FFFF00"/>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bwMode="auto">
          <a:xfrm>
            <a:off x="3467100" y="5038927"/>
            <a:ext cx="3581400" cy="9144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l">
              <a:defRPr/>
            </a:pPr>
            <a:endParaRPr lang="en-US" sz="2800" dirty="0">
              <a:solidFill>
                <a:srgbClr val="FFFFFF"/>
              </a:solidFill>
            </a:endParaRPr>
          </a:p>
        </p:txBody>
      </p:sp>
      <p:sp>
        <p:nvSpPr>
          <p:cNvPr id="5" name="Rectangle 4"/>
          <p:cNvSpPr/>
          <p:nvPr/>
        </p:nvSpPr>
        <p:spPr>
          <a:xfrm>
            <a:off x="495300" y="2590801"/>
            <a:ext cx="9372600" cy="2800767"/>
          </a:xfrm>
          <a:prstGeom prst="rect">
            <a:avLst/>
          </a:prstGeom>
        </p:spPr>
        <p:txBody>
          <a:bodyPr wrap="square">
            <a:spAutoFit/>
          </a:bodyPr>
          <a:lstStyle/>
          <a:p>
            <a:pPr algn="l">
              <a:spcBef>
                <a:spcPts val="0"/>
              </a:spcBef>
              <a:spcAft>
                <a:spcPts val="0"/>
              </a:spcAft>
              <a:defRPr/>
            </a:pPr>
            <a:r>
              <a:rPr lang="en-US" sz="2800" b="1" u="none" dirty="0">
                <a:solidFill>
                  <a:srgbClr val="FFFF00"/>
                </a:solidFill>
                <a:latin typeface="Arial" panose="020B0604020202020204" pitchFamily="34" charset="0"/>
                <a:ea typeface="Calibri" panose="020F0502020204030204" pitchFamily="34" charset="0"/>
                <a:cs typeface="Arial" panose="020B0604020202020204" pitchFamily="34" charset="0"/>
              </a:rPr>
              <a:t>		</a:t>
            </a:r>
          </a:p>
          <a:p>
            <a:pPr algn="l">
              <a:spcBef>
                <a:spcPts val="0"/>
              </a:spcBef>
              <a:spcAft>
                <a:spcPts val="0"/>
              </a:spcAft>
              <a:defRPr/>
            </a:pPr>
            <a:endParaRPr lang="en-US" sz="2000" u="none" dirty="0">
              <a:solidFill>
                <a:srgbClr val="FFFFFF"/>
              </a:solidFill>
              <a:latin typeface="Arial" panose="020B0604020202020204" pitchFamily="34" charset="0"/>
              <a:ea typeface="Calibri" panose="020F0502020204030204" pitchFamily="34" charset="0"/>
              <a:cs typeface="Arial" panose="020B0604020202020204" pitchFamily="34" charset="0"/>
            </a:endParaRPr>
          </a:p>
          <a:p>
            <a:pPr algn="l">
              <a:spcBef>
                <a:spcPts val="0"/>
              </a:spcBef>
              <a:spcAft>
                <a:spcPts val="0"/>
              </a:spcAft>
              <a:defRPr/>
            </a:pPr>
            <a:r>
              <a:rPr lang="en-US" sz="3200" b="1" dirty="0">
                <a:solidFill>
                  <a:srgbClr val="FFFFFF"/>
                </a:solidFill>
                <a:latin typeface="Arial" panose="020B0604020202020204" pitchFamily="34" charset="0"/>
                <a:ea typeface="Calibri" panose="020F0502020204030204" pitchFamily="34" charset="0"/>
                <a:cs typeface="Arial" panose="020B0604020202020204" pitchFamily="34" charset="0"/>
              </a:rPr>
              <a:t>CAST FUNCTION</a:t>
            </a:r>
            <a:r>
              <a:rPr lang="en-US" sz="3200" b="1" u="none"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3200" b="1" dirty="0">
                <a:solidFill>
                  <a:srgbClr val="FFFFFF"/>
                </a:solidFill>
                <a:latin typeface="Arial" panose="020B0604020202020204" pitchFamily="34" charset="0"/>
                <a:ea typeface="Calibri" panose="020F0502020204030204" pitchFamily="34" charset="0"/>
                <a:cs typeface="Arial" panose="020B0604020202020204" pitchFamily="34" charset="0"/>
              </a:rPr>
              <a:t>FEE TYPE</a:t>
            </a:r>
            <a:r>
              <a:rPr lang="en-US" sz="3200" b="1" u="none"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3200" b="1" dirty="0">
                <a:solidFill>
                  <a:srgbClr val="FFFFFF"/>
                </a:solidFill>
                <a:latin typeface="Arial" panose="020B0604020202020204" pitchFamily="34" charset="0"/>
                <a:ea typeface="Calibri" panose="020F0502020204030204" pitchFamily="34" charset="0"/>
                <a:cs typeface="Arial" panose="020B0604020202020204" pitchFamily="34" charset="0"/>
              </a:rPr>
              <a:t>REVENUE</a:t>
            </a:r>
            <a:r>
              <a:rPr lang="en-US" sz="3200" b="1" u="none" dirty="0">
                <a:solidFill>
                  <a:srgbClr val="FFFFFF"/>
                </a:solidFill>
                <a:latin typeface="Arial" panose="020B0604020202020204" pitchFamily="34" charset="0"/>
                <a:ea typeface="Calibri" panose="020F0502020204030204" pitchFamily="34" charset="0"/>
                <a:cs typeface="Arial" panose="020B0604020202020204" pitchFamily="34" charset="0"/>
              </a:rPr>
              <a:t>	</a:t>
            </a:r>
          </a:p>
          <a:p>
            <a:pPr algn="l">
              <a:spcBef>
                <a:spcPts val="0"/>
              </a:spcBef>
              <a:spcAft>
                <a:spcPts val="0"/>
              </a:spcAft>
              <a:defRPr/>
            </a:pPr>
            <a:endParaRPr lang="en-US" sz="3200" dirty="0">
              <a:solidFill>
                <a:srgbClr val="FFFFFF"/>
              </a:solidFill>
              <a:latin typeface="Arial" panose="020B0604020202020204" pitchFamily="34" charset="0"/>
              <a:ea typeface="Calibri" panose="020F0502020204030204" pitchFamily="34" charset="0"/>
              <a:cs typeface="Arial" panose="020B0604020202020204" pitchFamily="34" charset="0"/>
            </a:endParaRPr>
          </a:p>
          <a:p>
            <a:pPr algn="l">
              <a:spcBef>
                <a:spcPts val="0"/>
              </a:spcBef>
              <a:spcAft>
                <a:spcPts val="0"/>
              </a:spcAft>
              <a:defRPr/>
            </a:pPr>
            <a:r>
              <a:rPr lang="en-US" sz="3200" b="1" u="none" dirty="0">
                <a:solidFill>
                  <a:srgbClr val="FFFFFF"/>
                </a:solidFill>
                <a:latin typeface="Arial" panose="020B0604020202020204" pitchFamily="34" charset="0"/>
                <a:ea typeface="Calibri" panose="020F0502020204030204" pitchFamily="34" charset="0"/>
                <a:cs typeface="Arial" panose="020B0604020202020204" pitchFamily="34" charset="0"/>
              </a:rPr>
              <a:t>Individual recognition	</a:t>
            </a:r>
            <a:r>
              <a:rPr lang="en-US" sz="3200" u="none" dirty="0">
                <a:solidFill>
                  <a:srgbClr val="FFFFFF"/>
                </a:solidFill>
                <a:latin typeface="Arial" panose="020B0604020202020204" pitchFamily="34" charset="0"/>
                <a:ea typeface="Calibri" panose="020F0502020204030204" pitchFamily="34" charset="0"/>
                <a:cs typeface="Arial" panose="020B0604020202020204" pitchFamily="34" charset="0"/>
              </a:rPr>
              <a:t>Practice Track  		     $500</a:t>
            </a:r>
          </a:p>
          <a:p>
            <a:pPr algn="l">
              <a:spcBef>
                <a:spcPts val="0"/>
              </a:spcBef>
              <a:spcAft>
                <a:spcPts val="0"/>
              </a:spcAft>
              <a:defRPr/>
            </a:pPr>
            <a:r>
              <a:rPr lang="en-US" sz="3200" u="none" dirty="0">
                <a:solidFill>
                  <a:srgbClr val="FFFFFF"/>
                </a:solidFill>
                <a:latin typeface="Arial" panose="020B0604020202020204" pitchFamily="34" charset="0"/>
                <a:ea typeface="Calibri" panose="020F0502020204030204" pitchFamily="34" charset="0"/>
                <a:cs typeface="Arial" panose="020B0604020202020204" pitchFamily="34" charset="0"/>
              </a:rPr>
              <a:t>		</a:t>
            </a:r>
          </a:p>
          <a:p>
            <a:pPr algn="l">
              <a:spcBef>
                <a:spcPts val="0"/>
              </a:spcBef>
              <a:spcAft>
                <a:spcPts val="0"/>
              </a:spcAft>
              <a:defRPr/>
            </a:pPr>
            <a:r>
              <a:rPr lang="en-US" sz="3200" b="1" u="none" dirty="0">
                <a:solidFill>
                  <a:srgbClr val="FFFFFF"/>
                </a:solidFill>
                <a:latin typeface="Arial" panose="020B0604020202020204" pitchFamily="34" charset="0"/>
                <a:ea typeface="Calibri" panose="020F0502020204030204" pitchFamily="34" charset="0"/>
                <a:cs typeface="Arial" panose="020B0604020202020204" pitchFamily="34" charset="0"/>
              </a:rPr>
              <a:t>Co-recognition </a:t>
            </a:r>
            <a:r>
              <a:rPr lang="en-US" sz="3200" u="none" dirty="0">
                <a:solidFill>
                  <a:srgbClr val="FFFFFF"/>
                </a:solidFill>
                <a:latin typeface="Arial" panose="020B0604020202020204" pitchFamily="34" charset="0"/>
                <a:ea typeface="Calibri" panose="020F0502020204030204" pitchFamily="34" charset="0"/>
                <a:cs typeface="Arial" panose="020B0604020202020204" pitchFamily="34" charset="0"/>
              </a:rPr>
              <a:t>		ACKNOWLEDGMENT		     $500	</a:t>
            </a:r>
          </a:p>
          <a:p>
            <a:pPr algn="l">
              <a:spcBef>
                <a:spcPts val="0"/>
              </a:spcBef>
              <a:spcAft>
                <a:spcPts val="0"/>
              </a:spcAft>
              <a:defRPr/>
            </a:pPr>
            <a:r>
              <a:rPr lang="en-US" sz="3200" b="1" u="none" dirty="0">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sz="3200" u="none" dirty="0">
                <a:solidFill>
                  <a:srgbClr val="FFFFFF"/>
                </a:solidFill>
                <a:latin typeface="Arial" panose="020B0604020202020204" pitchFamily="34" charset="0"/>
                <a:ea typeface="Calibri" panose="020F0502020204030204" pitchFamily="34" charset="0"/>
                <a:cs typeface="Arial" panose="020B0604020202020204" pitchFamily="34" charset="0"/>
              </a:rPr>
              <a:t>			             of training completion</a:t>
            </a:r>
          </a:p>
          <a:p>
            <a:pPr algn="l">
              <a:spcBef>
                <a:spcPts val="0"/>
              </a:spcBef>
              <a:spcAft>
                <a:spcPts val="0"/>
              </a:spcAft>
              <a:defRPr/>
            </a:pPr>
            <a:r>
              <a:rPr lang="en-US" b="1" u="none" dirty="0">
                <a:solidFill>
                  <a:srgbClr val="FFFFFF"/>
                </a:solidFill>
                <a:latin typeface="Arial" panose="020B0604020202020204" pitchFamily="34" charset="0"/>
                <a:ea typeface="Calibri" panose="020F0502020204030204" pitchFamily="34" charset="0"/>
                <a:cs typeface="Arial" panose="020B0604020202020204" pitchFamily="34" charset="0"/>
              </a:rPr>
              <a:t>		</a:t>
            </a:r>
            <a:endParaRPr lang="en-US" b="1" u="none"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44131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Individual Certification</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NES/NCC – ABNS Interactions</a:t>
            </a:r>
          </a:p>
        </p:txBody>
      </p:sp>
      <p:sp>
        <p:nvSpPr>
          <p:cNvPr id="3" name="TextBox 2"/>
          <p:cNvSpPr txBox="1"/>
          <p:nvPr/>
        </p:nvSpPr>
        <p:spPr>
          <a:xfrm>
            <a:off x="1104900" y="2438400"/>
            <a:ext cx="7893341" cy="1754326"/>
          </a:xfrm>
          <a:prstGeom prst="rect">
            <a:avLst/>
          </a:prstGeom>
          <a:noFill/>
        </p:spPr>
        <p:txBody>
          <a:bodyPr wrap="square" rtlCol="0">
            <a:spAutoFit/>
          </a:bodyPr>
          <a:lstStyle/>
          <a:p>
            <a:r>
              <a:rPr lang="en-US" sz="5400" u="none" dirty="0">
                <a:latin typeface="Arial" panose="020B0604020202020204" pitchFamily="34" charset="0"/>
                <a:cs typeface="Arial" panose="020B0604020202020204" pitchFamily="34" charset="0"/>
              </a:rPr>
              <a:t>CAST Certificate to RFP</a:t>
            </a:r>
          </a:p>
          <a:p>
            <a:r>
              <a:rPr lang="en-US" sz="5400" u="none" dirty="0">
                <a:latin typeface="Arial" panose="020B0604020202020204" pitchFamily="34" charset="0"/>
                <a:cs typeface="Arial" panose="020B0604020202020204" pitchFamily="34" charset="0"/>
              </a:rPr>
              <a:t> </a:t>
            </a:r>
          </a:p>
          <a:p>
            <a:r>
              <a:rPr lang="en-US" sz="5400" u="none" dirty="0">
                <a:latin typeface="Arial" panose="020B0604020202020204" pitchFamily="34" charset="0"/>
                <a:cs typeface="Arial" panose="020B0604020202020204" pitchFamily="34" charset="0"/>
              </a:rPr>
              <a:t>NESAC 	       CESAC</a:t>
            </a:r>
          </a:p>
        </p:txBody>
      </p:sp>
      <p:sp>
        <p:nvSpPr>
          <p:cNvPr id="4" name="Right Arrow 3"/>
          <p:cNvSpPr/>
          <p:nvPr/>
        </p:nvSpPr>
        <p:spPr bwMode="auto">
          <a:xfrm>
            <a:off x="4632470" y="3887926"/>
            <a:ext cx="838200" cy="304800"/>
          </a:xfrm>
          <a:prstGeom prst="rightArrow">
            <a:avLst/>
          </a:prstGeom>
          <a:solidFill>
            <a:schemeClr val="tx2">
              <a:lumMod val="20000"/>
              <a:lumOff val="80000"/>
            </a:schemeClr>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sng" strike="noStrike" cap="none" normalizeH="0" baseline="-25000">
              <a:ln>
                <a:noFill/>
              </a:ln>
              <a:solidFill>
                <a:schemeClr val="tx1"/>
              </a:solidFill>
              <a:effectLst/>
              <a:latin typeface="Times New Roman" charset="0"/>
            </a:endParaRPr>
          </a:p>
        </p:txBody>
      </p:sp>
    </p:spTree>
    <p:extLst>
      <p:ext uri="{BB962C8B-B14F-4D97-AF65-F5344CB8AC3E}">
        <p14:creationId xmlns:p14="http://schemas.microsoft.com/office/powerpoint/2010/main" val="129251562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9127" t="-30601" r="-200823" b="30601"/>
          <a:stretch/>
        </p:blipFill>
        <p:spPr bwMode="auto">
          <a:xfrm>
            <a:off x="9676435" y="2408238"/>
            <a:ext cx="1327362"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562100" y="2133600"/>
            <a:ext cx="10251832" cy="4216539"/>
          </a:xfrm>
          <a:prstGeom prst="rect">
            <a:avLst/>
          </a:prstGeom>
        </p:spPr>
        <p:txBody>
          <a:bodyPr wrap="square">
            <a:spAutoFit/>
          </a:bodyPr>
          <a:lstStyle/>
          <a:p>
            <a:pPr lvl="0" algn="l"/>
            <a:r>
              <a:rPr lang="en-US" sz="2000" u="none" dirty="0">
                <a:latin typeface="Arial" panose="020B0604020202020204" pitchFamily="34" charset="0"/>
                <a:cs typeface="Arial" panose="020B0604020202020204" pitchFamily="34" charset="0"/>
              </a:rPr>
              <a:t>							</a:t>
            </a:r>
          </a:p>
          <a:p>
            <a:pPr algn="l"/>
            <a:r>
              <a:rPr lang="en-US" u="none" dirty="0">
                <a:latin typeface="Arial" panose="020B0604020202020204" pitchFamily="34" charset="0"/>
                <a:cs typeface="Arial" panose="020B0604020202020204" pitchFamily="34" charset="0"/>
              </a:rPr>
              <a:t>	        </a:t>
            </a:r>
            <a:r>
              <a:rPr lang="en-US" baseline="0" dirty="0">
                <a:latin typeface="Arial" panose="020B0604020202020204" pitchFamily="34" charset="0"/>
                <a:cs typeface="Arial" panose="020B0604020202020204" pitchFamily="34" charset="0"/>
              </a:rPr>
              <a:t>specialty</a:t>
            </a:r>
            <a:r>
              <a:rPr lang="en-US" u="none" baseline="0" dirty="0">
                <a:latin typeface="Arial" panose="020B0604020202020204" pitchFamily="34" charset="0"/>
                <a:cs typeface="Arial" panose="020B0604020202020204" pitchFamily="34" charset="0"/>
              </a:rPr>
              <a:t>			   # </a:t>
            </a:r>
            <a:r>
              <a:rPr lang="en-US" baseline="0" dirty="0">
                <a:latin typeface="Arial" panose="020B0604020202020204" pitchFamily="34" charset="0"/>
                <a:cs typeface="Arial" panose="020B0604020202020204" pitchFamily="34" charset="0"/>
              </a:rPr>
              <a:t>approved</a:t>
            </a:r>
            <a:r>
              <a:rPr lang="en-US" u="none" baseline="0" dirty="0">
                <a:latin typeface="Arial" panose="020B0604020202020204" pitchFamily="34" charset="0"/>
                <a:cs typeface="Arial" panose="020B0604020202020204" pitchFamily="34" charset="0"/>
              </a:rPr>
              <a:t> </a:t>
            </a:r>
          </a:p>
          <a:p>
            <a:pPr algn="l"/>
            <a:r>
              <a:rPr lang="en-US" u="none" baseline="0" dirty="0">
                <a:latin typeface="Arial" panose="020B0604020202020204" pitchFamily="34" charset="0"/>
                <a:cs typeface="Arial" panose="020B0604020202020204" pitchFamily="34" charset="0"/>
              </a:rPr>
              <a:t>		</a:t>
            </a:r>
            <a:endParaRPr lang="en-US" sz="1600" u="none" baseline="0" dirty="0">
              <a:latin typeface="Arial" panose="020B0604020202020204" pitchFamily="34" charset="0"/>
              <a:cs typeface="Arial" panose="020B0604020202020204" pitchFamily="34" charset="0"/>
            </a:endParaRPr>
          </a:p>
          <a:p>
            <a:pPr algn="l"/>
            <a:endParaRPr lang="en-US" sz="1600" u="none" dirty="0">
              <a:latin typeface="Arial" panose="020B0604020202020204" pitchFamily="34" charset="0"/>
              <a:cs typeface="Arial" panose="020B0604020202020204" pitchFamily="34" charset="0"/>
            </a:endParaRPr>
          </a:p>
          <a:p>
            <a:pPr lvl="0" algn="l"/>
            <a:r>
              <a:rPr lang="en-US" sz="1600" u="none" baseline="0" dirty="0">
                <a:latin typeface="Arial" panose="020B0604020202020204" pitchFamily="34" charset="0"/>
                <a:cs typeface="Arial" panose="020B0604020202020204" pitchFamily="34" charset="0"/>
              </a:rPr>
              <a:t>	</a:t>
            </a:r>
            <a:r>
              <a:rPr lang="en-US" u="none" baseline="0" dirty="0">
                <a:latin typeface="Arial" panose="020B0604020202020204" pitchFamily="34" charset="0"/>
                <a:cs typeface="Arial" panose="020B0604020202020204" pitchFamily="34" charset="0"/>
              </a:rPr>
              <a:t>a.  Neurosurgeons	     	         119	    	</a:t>
            </a:r>
          </a:p>
          <a:p>
            <a:pPr lvl="0" algn="l">
              <a:lnSpc>
                <a:spcPct val="150000"/>
              </a:lnSpc>
            </a:pPr>
            <a:r>
              <a:rPr lang="en-US" u="none" baseline="0" dirty="0">
                <a:latin typeface="Arial" panose="020B0604020202020204" pitchFamily="34" charset="0"/>
                <a:cs typeface="Arial" panose="020B0604020202020204" pitchFamily="34" charset="0"/>
              </a:rPr>
              <a:t>	b.  Neurologists		  	85	   	    </a:t>
            </a:r>
          </a:p>
          <a:p>
            <a:pPr lvl="0" algn="l">
              <a:lnSpc>
                <a:spcPct val="150000"/>
              </a:lnSpc>
            </a:pPr>
            <a:r>
              <a:rPr lang="en-US" u="none" baseline="0" dirty="0">
                <a:latin typeface="Arial" panose="020B0604020202020204" pitchFamily="34" charset="0"/>
                <a:cs typeface="Arial" panose="020B0604020202020204" pitchFamily="34" charset="0"/>
              </a:rPr>
              <a:t>	c.  Radiologists		         105	   	</a:t>
            </a:r>
          </a:p>
          <a:p>
            <a:pPr lvl="0" algn="l"/>
            <a:r>
              <a:rPr lang="en-US" u="none" dirty="0">
                <a:latin typeface="Arial" panose="020B0604020202020204" pitchFamily="34" charset="0"/>
                <a:cs typeface="Arial" panose="020B0604020202020204" pitchFamily="34" charset="0"/>
              </a:rPr>
              <a:t>			</a:t>
            </a:r>
          </a:p>
          <a:p>
            <a:pPr lvl="0" algn="l"/>
            <a:r>
              <a:rPr lang="en-US" b="1" u="none" baseline="0" dirty="0">
                <a:solidFill>
                  <a:schemeClr val="tx2"/>
                </a:solidFill>
                <a:latin typeface="Arial" panose="020B0604020202020204" pitchFamily="34" charset="0"/>
                <a:cs typeface="Arial" panose="020B0604020202020204" pitchFamily="34" charset="0"/>
              </a:rPr>
              <a:t>		       		TOTAL         309		    	</a:t>
            </a:r>
          </a:p>
          <a:p>
            <a:pPr lvl="0" algn="l"/>
            <a:endParaRPr lang="en-US" sz="2000" b="1" u="none" baseline="0" dirty="0">
              <a:solidFill>
                <a:schemeClr val="tx2"/>
              </a:solidFill>
              <a:latin typeface="Arial" panose="020B0604020202020204" pitchFamily="34" charset="0"/>
              <a:cs typeface="Arial" panose="020B0604020202020204" pitchFamily="34" charset="0"/>
            </a:endParaRPr>
          </a:p>
          <a:p>
            <a:pPr lvl="0" algn="l"/>
            <a:endParaRPr lang="en-US" sz="2000" b="1" u="none" baseline="0" dirty="0">
              <a:solidFill>
                <a:schemeClr val="tx2"/>
              </a:solidFill>
              <a:latin typeface="Arial" panose="020B0604020202020204" pitchFamily="34" charset="0"/>
              <a:cs typeface="Arial" panose="020B0604020202020204" pitchFamily="34" charset="0"/>
            </a:endParaRPr>
          </a:p>
          <a:p>
            <a:pPr lvl="0" algn="l"/>
            <a:r>
              <a:rPr lang="en-US" sz="2000" b="1" u="none" baseline="0" dirty="0">
                <a:latin typeface="Arial" panose="020B0604020202020204" pitchFamily="34" charset="0"/>
                <a:cs typeface="Arial" panose="020B0604020202020204" pitchFamily="34" charset="0"/>
              </a:rPr>
              <a:t>	</a:t>
            </a:r>
            <a:endParaRPr lang="en-US" sz="2800" u="none" dirty="0">
              <a:solidFill>
                <a:schemeClr val="tx2"/>
              </a:solidFill>
              <a:latin typeface="Arial" panose="020B0604020202020204" pitchFamily="34" charset="0"/>
              <a:cs typeface="Arial" panose="020B0604020202020204" pitchFamily="34" charset="0"/>
            </a:endParaRPr>
          </a:p>
        </p:txBody>
      </p:sp>
      <p:sp>
        <p:nvSpPr>
          <p:cNvPr id="13" name="Title 1"/>
          <p:cNvSpPr txBox="1">
            <a:spLocks/>
          </p:cNvSpPr>
          <p:nvPr/>
        </p:nvSpPr>
        <p:spPr>
          <a:xfrm>
            <a:off x="219075" y="266700"/>
            <a:ext cx="874395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sz="3600" u="none" baseline="0" dirty="0">
                <a:latin typeface="Arial" panose="020B0604020202020204" pitchFamily="34" charset="0"/>
                <a:cs typeface="Arial" panose="020B0604020202020204" pitchFamily="34" charset="0"/>
              </a:rPr>
              <a:t>CAST Individual Certifications</a:t>
            </a:r>
          </a:p>
          <a:p>
            <a:r>
              <a:rPr lang="en-US" sz="2800" u="none" kern="0" baseline="0" dirty="0">
                <a:solidFill>
                  <a:schemeClr val="tx1"/>
                </a:solidFill>
                <a:latin typeface="Arial" panose="020B0604020202020204" pitchFamily="34" charset="0"/>
                <a:cs typeface="Arial" panose="020B0604020202020204" pitchFamily="34" charset="0"/>
              </a:rPr>
              <a:t>NeuroEndovascular Surgery (NES)</a:t>
            </a:r>
            <a:br>
              <a:rPr lang="en-US" sz="3600" u="none" kern="0" baseline="0" dirty="0">
                <a:solidFill>
                  <a:schemeClr val="tx1"/>
                </a:solidFill>
                <a:latin typeface="Arial" panose="020B0604020202020204" pitchFamily="34" charset="0"/>
                <a:cs typeface="Arial" panose="020B0604020202020204" pitchFamily="34" charset="0"/>
              </a:rPr>
            </a:br>
            <a:r>
              <a:rPr lang="en-US" sz="1800" u="none" kern="0" baseline="0" dirty="0">
                <a:solidFill>
                  <a:schemeClr val="tx1"/>
                </a:solidFill>
                <a:latin typeface="Arial" panose="020B0604020202020204" pitchFamily="34" charset="0"/>
                <a:cs typeface="Arial" panose="020B0604020202020204" pitchFamily="34" charset="0"/>
              </a:rPr>
              <a:t>(as of  April 2019)</a:t>
            </a:r>
          </a:p>
        </p:txBody>
      </p:sp>
    </p:spTree>
    <p:extLst>
      <p:ext uri="{BB962C8B-B14F-4D97-AF65-F5344CB8AC3E}">
        <p14:creationId xmlns:p14="http://schemas.microsoft.com/office/powerpoint/2010/main" val="4266553343"/>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 y="457200"/>
            <a:ext cx="8153400" cy="6095195"/>
          </a:xfrm>
          <a:prstGeom prst="rect">
            <a:avLst/>
          </a:prstGeom>
        </p:spPr>
        <p:txBody>
          <a:bodyPr wrap="square">
            <a:spAutoFit/>
          </a:bodyPr>
          <a:lstStyle/>
          <a:p>
            <a:pPr marL="914400" marR="0" indent="457200" algn="l">
              <a:lnSpc>
                <a:spcPct val="107000"/>
              </a:lnSpc>
              <a:spcBef>
                <a:spcPts val="0"/>
              </a:spcBef>
              <a:spcAft>
                <a:spcPts val="800"/>
              </a:spcAft>
            </a:pPr>
            <a:r>
              <a:rPr lang="en-US" b="1" u="none" dirty="0">
                <a:solidFill>
                  <a:schemeClr val="tx2"/>
                </a:solidFill>
                <a:latin typeface="Arial" panose="020B0604020202020204" pitchFamily="34" charset="0"/>
                <a:ea typeface="Calibri" panose="020F0502020204030204" pitchFamily="34" charset="0"/>
              </a:rPr>
              <a:t>RFP CNS </a:t>
            </a:r>
            <a:r>
              <a:rPr lang="en-US" b="1" u="none" dirty="0" err="1">
                <a:solidFill>
                  <a:schemeClr val="tx2"/>
                </a:solidFill>
                <a:latin typeface="Arial" panose="020B0604020202020204" pitchFamily="34" charset="0"/>
                <a:ea typeface="Calibri" panose="020F0502020204030204" pitchFamily="34" charset="0"/>
              </a:rPr>
              <a:t>Neuroendovascular</a:t>
            </a:r>
            <a:r>
              <a:rPr lang="en-US" b="1" u="none" dirty="0">
                <a:solidFill>
                  <a:schemeClr val="tx2"/>
                </a:solidFill>
                <a:latin typeface="Arial" panose="020B0604020202020204" pitchFamily="34" charset="0"/>
                <a:ea typeface="Calibri" panose="020F0502020204030204" pitchFamily="34" charset="0"/>
              </a:rPr>
              <a:t> Surgery</a:t>
            </a:r>
            <a:endParaRPr lang="en-US" u="none" dirty="0">
              <a:solidFill>
                <a:schemeClr val="tx2"/>
              </a:solidFill>
              <a:latin typeface="Arial" panose="020B0604020202020204" pitchFamily="34" charset="0"/>
              <a:ea typeface="Calibri" panose="020F0502020204030204" pitchFamily="34" charset="0"/>
            </a:endParaRPr>
          </a:p>
          <a:p>
            <a:pPr marL="0" marR="0" algn="l">
              <a:lnSpc>
                <a:spcPct val="107000"/>
              </a:lnSpc>
              <a:spcBef>
                <a:spcPts val="0"/>
              </a:spcBef>
              <a:spcAft>
                <a:spcPts val="800"/>
              </a:spcAft>
            </a:pPr>
            <a:r>
              <a:rPr lang="en-US" sz="1400" b="1" u="none" dirty="0">
                <a:latin typeface="Arial" panose="020B0604020202020204" pitchFamily="34" charset="0"/>
                <a:ea typeface="Calibri" panose="020F0502020204030204" pitchFamily="34" charset="0"/>
              </a:rPr>
              <a:t> </a:t>
            </a:r>
            <a:endParaRPr lang="en-US" sz="1400" u="none" dirty="0">
              <a:latin typeface="Arial" panose="020B0604020202020204" pitchFamily="34" charset="0"/>
              <a:ea typeface="Calibri" panose="020F0502020204030204" pitchFamily="34" charset="0"/>
            </a:endParaRPr>
          </a:p>
          <a:p>
            <a:pPr marL="0" marR="0" algn="l">
              <a:lnSpc>
                <a:spcPct val="107000"/>
              </a:lnSpc>
              <a:spcBef>
                <a:spcPts val="0"/>
              </a:spcBef>
              <a:spcAft>
                <a:spcPts val="800"/>
              </a:spcAft>
            </a:pPr>
            <a:r>
              <a:rPr lang="en-US" sz="1400" u="none" dirty="0">
                <a:latin typeface="Arial" panose="020B0604020202020204" pitchFamily="34" charset="0"/>
                <a:ea typeface="Calibri" panose="020F0502020204030204" pitchFamily="34" charset="0"/>
              </a:rPr>
              <a:t>This purpose of this document is to detail the organizational construct, training, accrediting, and credentialing requirements for the Recognized Focused Practice (RFP) in CNS </a:t>
            </a:r>
            <a:r>
              <a:rPr lang="en-US" sz="1400" u="none" dirty="0" err="1">
                <a:latin typeface="Arial" panose="020B0604020202020204" pitchFamily="34" charset="0"/>
                <a:ea typeface="Calibri" panose="020F0502020204030204" pitchFamily="34" charset="0"/>
              </a:rPr>
              <a:t>Neuroendovascular</a:t>
            </a:r>
            <a:r>
              <a:rPr lang="en-US" sz="1400" u="none" dirty="0">
                <a:latin typeface="Arial" panose="020B0604020202020204" pitchFamily="34" charset="0"/>
                <a:ea typeface="Calibri" panose="020F0502020204030204" pitchFamily="34" charset="0"/>
              </a:rPr>
              <a:t> Surgery.   This RFP is co-sponsored by the American Board of Neurological Surgery, American Board of Radiology, and the American Board of Psychiatry and Neurology..  The ABNS will serve as the managing ABMS board. This RFP has been approved by the ABMS and has the goal of recognizing candidates who have successfully completed standardized </a:t>
            </a:r>
            <a:r>
              <a:rPr lang="en-US" sz="1400" u="none" dirty="0" err="1">
                <a:latin typeface="Arial" panose="020B0604020202020204" pitchFamily="34" charset="0"/>
                <a:ea typeface="Calibri" panose="020F0502020204030204" pitchFamily="34" charset="0"/>
              </a:rPr>
              <a:t>neuroendovascular</a:t>
            </a:r>
            <a:r>
              <a:rPr lang="en-US" sz="1400" u="none" dirty="0">
                <a:latin typeface="Arial" panose="020B0604020202020204" pitchFamily="34" charset="0"/>
                <a:ea typeface="Calibri" panose="020F0502020204030204" pitchFamily="34" charset="0"/>
              </a:rPr>
              <a:t> training and practice criteria, thereby elevating and advancing patient care for the public good.  </a:t>
            </a:r>
          </a:p>
          <a:p>
            <a:pPr marL="0" marR="0" algn="l">
              <a:lnSpc>
                <a:spcPct val="107000"/>
              </a:lnSpc>
              <a:spcBef>
                <a:spcPts val="0"/>
              </a:spcBef>
              <a:spcAft>
                <a:spcPts val="800"/>
              </a:spcAft>
            </a:pPr>
            <a:r>
              <a:rPr lang="en-US" sz="1400" b="1" u="none" dirty="0">
                <a:latin typeface="Arial" panose="020B0604020202020204" pitchFamily="34" charset="0"/>
                <a:ea typeface="Calibri" panose="020F0502020204030204" pitchFamily="34" charset="0"/>
              </a:rPr>
              <a:t> </a:t>
            </a:r>
            <a:endParaRPr lang="en-US" sz="1400" u="none" dirty="0">
              <a:latin typeface="Arial" panose="020B0604020202020204" pitchFamily="34" charset="0"/>
              <a:ea typeface="Calibri" panose="020F0502020204030204" pitchFamily="34" charset="0"/>
            </a:endParaRPr>
          </a:p>
          <a:p>
            <a:pPr marL="0" marR="0" algn="l">
              <a:lnSpc>
                <a:spcPct val="107000"/>
              </a:lnSpc>
              <a:spcBef>
                <a:spcPts val="0"/>
              </a:spcBef>
              <a:spcAft>
                <a:spcPts val="800"/>
              </a:spcAft>
            </a:pPr>
            <a:r>
              <a:rPr lang="en-US" sz="1400" b="1" u="none" dirty="0">
                <a:latin typeface="Arial" panose="020B0604020202020204" pitchFamily="34" charset="0"/>
                <a:ea typeface="Calibri" panose="020F0502020204030204" pitchFamily="34" charset="0"/>
              </a:rPr>
              <a:t>Organizational Structure:</a:t>
            </a:r>
            <a:endParaRPr lang="en-US" sz="1400" u="none" dirty="0">
              <a:latin typeface="Arial" panose="020B0604020202020204" pitchFamily="34" charset="0"/>
              <a:ea typeface="Calibri" panose="020F0502020204030204" pitchFamily="34" charset="0"/>
            </a:endParaRPr>
          </a:p>
          <a:p>
            <a:pPr marL="0" marR="0" algn="l">
              <a:lnSpc>
                <a:spcPct val="107000"/>
              </a:lnSpc>
              <a:spcBef>
                <a:spcPts val="0"/>
              </a:spcBef>
              <a:spcAft>
                <a:spcPts val="800"/>
              </a:spcAft>
            </a:pPr>
            <a:r>
              <a:rPr lang="en-US" sz="1400" u="none" dirty="0">
                <a:latin typeface="Arial" panose="020B0604020202020204" pitchFamily="34" charset="0"/>
                <a:ea typeface="Calibri" panose="020F0502020204030204" pitchFamily="34" charset="0"/>
              </a:rPr>
              <a:t>There will be two committees, NESAC (</a:t>
            </a:r>
            <a:r>
              <a:rPr lang="en-US" sz="1400" b="1" u="none" dirty="0">
                <a:latin typeface="Arial" panose="020B0604020202020204" pitchFamily="34" charset="0"/>
                <a:ea typeface="Calibri" panose="020F0502020204030204" pitchFamily="34" charset="0"/>
              </a:rPr>
              <a:t>N</a:t>
            </a:r>
            <a:r>
              <a:rPr lang="en-US" sz="1400" u="none" dirty="0">
                <a:latin typeface="Arial" panose="020B0604020202020204" pitchFamily="34" charset="0"/>
                <a:ea typeface="Calibri" panose="020F0502020204030204" pitchFamily="34" charset="0"/>
              </a:rPr>
              <a:t>euro-</a:t>
            </a:r>
            <a:r>
              <a:rPr lang="en-US" sz="1400" b="1" u="none" dirty="0">
                <a:latin typeface="Arial" panose="020B0604020202020204" pitchFamily="34" charset="0"/>
                <a:ea typeface="Calibri" panose="020F0502020204030204" pitchFamily="34" charset="0"/>
              </a:rPr>
              <a:t>E</a:t>
            </a:r>
            <a:r>
              <a:rPr lang="en-US" sz="1400" u="none" dirty="0">
                <a:latin typeface="Arial" panose="020B0604020202020204" pitchFamily="34" charset="0"/>
                <a:ea typeface="Calibri" panose="020F0502020204030204" pitchFamily="34" charset="0"/>
              </a:rPr>
              <a:t>ndovascular </a:t>
            </a:r>
            <a:r>
              <a:rPr lang="en-US" sz="1400" b="1" u="none" dirty="0">
                <a:latin typeface="Arial" panose="020B0604020202020204" pitchFamily="34" charset="0"/>
                <a:ea typeface="Calibri" panose="020F0502020204030204" pitchFamily="34" charset="0"/>
              </a:rPr>
              <a:t>S</a:t>
            </a:r>
            <a:r>
              <a:rPr lang="en-US" sz="1400" u="none" dirty="0">
                <a:latin typeface="Arial" panose="020B0604020202020204" pitchFamily="34" charset="0"/>
                <a:ea typeface="Calibri" panose="020F0502020204030204" pitchFamily="34" charset="0"/>
              </a:rPr>
              <a:t>urgery </a:t>
            </a:r>
            <a:r>
              <a:rPr lang="en-US" sz="1400" b="1" u="none" dirty="0">
                <a:latin typeface="Arial" panose="020B0604020202020204" pitchFamily="34" charset="0"/>
                <a:ea typeface="Calibri" panose="020F0502020204030204" pitchFamily="34" charset="0"/>
              </a:rPr>
              <a:t>A</a:t>
            </a:r>
            <a:r>
              <a:rPr lang="en-US" sz="1400" u="none" dirty="0">
                <a:latin typeface="Arial" panose="020B0604020202020204" pitchFamily="34" charset="0"/>
                <a:ea typeface="Calibri" panose="020F0502020204030204" pitchFamily="34" charset="0"/>
              </a:rPr>
              <a:t>dvisory </a:t>
            </a:r>
            <a:r>
              <a:rPr lang="en-US" sz="1400" b="1" u="none" dirty="0">
                <a:latin typeface="Arial" panose="020B0604020202020204" pitchFamily="34" charset="0"/>
                <a:ea typeface="Calibri" panose="020F0502020204030204" pitchFamily="34" charset="0"/>
              </a:rPr>
              <a:t>C</a:t>
            </a:r>
            <a:r>
              <a:rPr lang="en-US" sz="1400" u="none" dirty="0">
                <a:latin typeface="Arial" panose="020B0604020202020204" pitchFamily="34" charset="0"/>
                <a:ea typeface="Calibri" panose="020F0502020204030204" pitchFamily="34" charset="0"/>
              </a:rPr>
              <a:t>ommittee) and CESAC (</a:t>
            </a:r>
            <a:r>
              <a:rPr lang="en-US" sz="1400" b="1" u="none" dirty="0">
                <a:latin typeface="Arial" panose="020B0604020202020204" pitchFamily="34" charset="0"/>
                <a:ea typeface="Calibri" panose="020F0502020204030204" pitchFamily="34" charset="0"/>
              </a:rPr>
              <a:t>C</a:t>
            </a:r>
            <a:r>
              <a:rPr lang="en-US" sz="1400" u="none" dirty="0">
                <a:latin typeface="Arial" panose="020B0604020202020204" pitchFamily="34" charset="0"/>
                <a:ea typeface="Calibri" panose="020F0502020204030204" pitchFamily="34" charset="0"/>
              </a:rPr>
              <a:t>redentialing </a:t>
            </a:r>
            <a:r>
              <a:rPr lang="en-US" sz="1400" b="1" u="none" dirty="0">
                <a:latin typeface="Arial" panose="020B0604020202020204" pitchFamily="34" charset="0"/>
                <a:ea typeface="Calibri" panose="020F0502020204030204" pitchFamily="34" charset="0"/>
              </a:rPr>
              <a:t>E</a:t>
            </a:r>
            <a:r>
              <a:rPr lang="en-US" sz="1400" u="none" dirty="0">
                <a:latin typeface="Arial" panose="020B0604020202020204" pitchFamily="34" charset="0"/>
                <a:ea typeface="Calibri" panose="020F0502020204030204" pitchFamily="34" charset="0"/>
              </a:rPr>
              <a:t>ndovascular </a:t>
            </a:r>
            <a:r>
              <a:rPr lang="en-US" sz="1400" b="1" u="none" dirty="0">
                <a:latin typeface="Arial" panose="020B0604020202020204" pitchFamily="34" charset="0"/>
                <a:ea typeface="Calibri" panose="020F0502020204030204" pitchFamily="34" charset="0"/>
              </a:rPr>
              <a:t>S</a:t>
            </a:r>
            <a:r>
              <a:rPr lang="en-US" sz="1400" u="none" dirty="0">
                <a:latin typeface="Arial" panose="020B0604020202020204" pitchFamily="34" charset="0"/>
                <a:ea typeface="Calibri" panose="020F0502020204030204" pitchFamily="34" charset="0"/>
              </a:rPr>
              <a:t>urgery </a:t>
            </a:r>
            <a:r>
              <a:rPr lang="en-US" sz="1400" b="1" u="none" dirty="0">
                <a:latin typeface="Arial" panose="020B0604020202020204" pitchFamily="34" charset="0"/>
                <a:ea typeface="Calibri" panose="020F0502020204030204" pitchFamily="34" charset="0"/>
              </a:rPr>
              <a:t>A</a:t>
            </a:r>
            <a:r>
              <a:rPr lang="en-US" sz="1400" u="none" dirty="0">
                <a:latin typeface="Arial" panose="020B0604020202020204" pitchFamily="34" charset="0"/>
                <a:ea typeface="Calibri" panose="020F0502020204030204" pitchFamily="34" charset="0"/>
              </a:rPr>
              <a:t>dvisory </a:t>
            </a:r>
            <a:r>
              <a:rPr lang="en-US" sz="1400" b="1" u="none" dirty="0">
                <a:latin typeface="Arial" panose="020B0604020202020204" pitchFamily="34" charset="0"/>
                <a:ea typeface="Calibri" panose="020F0502020204030204" pitchFamily="34" charset="0"/>
              </a:rPr>
              <a:t>C</a:t>
            </a:r>
            <a:r>
              <a:rPr lang="en-US" sz="1400" u="none" dirty="0">
                <a:latin typeface="Arial" panose="020B0604020202020204" pitchFamily="34" charset="0"/>
                <a:ea typeface="Calibri" panose="020F0502020204030204" pitchFamily="34" charset="0"/>
              </a:rPr>
              <a:t>ommittee),that will work collaboratively in the work of fellowship </a:t>
            </a:r>
            <a:r>
              <a:rPr lang="en-US" sz="1400" b="1" u="none" dirty="0">
                <a:latin typeface="Arial" panose="020B0604020202020204" pitchFamily="34" charset="0"/>
                <a:ea typeface="Calibri" panose="020F0502020204030204" pitchFamily="34" charset="0"/>
              </a:rPr>
              <a:t>accreditation</a:t>
            </a:r>
            <a:r>
              <a:rPr lang="en-US" sz="1400" u="none" dirty="0">
                <a:latin typeface="Arial" panose="020B0604020202020204" pitchFamily="34" charset="0"/>
                <a:ea typeface="Calibri" panose="020F0502020204030204" pitchFamily="34" charset="0"/>
              </a:rPr>
              <a:t> (NESAC) and fellow </a:t>
            </a:r>
            <a:r>
              <a:rPr lang="en-US" sz="1400" b="1" u="none" dirty="0">
                <a:latin typeface="Arial" panose="020B0604020202020204" pitchFamily="34" charset="0"/>
                <a:ea typeface="Calibri" panose="020F0502020204030204" pitchFamily="34" charset="0"/>
              </a:rPr>
              <a:t>credentialing</a:t>
            </a:r>
            <a:r>
              <a:rPr lang="en-US" sz="1400" u="none" dirty="0">
                <a:latin typeface="Arial" panose="020B0604020202020204" pitchFamily="34" charset="0"/>
                <a:ea typeface="Calibri" panose="020F0502020204030204" pitchFamily="34" charset="0"/>
              </a:rPr>
              <a:t> (CESAC).  Once established, they will work independently to accomplish their charges.  Membership of each committee will consist of equal numbers of representatives from neurological surgery, neuroradiology, and neurology.   The chair of NESAC will be selected by SNS-CAST.  The CESAC Chair may be from any of the 3 disciplines, and CESAC will consist of equal representation of the 3 parent organizations. The chairs will be responsible for providing timely reports back to the parent organizations and for coordinating the timing of and agenda for meetings between the parent organizations and the committee members. NESAC and CESAC will be self-governed with the oversight and approval of their parent organizations.  </a:t>
            </a:r>
          </a:p>
          <a:p>
            <a:pPr marL="0" marR="0" algn="l">
              <a:lnSpc>
                <a:spcPct val="107000"/>
              </a:lnSpc>
              <a:spcBef>
                <a:spcPts val="0"/>
              </a:spcBef>
              <a:spcAft>
                <a:spcPts val="800"/>
              </a:spcAft>
            </a:pPr>
            <a:r>
              <a:rPr lang="en-US" sz="1400" u="none" dirty="0">
                <a:latin typeface="Arial" panose="020B0604020202020204" pitchFamily="34" charset="0"/>
                <a:ea typeface="Calibri" panose="020F0502020204030204" pitchFamily="34" charset="0"/>
              </a:rPr>
              <a:t> </a:t>
            </a:r>
          </a:p>
          <a:p>
            <a:pPr marL="0" marR="0" algn="l">
              <a:lnSpc>
                <a:spcPct val="107000"/>
              </a:lnSpc>
              <a:spcBef>
                <a:spcPts val="0"/>
              </a:spcBef>
              <a:spcAft>
                <a:spcPts val="800"/>
              </a:spcAft>
            </a:pPr>
            <a:r>
              <a:rPr lang="en-US" sz="1400" b="1" u="none" dirty="0">
                <a:latin typeface="Arial" panose="020B0604020202020204" pitchFamily="34" charset="0"/>
                <a:ea typeface="Calibri" panose="020F0502020204030204" pitchFamily="34" charset="0"/>
              </a:rPr>
              <a:t>Fellowship Accreditation: NESAC </a:t>
            </a:r>
            <a:endParaRPr lang="en-US" sz="1400" u="none" dirty="0">
              <a:latin typeface="Arial" panose="020B0604020202020204" pitchFamily="34" charset="0"/>
              <a:ea typeface="Calibri" panose="020F0502020204030204" pitchFamily="34" charset="0"/>
            </a:endParaRPr>
          </a:p>
          <a:p>
            <a:pPr marL="0" marR="0" algn="l">
              <a:lnSpc>
                <a:spcPct val="107000"/>
              </a:lnSpc>
              <a:spcBef>
                <a:spcPts val="0"/>
              </a:spcBef>
              <a:spcAft>
                <a:spcPts val="800"/>
              </a:spcAft>
            </a:pPr>
            <a:r>
              <a:rPr lang="en-US" sz="1400" b="1" u="none" dirty="0">
                <a:latin typeface="Arial" panose="020B0604020202020204" pitchFamily="34" charset="0"/>
                <a:ea typeface="Calibri" panose="020F0502020204030204" pitchFamily="34" charset="0"/>
              </a:rPr>
              <a:t>Accreditation</a:t>
            </a:r>
            <a:r>
              <a:rPr lang="en-US" sz="1400" u="none" dirty="0">
                <a:latin typeface="Arial" panose="020B0604020202020204" pitchFamily="34" charset="0"/>
                <a:ea typeface="Calibri" panose="020F0502020204030204" pitchFamily="34" charset="0"/>
              </a:rPr>
              <a:t> of fellowships will be done by NESAC under the authority of the Society of Neurological Surgeons through its Committee for Advanced Subspecialty Training (CAST). This committee will establish fellowship educational and training requirements based on agreed upon criteria which will include procedural case volumes available for training fellows, faculty experience, facilities, academic environment, and institutional/departmental support.   The NESAC committee will use these criteria to approve fellowship applications from all specialties.  </a:t>
            </a:r>
          </a:p>
          <a:p>
            <a:pPr marL="0" marR="0" algn="l">
              <a:lnSpc>
                <a:spcPct val="107000"/>
              </a:lnSpc>
              <a:spcBef>
                <a:spcPts val="0"/>
              </a:spcBef>
              <a:spcAft>
                <a:spcPts val="800"/>
              </a:spcAft>
            </a:pPr>
            <a:r>
              <a:rPr lang="en-US" sz="1400" b="1" u="none" dirty="0">
                <a:latin typeface="Arial" panose="020B0604020202020204" pitchFamily="34" charset="0"/>
                <a:ea typeface="Calibri" panose="020F0502020204030204" pitchFamily="34" charset="0"/>
              </a:rPr>
              <a:t> </a:t>
            </a:r>
            <a:endParaRPr lang="en-US" sz="1400" u="none" dirty="0">
              <a:latin typeface="Arial" panose="020B0604020202020204" pitchFamily="34" charset="0"/>
              <a:ea typeface="Calibri" panose="020F0502020204030204" pitchFamily="34" charset="0"/>
            </a:endParaRPr>
          </a:p>
          <a:p>
            <a:pPr marL="0" marR="0" algn="l">
              <a:lnSpc>
                <a:spcPct val="107000"/>
              </a:lnSpc>
              <a:spcBef>
                <a:spcPts val="0"/>
              </a:spcBef>
              <a:spcAft>
                <a:spcPts val="800"/>
              </a:spcAft>
            </a:pPr>
            <a:r>
              <a:rPr lang="en-US" sz="1400" b="1" u="none" dirty="0">
                <a:latin typeface="Arial" panose="020B0604020202020204" pitchFamily="34" charset="0"/>
                <a:ea typeface="Calibri" panose="020F0502020204030204" pitchFamily="34" charset="0"/>
              </a:rPr>
              <a:t>Fellow Credentialing: CESAC</a:t>
            </a:r>
            <a:endParaRPr lang="en-US" sz="1400" u="none" dirty="0">
              <a:latin typeface="Arial" panose="020B0604020202020204" pitchFamily="34" charset="0"/>
              <a:ea typeface="Calibri" panose="020F0502020204030204" pitchFamily="34" charset="0"/>
            </a:endParaRPr>
          </a:p>
          <a:p>
            <a:pPr marL="0" marR="0" algn="l">
              <a:lnSpc>
                <a:spcPct val="107000"/>
              </a:lnSpc>
              <a:spcBef>
                <a:spcPts val="0"/>
              </a:spcBef>
              <a:spcAft>
                <a:spcPts val="800"/>
              </a:spcAft>
            </a:pPr>
            <a:r>
              <a:rPr lang="en-US" sz="1400" b="1" u="none" dirty="0">
                <a:latin typeface="Arial" panose="020B0604020202020204" pitchFamily="34" charset="0"/>
                <a:ea typeface="Calibri" panose="020F0502020204030204" pitchFamily="34" charset="0"/>
              </a:rPr>
              <a:t>Credentialing </a:t>
            </a:r>
            <a:r>
              <a:rPr lang="en-US" sz="1400" u="none" dirty="0">
                <a:latin typeface="Arial" panose="020B0604020202020204" pitchFamily="34" charset="0"/>
                <a:ea typeface="Calibri" panose="020F0502020204030204" pitchFamily="34" charset="0"/>
              </a:rPr>
              <a:t>of fellows trained in CAST (NESAC) accredited and ACGME fellowships will be done by a committee termed CESAC. This committee will consist of all NESAC members as well as appointees from the ABNS, ABPN, and ABR, with an equal number of experts from all three specialties.   CESAC is charged with: 1) writing the cognitive exam (ABNS will refer to this exam as the RFP Endovascular exam), 2) writing an annual adaptive learning tool module to be given in conjunction with member board continuous certification exercises, 3)  determining the details of the required practice data submission (both initial and annual) and the metrics by which that data is approved or denied, and 4) recommending approval for initial RFP in CNS </a:t>
            </a:r>
            <a:r>
              <a:rPr lang="en-US" sz="1400" u="none" dirty="0" err="1">
                <a:latin typeface="Arial" panose="020B0604020202020204" pitchFamily="34" charset="0"/>
                <a:ea typeface="Calibri" panose="020F0502020204030204" pitchFamily="34" charset="0"/>
              </a:rPr>
              <a:t>Neuroendovascular</a:t>
            </a:r>
            <a:r>
              <a:rPr lang="en-US" sz="1400" u="none" dirty="0">
                <a:latin typeface="Arial" panose="020B0604020202020204" pitchFamily="34" charset="0"/>
                <a:ea typeface="Calibri" panose="020F0502020204030204" pitchFamily="34" charset="0"/>
              </a:rPr>
              <a:t> Surgery by their respective Boards.  Although the ABNS will serve as the managing board, RFP Certificates will be issued and maintained by the appropriate ABMS member Board.</a:t>
            </a:r>
            <a:endParaRPr lang="en-US" sz="1400" u="none"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93616887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flipV="1">
            <a:off x="723900" y="2407916"/>
            <a:ext cx="12191659" cy="57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21671267"/>
              </p:ext>
            </p:extLst>
          </p:nvPr>
        </p:nvGraphicFramePr>
        <p:xfrm>
          <a:off x="723900" y="1798318"/>
          <a:ext cx="8101013" cy="4572000"/>
        </p:xfrm>
        <a:graphic>
          <a:graphicData uri="http://schemas.openxmlformats.org/presentationml/2006/ole">
            <mc:AlternateContent xmlns:mc="http://schemas.openxmlformats.org/markup-compatibility/2006">
              <mc:Choice xmlns:v="urn:schemas-microsoft-com:vml" Requires="v">
                <p:oleObj spid="_x0000_s1042" name="Slide" r:id="rId3" imgW="6111166" imgH="3436794" progId="PowerPoint.Slide.12">
                  <p:embed/>
                </p:oleObj>
              </mc:Choice>
              <mc:Fallback>
                <p:oleObj name="Slide" r:id="rId3" imgW="6111166" imgH="3436794" progId="PowerPoint.Slide.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 y="1798318"/>
                        <a:ext cx="8101013" cy="4572000"/>
                      </a:xfrm>
                      <a:prstGeom prst="rect">
                        <a:avLst/>
                      </a:prstGeom>
                      <a:noFill/>
                    </p:spPr>
                  </p:pic>
                </p:oleObj>
              </mc:Fallback>
            </mc:AlternateContent>
          </a:graphicData>
        </a:graphic>
      </p:graphicFrame>
    </p:spTree>
    <p:extLst>
      <p:ext uri="{BB962C8B-B14F-4D97-AF65-F5344CB8AC3E}">
        <p14:creationId xmlns:p14="http://schemas.microsoft.com/office/powerpoint/2010/main" val="372095053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9127" t="-30601" r="-200823" b="30601"/>
          <a:stretch/>
        </p:blipFill>
        <p:spPr bwMode="auto">
          <a:xfrm>
            <a:off x="9676435" y="2408238"/>
            <a:ext cx="1327362"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10690" y="1066800"/>
            <a:ext cx="10182226" cy="5550237"/>
          </a:xfrm>
          <a:prstGeom prst="rect">
            <a:avLst/>
          </a:prstGeom>
        </p:spPr>
        <p:txBody>
          <a:bodyPr wrap="square">
            <a:spAutoFit/>
          </a:bodyPr>
          <a:lstStyle/>
          <a:p>
            <a:pPr marL="0" marR="0" algn="l">
              <a:spcBef>
                <a:spcPts val="0"/>
              </a:spcBef>
              <a:spcAft>
                <a:spcPts val="0"/>
              </a:spcAft>
            </a:pPr>
            <a:r>
              <a:rPr lang="en-US" sz="3200" b="1" u="none" dirty="0">
                <a:solidFill>
                  <a:schemeClr val="tx2"/>
                </a:solidFill>
                <a:latin typeface="Arial" panose="020B0604020202020204" pitchFamily="34" charset="0"/>
                <a:ea typeface="MS Mincho"/>
                <a:cs typeface="Arial" panose="020B0604020202020204" pitchFamily="34" charset="0"/>
              </a:rPr>
              <a:t>	CAST Members </a:t>
            </a:r>
            <a:r>
              <a:rPr lang="en-US" sz="3200" u="none" dirty="0">
                <a:latin typeface="Arial" panose="020B0604020202020204" pitchFamily="34" charset="0"/>
                <a:ea typeface="MS Mincho"/>
                <a:cs typeface="Arial" panose="020B0604020202020204" pitchFamily="34" charset="0"/>
              </a:rPr>
              <a:t>(3 yr. term, renewable x 1 – total 6 yrs.)</a:t>
            </a:r>
          </a:p>
          <a:p>
            <a:pPr marL="0" marR="0" algn="l">
              <a:spcBef>
                <a:spcPts val="0"/>
              </a:spcBef>
              <a:spcAft>
                <a:spcPts val="0"/>
              </a:spcAft>
            </a:pPr>
            <a:r>
              <a:rPr lang="en-US" sz="3200" b="1" u="none" dirty="0">
                <a:latin typeface="Arial" panose="020B0604020202020204" pitchFamily="34" charset="0"/>
                <a:ea typeface="MS Mincho"/>
                <a:cs typeface="Arial" panose="020B0604020202020204" pitchFamily="34" charset="0"/>
              </a:rPr>
              <a:t> </a:t>
            </a:r>
            <a:endParaRPr lang="en-US" sz="3200" u="none" dirty="0">
              <a:latin typeface="Arial" panose="020B0604020202020204" pitchFamily="34" charset="0"/>
              <a:ea typeface="MS Mincho"/>
              <a:cs typeface="Arial" panose="020B0604020202020204" pitchFamily="34" charset="0"/>
            </a:endParaRPr>
          </a:p>
          <a:p>
            <a:pPr algn="l"/>
            <a:r>
              <a:rPr lang="en-US" sz="3200" u="none" dirty="0">
                <a:latin typeface="Arial" panose="020B0604020202020204" pitchFamily="34" charset="0"/>
                <a:ea typeface="MS Mincho"/>
                <a:cs typeface="Arial" panose="020B0604020202020204" pitchFamily="34" charset="0"/>
              </a:rPr>
              <a:t>	</a:t>
            </a:r>
            <a:r>
              <a:rPr lang="en-US" u="none" baseline="0" dirty="0">
                <a:latin typeface="Arial" panose="020B0604020202020204" pitchFamily="34" charset="0"/>
                <a:ea typeface="MS Mincho"/>
                <a:cs typeface="Arial" panose="020B0604020202020204" pitchFamily="34" charset="0"/>
              </a:rPr>
              <a:t>Nicholas Barbaro (Chair)		   2019 	functional</a:t>
            </a:r>
          </a:p>
          <a:p>
            <a:pPr algn="l"/>
            <a:r>
              <a:rPr lang="en-US" u="none" baseline="0" dirty="0">
                <a:latin typeface="Arial" panose="020B0604020202020204" pitchFamily="34" charset="0"/>
                <a:cs typeface="Arial" panose="020B0604020202020204" pitchFamily="34" charset="0"/>
              </a:rPr>
              <a:t>	Sander Connolly			   2019	CV</a:t>
            </a:r>
          </a:p>
          <a:p>
            <a:pPr marL="0" marR="0" algn="l">
              <a:spcBef>
                <a:spcPts val="0"/>
              </a:spcBef>
              <a:spcAft>
                <a:spcPts val="0"/>
              </a:spcAft>
            </a:pPr>
            <a:r>
              <a:rPr lang="en-US" u="none" baseline="0" dirty="0">
                <a:solidFill>
                  <a:srgbClr val="FFFFFF"/>
                </a:solidFill>
                <a:latin typeface="Arial" panose="020B0604020202020204" pitchFamily="34" charset="0"/>
                <a:ea typeface="MS Mincho"/>
                <a:cs typeface="Arial" panose="020B0604020202020204" pitchFamily="34" charset="0"/>
              </a:rPr>
              <a:t>	Cormac Maher			   2017	pediatrics 	</a:t>
            </a:r>
            <a:r>
              <a:rPr lang="en-US" b="1" u="none" baseline="0" dirty="0">
                <a:solidFill>
                  <a:srgbClr val="FFFF00"/>
                </a:solidFill>
                <a:latin typeface="Arial" panose="020B0604020202020204" pitchFamily="34" charset="0"/>
                <a:ea typeface="MS Mincho"/>
                <a:cs typeface="Arial" panose="020B0604020202020204" pitchFamily="34" charset="0"/>
              </a:rPr>
              <a:t>Charles Branch (Secretary) 	   2011	spine</a:t>
            </a:r>
          </a:p>
          <a:p>
            <a:pPr marL="0" marR="0" algn="l">
              <a:spcBef>
                <a:spcPts val="0"/>
              </a:spcBef>
              <a:spcAft>
                <a:spcPts val="0"/>
              </a:spcAft>
            </a:pPr>
            <a:r>
              <a:rPr lang="en-US" u="none" baseline="0" dirty="0">
                <a:latin typeface="Arial" panose="020B0604020202020204" pitchFamily="34" charset="0"/>
                <a:ea typeface="MS Mincho"/>
                <a:cs typeface="Arial" panose="020B0604020202020204" pitchFamily="34" charset="0"/>
              </a:rPr>
              <a:t>	Linda Liau				   2018	tumor</a:t>
            </a:r>
          </a:p>
          <a:p>
            <a:pPr marL="0" marR="0" algn="l">
              <a:spcBef>
                <a:spcPts val="0"/>
              </a:spcBef>
              <a:spcAft>
                <a:spcPts val="0"/>
              </a:spcAft>
            </a:pPr>
            <a:r>
              <a:rPr lang="en-US" u="none" baseline="0" dirty="0">
                <a:latin typeface="Arial" panose="020B0604020202020204" pitchFamily="34" charset="0"/>
                <a:ea typeface="MS Mincho"/>
                <a:cs typeface="Arial" panose="020B0604020202020204" pitchFamily="34" charset="0"/>
              </a:rPr>
              <a:t>	</a:t>
            </a:r>
            <a:r>
              <a:rPr lang="en-US" b="1" baseline="0" dirty="0">
                <a:solidFill>
                  <a:schemeClr val="tx2"/>
                </a:solidFill>
                <a:latin typeface="Arial" panose="020B0604020202020204" pitchFamily="34" charset="0"/>
                <a:ea typeface="MS Mincho"/>
                <a:cs typeface="Arial" panose="020B0604020202020204" pitchFamily="34" charset="0"/>
              </a:rPr>
              <a:t>Shelly Timmons</a:t>
            </a:r>
            <a:r>
              <a:rPr lang="en-US" b="1" u="none" baseline="0" dirty="0">
                <a:solidFill>
                  <a:schemeClr val="tx2"/>
                </a:solidFill>
                <a:latin typeface="Arial" panose="020B0604020202020204" pitchFamily="34" charset="0"/>
                <a:ea typeface="MS Mincho"/>
                <a:cs typeface="Arial" panose="020B0604020202020204" pitchFamily="34" charset="0"/>
              </a:rPr>
              <a:t> 			   </a:t>
            </a:r>
            <a:r>
              <a:rPr lang="en-US" b="1" baseline="0" dirty="0">
                <a:solidFill>
                  <a:schemeClr val="tx2"/>
                </a:solidFill>
                <a:latin typeface="Arial" panose="020B0604020202020204" pitchFamily="34" charset="0"/>
                <a:ea typeface="MS Mincho"/>
                <a:cs typeface="Arial" panose="020B0604020202020204" pitchFamily="34" charset="0"/>
              </a:rPr>
              <a:t>2014</a:t>
            </a:r>
            <a:r>
              <a:rPr lang="en-US" b="1" u="none" baseline="0" dirty="0">
                <a:solidFill>
                  <a:schemeClr val="tx2"/>
                </a:solidFill>
                <a:latin typeface="Arial" panose="020B0604020202020204" pitchFamily="34" charset="0"/>
                <a:ea typeface="MS Mincho"/>
                <a:cs typeface="Arial" panose="020B0604020202020204" pitchFamily="34" charset="0"/>
              </a:rPr>
              <a:t> 	</a:t>
            </a:r>
            <a:r>
              <a:rPr lang="en-US" b="1" baseline="0" dirty="0">
                <a:solidFill>
                  <a:schemeClr val="tx2"/>
                </a:solidFill>
                <a:latin typeface="Arial" panose="020B0604020202020204" pitchFamily="34" charset="0"/>
                <a:ea typeface="MS Mincho"/>
                <a:cs typeface="Arial" panose="020B0604020202020204" pitchFamily="34" charset="0"/>
              </a:rPr>
              <a:t>trauma/NCC</a:t>
            </a:r>
          </a:p>
          <a:p>
            <a:pPr marL="0" marR="0" algn="l">
              <a:spcBef>
                <a:spcPts val="0"/>
              </a:spcBef>
              <a:spcAft>
                <a:spcPts val="0"/>
              </a:spcAft>
            </a:pPr>
            <a:r>
              <a:rPr lang="en-US" u="none" baseline="0" dirty="0">
                <a:latin typeface="Arial" panose="020B0604020202020204" pitchFamily="34" charset="0"/>
                <a:ea typeface="MS Mincho"/>
                <a:cs typeface="Arial" panose="020B0604020202020204" pitchFamily="34" charset="0"/>
              </a:rPr>
              <a:t>	</a:t>
            </a:r>
            <a:r>
              <a:rPr lang="en-US" u="none" baseline="0" dirty="0">
                <a:solidFill>
                  <a:srgbClr val="FFFFFF"/>
                </a:solidFill>
                <a:latin typeface="Arial" panose="020B0604020202020204" pitchFamily="34" charset="0"/>
                <a:ea typeface="MS Mincho"/>
                <a:cs typeface="Arial" panose="020B0604020202020204" pitchFamily="34" charset="0"/>
              </a:rPr>
              <a:t>Doug Kondziolka			   2016	functional</a:t>
            </a:r>
          </a:p>
          <a:p>
            <a:pPr marL="0" marR="0" algn="l">
              <a:spcBef>
                <a:spcPts val="0"/>
              </a:spcBef>
              <a:spcAft>
                <a:spcPts val="0"/>
              </a:spcAft>
            </a:pPr>
            <a:r>
              <a:rPr lang="en-US" u="none" baseline="0" dirty="0">
                <a:solidFill>
                  <a:srgbClr val="FFFFFF"/>
                </a:solidFill>
                <a:latin typeface="Arial" panose="020B0604020202020204" pitchFamily="34" charset="0"/>
                <a:ea typeface="MS Mincho"/>
                <a:cs typeface="Arial" panose="020B0604020202020204" pitchFamily="34" charset="0"/>
              </a:rPr>
              <a:t>	Vince Traynelis			   2018           spine     </a:t>
            </a:r>
          </a:p>
          <a:p>
            <a:pPr marL="0" marR="0" algn="l">
              <a:spcBef>
                <a:spcPts val="0"/>
              </a:spcBef>
              <a:spcAft>
                <a:spcPts val="0"/>
              </a:spcAft>
            </a:pPr>
            <a:r>
              <a:rPr lang="en-US" u="none" baseline="0" dirty="0">
                <a:solidFill>
                  <a:srgbClr val="FFFFFF"/>
                </a:solidFill>
                <a:latin typeface="Arial" panose="020B0604020202020204" pitchFamily="34" charset="0"/>
                <a:ea typeface="MS Mincho"/>
                <a:cs typeface="Arial" panose="020B0604020202020204" pitchFamily="34" charset="0"/>
              </a:rPr>
              <a:t>	</a:t>
            </a:r>
          </a:p>
          <a:p>
            <a:pPr marL="0" marR="0" algn="l">
              <a:spcBef>
                <a:spcPts val="0"/>
              </a:spcBef>
              <a:spcAft>
                <a:spcPts val="0"/>
              </a:spcAft>
            </a:pPr>
            <a:r>
              <a:rPr lang="en-US" u="none" baseline="0" dirty="0">
                <a:solidFill>
                  <a:srgbClr val="FFFFFF"/>
                </a:solidFill>
                <a:latin typeface="Arial" panose="020B0604020202020204" pitchFamily="34" charset="0"/>
                <a:ea typeface="MS Mincho"/>
                <a:cs typeface="Arial" panose="020B0604020202020204" pitchFamily="34" charset="0"/>
              </a:rPr>
              <a:t>	ABNS ad hoc – Kevin Cockroft	   2018	NES</a:t>
            </a:r>
          </a:p>
          <a:p>
            <a:pPr marL="0" marR="0" algn="l">
              <a:spcBef>
                <a:spcPts val="0"/>
              </a:spcBef>
              <a:spcAft>
                <a:spcPts val="0"/>
              </a:spcAft>
            </a:pPr>
            <a:r>
              <a:rPr lang="en-US" u="none" baseline="0" dirty="0">
                <a:solidFill>
                  <a:srgbClr val="FFFFFF"/>
                </a:solidFill>
                <a:latin typeface="Arial" panose="020B0604020202020204" pitchFamily="34" charset="0"/>
                <a:ea typeface="MS Mincho"/>
                <a:cs typeface="Arial" panose="020B0604020202020204" pitchFamily="34" charset="0"/>
              </a:rPr>
              <a:t>	ABNS Secretary – </a:t>
            </a:r>
            <a:r>
              <a:rPr lang="en-US" u="none" baseline="0" dirty="0">
                <a:latin typeface="Arial" panose="020B0604020202020204" pitchFamily="34" charset="0"/>
                <a:ea typeface="MS Mincho"/>
                <a:cs typeface="Arial" panose="020B0604020202020204" pitchFamily="34" charset="0"/>
              </a:rPr>
              <a:t>Carl Heilman	   2018	Ex-Officio </a:t>
            </a:r>
            <a:endParaRPr lang="en-US" u="none" baseline="0" dirty="0">
              <a:latin typeface="Arial" panose="020B0604020202020204" pitchFamily="34" charset="0"/>
              <a:cs typeface="Arial" panose="020B0604020202020204" pitchFamily="34" charset="0"/>
            </a:endParaRPr>
          </a:p>
          <a:p>
            <a:pPr algn="l"/>
            <a:r>
              <a:rPr lang="en-US" b="1" u="none" baseline="0" dirty="0">
                <a:latin typeface="Arial" panose="020B0604020202020204" pitchFamily="34" charset="0"/>
                <a:cs typeface="Arial" panose="020B0604020202020204" pitchFamily="34" charset="0"/>
              </a:rPr>
              <a:t>	</a:t>
            </a:r>
            <a:r>
              <a:rPr lang="en-US" u="none" baseline="0" dirty="0">
                <a:latin typeface="Arial" panose="020B0604020202020204" pitchFamily="34" charset="0"/>
                <a:cs typeface="Arial" panose="020B0604020202020204" pitchFamily="34" charset="0"/>
              </a:rPr>
              <a:t>RRC</a:t>
            </a:r>
            <a:r>
              <a:rPr lang="en-US" b="1" u="none" baseline="0" dirty="0">
                <a:latin typeface="Arial" panose="020B0604020202020204" pitchFamily="34" charset="0"/>
                <a:cs typeface="Arial" panose="020B0604020202020204" pitchFamily="34" charset="0"/>
              </a:rPr>
              <a:t> - </a:t>
            </a:r>
            <a:r>
              <a:rPr lang="en-US" u="none" baseline="0" dirty="0">
                <a:latin typeface="Arial" panose="020B0604020202020204" pitchFamily="34" charset="0"/>
                <a:cs typeface="Arial" panose="020B0604020202020204" pitchFamily="34" charset="0"/>
              </a:rPr>
              <a:t>Griff Harsh 		   	   2018	</a:t>
            </a:r>
            <a:r>
              <a:rPr lang="en-US" u="none" baseline="0" dirty="0">
                <a:latin typeface="Arial" panose="020B0604020202020204" pitchFamily="34" charset="0"/>
                <a:ea typeface="MS Mincho"/>
                <a:cs typeface="Arial" panose="020B0604020202020204" pitchFamily="34" charset="0"/>
              </a:rPr>
              <a:t>Ex-Officio</a:t>
            </a:r>
          </a:p>
          <a:p>
            <a:pPr algn="l"/>
            <a:r>
              <a:rPr lang="en-US" u="none" baseline="0" dirty="0">
                <a:solidFill>
                  <a:srgbClr val="FFFFFF"/>
                </a:solidFill>
                <a:latin typeface="Arial" panose="020B0604020202020204" pitchFamily="34" charset="0"/>
                <a:ea typeface="MS Mincho"/>
                <a:cs typeface="Arial" panose="020B0604020202020204" pitchFamily="34" charset="0"/>
              </a:rPr>
              <a:t>	</a:t>
            </a:r>
            <a:endParaRPr lang="en-US" u="none" baseline="0" dirty="0">
              <a:solidFill>
                <a:schemeClr val="tx2"/>
              </a:solidFill>
              <a:latin typeface="Arial" panose="020B0604020202020204" pitchFamily="34" charset="0"/>
              <a:cs typeface="Arial" panose="020B0604020202020204" pitchFamily="34" charset="0"/>
            </a:endParaRPr>
          </a:p>
        </p:txBody>
      </p:sp>
      <p:sp>
        <p:nvSpPr>
          <p:cNvPr id="13" name="Title 1"/>
          <p:cNvSpPr txBox="1">
            <a:spLocks/>
          </p:cNvSpPr>
          <p:nvPr/>
        </p:nvSpPr>
        <p:spPr>
          <a:xfrm>
            <a:off x="190500" y="12290"/>
            <a:ext cx="874395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sz="3600" b="1" u="none" kern="0" baseline="0" dirty="0">
                <a:latin typeface="Arial" panose="020B0604020202020204" pitchFamily="34" charset="0"/>
                <a:cs typeface="Arial" panose="020B0604020202020204" pitchFamily="34" charset="0"/>
              </a:rPr>
              <a:t>CAST</a:t>
            </a:r>
            <a:br>
              <a:rPr lang="en-US" sz="3600" u="none" kern="0" baseline="0" dirty="0">
                <a:solidFill>
                  <a:schemeClr val="tx1"/>
                </a:solidFill>
                <a:latin typeface="Arial" panose="020B0604020202020204" pitchFamily="34" charset="0"/>
                <a:cs typeface="Arial" panose="020B0604020202020204" pitchFamily="34" charset="0"/>
              </a:rPr>
            </a:br>
            <a:r>
              <a:rPr lang="en-US" sz="1600" u="none" kern="0" baseline="0" dirty="0">
                <a:solidFill>
                  <a:schemeClr val="tx1"/>
                </a:solidFill>
                <a:latin typeface="Arial" panose="020B0604020202020204" pitchFamily="34" charset="0"/>
                <a:cs typeface="Arial" panose="020B0604020202020204" pitchFamily="34" charset="0"/>
              </a:rPr>
              <a:t>after MAY 2019 SNS Meeting</a:t>
            </a:r>
          </a:p>
        </p:txBody>
      </p:sp>
    </p:spTree>
    <p:extLst>
      <p:ext uri="{BB962C8B-B14F-4D97-AF65-F5344CB8AC3E}">
        <p14:creationId xmlns:p14="http://schemas.microsoft.com/office/powerpoint/2010/main" val="694084214"/>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781300" y="281559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81176259"/>
              </p:ext>
            </p:extLst>
          </p:nvPr>
        </p:nvGraphicFramePr>
        <p:xfrm>
          <a:off x="38100" y="76200"/>
          <a:ext cx="6493834" cy="3664467"/>
        </p:xfrm>
        <a:graphic>
          <a:graphicData uri="http://schemas.openxmlformats.org/presentationml/2006/ole">
            <mc:AlternateContent xmlns:mc="http://schemas.openxmlformats.org/markup-compatibility/2006">
              <mc:Choice xmlns:v="urn:schemas-microsoft-com:vml" Requires="v">
                <p:oleObj spid="_x0000_s2083" name="Slide" r:id="rId3" imgW="5833747" imgH="3281313" progId="PowerPoint.Slide.12">
                  <p:embed/>
                </p:oleObj>
              </mc:Choice>
              <mc:Fallback>
                <p:oleObj name="Slide" r:id="rId3" imgW="5833747" imgH="3281313" progId="PowerPoint.Slide.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76200"/>
                        <a:ext cx="6493834" cy="3664467"/>
                      </a:xfrm>
                      <a:prstGeom prst="rect">
                        <a:avLst/>
                      </a:prstGeom>
                      <a:noFill/>
                    </p:spPr>
                  </p:pic>
                </p:oleObj>
              </mc:Fallback>
            </mc:AlternateContent>
          </a:graphicData>
        </a:graphic>
      </p:graphicFrame>
      <p:sp>
        <p:nvSpPr>
          <p:cNvPr id="5" name="Rectangle 4"/>
          <p:cNvSpPr>
            <a:spLocks noChangeArrowheads="1"/>
          </p:cNvSpPr>
          <p:nvPr/>
        </p:nvSpPr>
        <p:spPr bwMode="auto">
          <a:xfrm>
            <a:off x="4105275" y="335280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121373361"/>
              </p:ext>
            </p:extLst>
          </p:nvPr>
        </p:nvGraphicFramePr>
        <p:xfrm>
          <a:off x="4105275" y="3352800"/>
          <a:ext cx="6105525" cy="3448050"/>
        </p:xfrm>
        <a:graphic>
          <a:graphicData uri="http://schemas.openxmlformats.org/presentationml/2006/ole">
            <mc:AlternateContent xmlns:mc="http://schemas.openxmlformats.org/markup-compatibility/2006">
              <mc:Choice xmlns:v="urn:schemas-microsoft-com:vml" Requires="v">
                <p:oleObj spid="_x0000_s2084" name="Slide" r:id="rId5" imgW="6698113" imgH="3767193" progId="PowerPoint.Slide.12">
                  <p:embed/>
                </p:oleObj>
              </mc:Choice>
              <mc:Fallback>
                <p:oleObj name="Slide" r:id="rId5" imgW="6698113" imgH="3767193" progId="PowerPoint.Slide.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5275" y="3352800"/>
                        <a:ext cx="6105525" cy="344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8561085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9127" t="-30601" r="-200823" b="30601"/>
          <a:stretch/>
        </p:blipFill>
        <p:spPr bwMode="auto">
          <a:xfrm>
            <a:off x="9676435" y="2408238"/>
            <a:ext cx="1327362"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333500" y="1752600"/>
            <a:ext cx="8534400" cy="4873129"/>
          </a:xfrm>
          <a:prstGeom prst="rect">
            <a:avLst/>
          </a:prstGeom>
        </p:spPr>
        <p:txBody>
          <a:bodyPr wrap="square">
            <a:spAutoFit/>
          </a:bodyPr>
          <a:lstStyle/>
          <a:p>
            <a:pPr lvl="0" algn="l"/>
            <a:r>
              <a:rPr lang="en-US" sz="2000" u="none" dirty="0">
                <a:latin typeface="Arial" panose="020B0604020202020204" pitchFamily="34" charset="0"/>
                <a:cs typeface="Arial" panose="020B0604020202020204" pitchFamily="34" charset="0"/>
              </a:rPr>
              <a:t>							</a:t>
            </a:r>
          </a:p>
          <a:p>
            <a:pPr algn="l"/>
            <a:r>
              <a:rPr lang="en-US" u="none" dirty="0">
                <a:latin typeface="Arial" panose="020B0604020202020204" pitchFamily="34" charset="0"/>
                <a:cs typeface="Arial" panose="020B0604020202020204" pitchFamily="34" charset="0"/>
              </a:rPr>
              <a:t>	</a:t>
            </a:r>
            <a:r>
              <a:rPr lang="en-US" sz="2000" u="none" dirty="0">
                <a:latin typeface="Arial" panose="020B0604020202020204" pitchFamily="34" charset="0"/>
                <a:cs typeface="Arial" panose="020B0604020202020204" pitchFamily="34" charset="0"/>
              </a:rPr>
              <a:t>						  </a:t>
            </a:r>
            <a:r>
              <a:rPr lang="en-US" sz="2000" u="none" baseline="0" dirty="0">
                <a:latin typeface="Arial" panose="020B0604020202020204" pitchFamily="34" charset="0"/>
                <a:cs typeface="Arial" panose="020B0604020202020204" pitchFamily="34" charset="0"/>
              </a:rPr>
              <a:t> </a:t>
            </a:r>
          </a:p>
          <a:p>
            <a:pPr algn="l"/>
            <a:r>
              <a:rPr lang="en-US" sz="2000" u="none" baseline="0" dirty="0">
                <a:latin typeface="Arial" panose="020B0604020202020204" pitchFamily="34" charset="0"/>
                <a:cs typeface="Arial" panose="020B0604020202020204" pitchFamily="34" charset="0"/>
              </a:rPr>
              <a:t>	     </a:t>
            </a:r>
            <a:r>
              <a:rPr lang="en-US" sz="2000" baseline="0" dirty="0">
                <a:latin typeface="Arial" panose="020B0604020202020204" pitchFamily="34" charset="0"/>
                <a:cs typeface="Arial" panose="020B0604020202020204" pitchFamily="34" charset="0"/>
              </a:rPr>
              <a:t>specialty:</a:t>
            </a:r>
            <a:r>
              <a:rPr lang="en-US" sz="2000" u="none" baseline="0" dirty="0">
                <a:latin typeface="Arial" panose="020B0604020202020204" pitchFamily="34" charset="0"/>
                <a:cs typeface="Arial" panose="020B0604020202020204" pitchFamily="34" charset="0"/>
              </a:rPr>
              <a:t>		      </a:t>
            </a:r>
            <a:r>
              <a:rPr lang="en-US" sz="2000" baseline="0" dirty="0">
                <a:latin typeface="Arial" panose="020B0604020202020204" pitchFamily="34" charset="0"/>
                <a:cs typeface="Arial" panose="020B0604020202020204" pitchFamily="34" charset="0"/>
              </a:rPr>
              <a:t># approved </a:t>
            </a:r>
            <a:r>
              <a:rPr lang="en-US" sz="2000" u="none" baseline="0" dirty="0">
                <a:latin typeface="Arial" panose="020B0604020202020204" pitchFamily="34" charset="0"/>
                <a:cs typeface="Arial" panose="020B0604020202020204" pitchFamily="34" charset="0"/>
              </a:rPr>
              <a:t>		</a:t>
            </a:r>
            <a:r>
              <a:rPr lang="en-US" sz="2000" baseline="0" dirty="0">
                <a:latin typeface="Arial" panose="020B0604020202020204" pitchFamily="34" charset="0"/>
                <a:cs typeface="Arial" panose="020B0604020202020204" pitchFamily="34" charset="0"/>
              </a:rPr>
              <a:t> </a:t>
            </a:r>
            <a:r>
              <a:rPr lang="en-US" sz="2000" u="none" baseline="0" dirty="0">
                <a:latin typeface="Arial" panose="020B0604020202020204" pitchFamily="34" charset="0"/>
                <a:cs typeface="Arial" panose="020B0604020202020204" pitchFamily="34" charset="0"/>
              </a:rPr>
              <a:t>           </a:t>
            </a:r>
            <a:r>
              <a:rPr lang="en-US" sz="2000" baseline="0" dirty="0">
                <a:latin typeface="Arial" panose="020B0604020202020204" pitchFamily="34" charset="0"/>
                <a:cs typeface="Arial" panose="020B0604020202020204" pitchFamily="34" charset="0"/>
              </a:rPr>
              <a:t> </a:t>
            </a:r>
          </a:p>
          <a:p>
            <a:pPr algn="l"/>
            <a:endParaRPr lang="en-US" sz="2000" u="none" dirty="0">
              <a:latin typeface="Arial" panose="020B0604020202020204" pitchFamily="34" charset="0"/>
              <a:cs typeface="Arial" panose="020B0604020202020204" pitchFamily="34" charset="0"/>
            </a:endParaRPr>
          </a:p>
          <a:p>
            <a:pPr lvl="0" algn="l"/>
            <a:r>
              <a:rPr lang="en-US" sz="2000" u="none" baseline="0" dirty="0">
                <a:latin typeface="Arial" panose="020B0604020202020204" pitchFamily="34" charset="0"/>
                <a:cs typeface="Arial" panose="020B0604020202020204" pitchFamily="34" charset="0"/>
              </a:rPr>
              <a:t>	a.  Neurosurgeons	     	43 	    		 </a:t>
            </a:r>
          </a:p>
          <a:p>
            <a:pPr lvl="0" algn="l">
              <a:lnSpc>
                <a:spcPct val="150000"/>
              </a:lnSpc>
            </a:pPr>
            <a:r>
              <a:rPr lang="en-US" sz="2000" u="none" baseline="0" dirty="0">
                <a:latin typeface="Arial" panose="020B0604020202020204" pitchFamily="34" charset="0"/>
                <a:cs typeface="Arial" panose="020B0604020202020204" pitchFamily="34" charset="0"/>
              </a:rPr>
              <a:t>	b.  Neurologists			45	   	         </a:t>
            </a:r>
          </a:p>
          <a:p>
            <a:pPr lvl="0" algn="l">
              <a:lnSpc>
                <a:spcPct val="150000"/>
              </a:lnSpc>
            </a:pPr>
            <a:r>
              <a:rPr lang="en-US" sz="2000" u="none" baseline="0" dirty="0">
                <a:latin typeface="Arial" panose="020B0604020202020204" pitchFamily="34" charset="0"/>
                <a:cs typeface="Arial" panose="020B0604020202020204" pitchFamily="34" charset="0"/>
              </a:rPr>
              <a:t>	c.  Pulmonologists               	19                              	 </a:t>
            </a:r>
          </a:p>
          <a:p>
            <a:pPr lvl="0" algn="l">
              <a:lnSpc>
                <a:spcPct val="150000"/>
              </a:lnSpc>
            </a:pPr>
            <a:r>
              <a:rPr lang="en-US" sz="2000" u="none" baseline="0" dirty="0">
                <a:latin typeface="Arial" panose="020B0604020202020204" pitchFamily="34" charset="0"/>
                <a:cs typeface="Arial" panose="020B0604020202020204" pitchFamily="34" charset="0"/>
              </a:rPr>
              <a:t>           	d.  Anesthesiologists            	13 			 </a:t>
            </a:r>
          </a:p>
          <a:p>
            <a:pPr lvl="0" algn="l">
              <a:lnSpc>
                <a:spcPct val="150000"/>
              </a:lnSpc>
            </a:pPr>
            <a:r>
              <a:rPr lang="en-US" sz="2000" u="none" baseline="0" dirty="0">
                <a:latin typeface="Arial" panose="020B0604020202020204" pitchFamily="34" charset="0"/>
                <a:cs typeface="Arial" panose="020B0604020202020204" pitchFamily="34" charset="0"/>
              </a:rPr>
              <a:t>           	e. </a:t>
            </a:r>
            <a:r>
              <a:rPr lang="en-US" sz="2000" u="none" baseline="0" dirty="0" err="1">
                <a:latin typeface="Arial" panose="020B0604020202020204" pitchFamily="34" charset="0"/>
                <a:cs typeface="Arial" panose="020B0604020202020204" pitchFamily="34" charset="0"/>
              </a:rPr>
              <a:t>Neurointensivists</a:t>
            </a:r>
            <a:r>
              <a:rPr lang="en-US" sz="2000" u="none" baseline="0" dirty="0">
                <a:latin typeface="Arial" panose="020B0604020202020204" pitchFamily="34" charset="0"/>
                <a:cs typeface="Arial" panose="020B0604020202020204" pitchFamily="34" charset="0"/>
              </a:rPr>
              <a:t> –		 9                                      </a:t>
            </a:r>
          </a:p>
          <a:p>
            <a:pPr lvl="0" algn="l"/>
            <a:r>
              <a:rPr lang="en-US" sz="2000" u="none" baseline="0" dirty="0">
                <a:latin typeface="Arial" panose="020B0604020202020204" pitchFamily="34" charset="0"/>
                <a:cs typeface="Arial" panose="020B0604020202020204" pitchFamily="34" charset="0"/>
              </a:rPr>
              <a:t>                 Emergency Medicine 	</a:t>
            </a:r>
            <a:r>
              <a:rPr lang="en-US" u="none" baseline="0" dirty="0">
                <a:latin typeface="Arial" panose="020B0604020202020204" pitchFamily="34" charset="0"/>
                <a:cs typeface="Arial" panose="020B0604020202020204" pitchFamily="34" charset="0"/>
              </a:rPr>
              <a:t>   	 </a:t>
            </a:r>
            <a:r>
              <a:rPr lang="en-US" sz="2000" u="none" baseline="0" dirty="0">
                <a:latin typeface="Arial" panose="020B0604020202020204" pitchFamily="34" charset="0"/>
                <a:cs typeface="Arial" panose="020B0604020202020204" pitchFamily="34" charset="0"/>
              </a:rPr>
              <a:t>					f.  Pediatricians          </a:t>
            </a:r>
            <a:r>
              <a:rPr lang="en-US" u="none" baseline="0" dirty="0">
                <a:latin typeface="Arial" panose="020B0604020202020204" pitchFamily="34" charset="0"/>
                <a:cs typeface="Arial" panose="020B0604020202020204" pitchFamily="34" charset="0"/>
              </a:rPr>
              <a:t>		</a:t>
            </a:r>
            <a:r>
              <a:rPr lang="en-US" sz="2000" u="none" baseline="0" dirty="0">
                <a:latin typeface="Arial" panose="020B0604020202020204" pitchFamily="34" charset="0"/>
                <a:cs typeface="Arial" panose="020B0604020202020204" pitchFamily="34" charset="0"/>
              </a:rPr>
              <a:t> 2 			 </a:t>
            </a:r>
          </a:p>
          <a:p>
            <a:pPr lvl="0" algn="l">
              <a:lnSpc>
                <a:spcPct val="150000"/>
              </a:lnSpc>
            </a:pPr>
            <a:r>
              <a:rPr lang="en-US" u="none" baseline="0" dirty="0">
                <a:latin typeface="Arial" panose="020B0604020202020204" pitchFamily="34" charset="0"/>
                <a:cs typeface="Arial" panose="020B0604020202020204" pitchFamily="34" charset="0"/>
              </a:rPr>
              <a:t>                          </a:t>
            </a:r>
            <a:r>
              <a:rPr lang="en-US" b="1" u="none" baseline="0" dirty="0">
                <a:solidFill>
                  <a:schemeClr val="tx2"/>
                </a:solidFill>
                <a:latin typeface="Arial" panose="020B0604020202020204" pitchFamily="34" charset="0"/>
                <a:cs typeface="Arial" panose="020B0604020202020204" pitchFamily="34" charset="0"/>
              </a:rPr>
              <a:t>TOTAL              131	                       	</a:t>
            </a:r>
            <a:endParaRPr lang="en-US" sz="2000" b="1" u="none" baseline="0" dirty="0">
              <a:solidFill>
                <a:schemeClr val="tx2"/>
              </a:solidFill>
              <a:latin typeface="Arial" panose="020B0604020202020204" pitchFamily="34" charset="0"/>
              <a:cs typeface="Arial" panose="020B0604020202020204" pitchFamily="34" charset="0"/>
            </a:endParaRPr>
          </a:p>
          <a:p>
            <a:pPr lvl="0" algn="l"/>
            <a:r>
              <a:rPr lang="en-US" sz="2000" b="1" u="none" baseline="0" dirty="0">
                <a:latin typeface="Arial" panose="020B0604020202020204" pitchFamily="34" charset="0"/>
                <a:cs typeface="Arial" panose="020B0604020202020204" pitchFamily="34" charset="0"/>
              </a:rPr>
              <a:t>	</a:t>
            </a:r>
            <a:endParaRPr lang="en-US" sz="2800" u="none" dirty="0">
              <a:solidFill>
                <a:schemeClr val="tx2"/>
              </a:solidFill>
              <a:latin typeface="Arial" panose="020B0604020202020204" pitchFamily="34" charset="0"/>
              <a:cs typeface="Arial" panose="020B0604020202020204" pitchFamily="34" charset="0"/>
            </a:endParaRPr>
          </a:p>
        </p:txBody>
      </p:sp>
      <p:sp>
        <p:nvSpPr>
          <p:cNvPr id="13" name="Title 1"/>
          <p:cNvSpPr txBox="1">
            <a:spLocks/>
          </p:cNvSpPr>
          <p:nvPr/>
        </p:nvSpPr>
        <p:spPr>
          <a:xfrm>
            <a:off x="219075" y="266700"/>
            <a:ext cx="874395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sz="3600" u="none" baseline="0" dirty="0">
                <a:latin typeface="Arial" panose="020B0604020202020204" pitchFamily="34" charset="0"/>
                <a:cs typeface="Arial" panose="020B0604020202020204" pitchFamily="34" charset="0"/>
              </a:rPr>
              <a:t>CAST Individual Certifications</a:t>
            </a:r>
          </a:p>
          <a:p>
            <a:r>
              <a:rPr lang="en-US" sz="2800" u="none" kern="0" baseline="0" dirty="0">
                <a:solidFill>
                  <a:schemeClr val="tx1"/>
                </a:solidFill>
                <a:latin typeface="Arial" panose="020B0604020202020204" pitchFamily="34" charset="0"/>
                <a:cs typeface="Arial" panose="020B0604020202020204" pitchFamily="34" charset="0"/>
              </a:rPr>
              <a:t>NeuroCritical Care(NCC)</a:t>
            </a:r>
            <a:br>
              <a:rPr lang="en-US" sz="3600" u="none" kern="0" baseline="0" dirty="0">
                <a:solidFill>
                  <a:schemeClr val="tx1"/>
                </a:solidFill>
                <a:latin typeface="Arial" panose="020B0604020202020204" pitchFamily="34" charset="0"/>
                <a:cs typeface="Arial" panose="020B0604020202020204" pitchFamily="34" charset="0"/>
              </a:rPr>
            </a:br>
            <a:r>
              <a:rPr lang="en-US" sz="1800" u="none" kern="0" baseline="0" dirty="0">
                <a:solidFill>
                  <a:schemeClr val="tx1"/>
                </a:solidFill>
                <a:latin typeface="Arial" panose="020B0604020202020204" pitchFamily="34" charset="0"/>
                <a:cs typeface="Arial" panose="020B0604020202020204" pitchFamily="34" charset="0"/>
              </a:rPr>
              <a:t>(as of  April 2019)</a:t>
            </a:r>
          </a:p>
        </p:txBody>
      </p:sp>
    </p:spTree>
    <p:extLst>
      <p:ext uri="{BB962C8B-B14F-4D97-AF65-F5344CB8AC3E}">
        <p14:creationId xmlns:p14="http://schemas.microsoft.com/office/powerpoint/2010/main" val="3513128153"/>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9525000" cy="1143000"/>
          </a:xfrm>
        </p:spPr>
        <p:txBody>
          <a:bodyPr/>
          <a:lstStyle/>
          <a:p>
            <a:r>
              <a:rPr lang="en-US" dirty="0"/>
              <a:t>Leadership Transition and </a:t>
            </a:r>
            <a:br>
              <a:rPr lang="en-US" dirty="0"/>
            </a:br>
            <a:r>
              <a:rPr lang="en-US" dirty="0"/>
              <a:t>Recognition</a:t>
            </a:r>
          </a:p>
        </p:txBody>
      </p:sp>
      <p:sp>
        <p:nvSpPr>
          <p:cNvPr id="3" name="Content Placeholder 2">
            <a:extLst>
              <a:ext uri="{FF2B5EF4-FFF2-40B4-BE49-F238E27FC236}">
                <a16:creationId xmlns:a16="http://schemas.microsoft.com/office/drawing/2014/main" id="{91C4645F-95E4-974F-A265-6F1FAE6614D7}"/>
              </a:ext>
            </a:extLst>
          </p:cNvPr>
          <p:cNvSpPr>
            <a:spLocks noGrp="1"/>
          </p:cNvSpPr>
          <p:nvPr>
            <p:ph idx="1"/>
          </p:nvPr>
        </p:nvSpPr>
        <p:spPr/>
        <p:txBody>
          <a:bodyPr/>
          <a:lstStyle/>
          <a:p>
            <a:r>
              <a:rPr lang="en-US" dirty="0"/>
              <a:t>Steve </a:t>
            </a:r>
            <a:r>
              <a:rPr lang="en-US" dirty="0" err="1"/>
              <a:t>Giannotta</a:t>
            </a:r>
            <a:r>
              <a:rPr lang="en-US" dirty="0"/>
              <a:t> and Kathy Guzman –USC</a:t>
            </a:r>
          </a:p>
          <a:p>
            <a:pPr lvl="1"/>
            <a:r>
              <a:rPr lang="en-US" dirty="0"/>
              <a:t>CAST Secretary and Fellowship Counseling Team</a:t>
            </a:r>
          </a:p>
          <a:p>
            <a:r>
              <a:rPr lang="en-US" dirty="0"/>
              <a:t>Shannon </a:t>
            </a:r>
            <a:r>
              <a:rPr lang="en-US" dirty="0" err="1"/>
              <a:t>Gignac</a:t>
            </a:r>
            <a:r>
              <a:rPr lang="en-US" dirty="0"/>
              <a:t> – SNS Office</a:t>
            </a:r>
          </a:p>
          <a:p>
            <a:pPr lvl="1"/>
            <a:r>
              <a:rPr lang="en-US" dirty="0"/>
              <a:t>CAST Administration and ‘one armed paper hanger’</a:t>
            </a:r>
          </a:p>
          <a:p>
            <a:endParaRPr lang="en-US" dirty="0"/>
          </a:p>
          <a:p>
            <a:r>
              <a:rPr lang="en-US" dirty="0"/>
              <a:t>Art Day – Outgoing Chair</a:t>
            </a:r>
          </a:p>
          <a:p>
            <a:r>
              <a:rPr lang="en-US" dirty="0"/>
              <a:t>Nick </a:t>
            </a:r>
            <a:r>
              <a:rPr lang="en-US" dirty="0" err="1"/>
              <a:t>Barbaro</a:t>
            </a:r>
            <a:r>
              <a:rPr lang="en-US" dirty="0"/>
              <a:t> – Incoming Chair</a:t>
            </a:r>
          </a:p>
        </p:txBody>
      </p:sp>
    </p:spTree>
    <p:extLst>
      <p:ext uri="{BB962C8B-B14F-4D97-AF65-F5344CB8AC3E}">
        <p14:creationId xmlns:p14="http://schemas.microsoft.com/office/powerpoint/2010/main" val="40626292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70FFBF-4F6B-604E-953E-40E4E8C0F88F}"/>
              </a:ext>
            </a:extLst>
          </p:cNvPr>
          <p:cNvSpPr>
            <a:spLocks noGrp="1"/>
          </p:cNvSpPr>
          <p:nvPr>
            <p:ph type="title"/>
          </p:nvPr>
        </p:nvSpPr>
        <p:spPr>
          <a:xfrm>
            <a:off x="647700" y="1524000"/>
            <a:ext cx="8839200" cy="3048000"/>
          </a:xfrm>
        </p:spPr>
        <p:txBody>
          <a:bodyPr/>
          <a:lstStyle/>
          <a:p>
            <a:r>
              <a:rPr lang="en-US" sz="6000" dirty="0"/>
              <a:t> </a:t>
            </a:r>
            <a:br>
              <a:rPr lang="en-US" sz="6000" dirty="0"/>
            </a:br>
            <a:r>
              <a:rPr lang="en-US" sz="6000" dirty="0"/>
              <a:t> </a:t>
            </a:r>
            <a:br>
              <a:rPr lang="en-US" sz="6000" dirty="0"/>
            </a:br>
            <a:r>
              <a:rPr lang="en-US" dirty="0"/>
              <a:t>Forecast </a:t>
            </a:r>
            <a:br>
              <a:rPr lang="en-US" dirty="0"/>
            </a:br>
            <a:r>
              <a:rPr lang="en-US" dirty="0"/>
              <a:t> </a:t>
            </a:r>
            <a:br>
              <a:rPr lang="en-US" dirty="0"/>
            </a:br>
            <a:r>
              <a:rPr lang="en-US" dirty="0"/>
              <a:t>A statement of what is judged likely to happen in the future, especially in connection with a particular situation.</a:t>
            </a:r>
            <a:br>
              <a:rPr lang="en-US" dirty="0"/>
            </a:br>
            <a:br>
              <a:rPr lang="en-US" dirty="0"/>
            </a:br>
            <a:r>
              <a:rPr lang="en-US" dirty="0"/>
              <a:t>In our season change, I am confident the </a:t>
            </a:r>
            <a:r>
              <a:rPr lang="en-US" dirty="0" err="1"/>
              <a:t>ForeCAST</a:t>
            </a:r>
            <a:r>
              <a:rPr lang="en-US" dirty="0"/>
              <a:t> is good!</a:t>
            </a:r>
            <a:br>
              <a:rPr lang="en-US" sz="6000" dirty="0"/>
            </a:br>
            <a:endParaRPr lang="en-US" sz="6000" dirty="0"/>
          </a:p>
        </p:txBody>
      </p:sp>
    </p:spTree>
    <p:extLst>
      <p:ext uri="{BB962C8B-B14F-4D97-AF65-F5344CB8AC3E}">
        <p14:creationId xmlns:p14="http://schemas.microsoft.com/office/powerpoint/2010/main" val="148945390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9127" t="-30601" r="-200823" b="30601"/>
          <a:stretch/>
        </p:blipFill>
        <p:spPr bwMode="auto">
          <a:xfrm>
            <a:off x="9676435" y="2408238"/>
            <a:ext cx="1327362"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790700" y="1409700"/>
            <a:ext cx="7701213" cy="5283498"/>
          </a:xfrm>
          <a:prstGeom prst="rect">
            <a:avLst/>
          </a:prstGeom>
        </p:spPr>
        <p:txBody>
          <a:bodyPr wrap="square">
            <a:spAutoFit/>
          </a:bodyPr>
          <a:lstStyle/>
          <a:p>
            <a:pPr algn="l"/>
            <a:r>
              <a:rPr lang="en-US" sz="2000" u="none" dirty="0">
                <a:solidFill>
                  <a:srgbClr val="FFFFFF"/>
                </a:solidFill>
                <a:latin typeface="Arial" panose="020B0604020202020204" pitchFamily="34" charset="0"/>
                <a:cs typeface="Arial" panose="020B0604020202020204" pitchFamily="34" charset="0"/>
              </a:rPr>
              <a:t>							</a:t>
            </a:r>
          </a:p>
          <a:p>
            <a:pPr algn="l"/>
            <a:r>
              <a:rPr lang="en-US" u="none" dirty="0">
                <a:solidFill>
                  <a:srgbClr val="FFFFFF"/>
                </a:solidFill>
                <a:latin typeface="Arial" panose="020B0604020202020204" pitchFamily="34" charset="0"/>
                <a:cs typeface="Arial" panose="020B0604020202020204" pitchFamily="34" charset="0"/>
              </a:rPr>
              <a:t>							  </a:t>
            </a:r>
            <a:r>
              <a:rPr lang="en-US" sz="1600" u="none" baseline="0" dirty="0">
                <a:solidFill>
                  <a:srgbClr val="FFFFFF"/>
                </a:solidFill>
                <a:latin typeface="Arial" panose="020B0604020202020204" pitchFamily="34" charset="0"/>
                <a:cs typeface="Arial" panose="020B0604020202020204" pitchFamily="34" charset="0"/>
              </a:rPr>
              <a:t> </a:t>
            </a:r>
          </a:p>
          <a:p>
            <a:pPr algn="l"/>
            <a:r>
              <a:rPr lang="en-US" u="none" baseline="0" dirty="0">
                <a:solidFill>
                  <a:srgbClr val="FFFFFF"/>
                </a:solidFill>
                <a:latin typeface="Arial" panose="020B0604020202020204" pitchFamily="34" charset="0"/>
                <a:cs typeface="Arial" panose="020B0604020202020204" pitchFamily="34" charset="0"/>
              </a:rPr>
              <a:t>	Programs:		      </a:t>
            </a:r>
            <a:r>
              <a:rPr lang="en-US" baseline="0" dirty="0">
                <a:solidFill>
                  <a:srgbClr val="FFFFFF"/>
                </a:solidFill>
                <a:latin typeface="Arial" panose="020B0604020202020204" pitchFamily="34" charset="0"/>
                <a:cs typeface="Arial" panose="020B0604020202020204" pitchFamily="34" charset="0"/>
              </a:rPr>
              <a:t>Approved</a:t>
            </a:r>
            <a:r>
              <a:rPr lang="en-US" u="none" baseline="0" dirty="0">
                <a:solidFill>
                  <a:srgbClr val="FFFFFF"/>
                </a:solidFill>
                <a:latin typeface="Arial" panose="020B0604020202020204" pitchFamily="34" charset="0"/>
                <a:cs typeface="Arial" panose="020B0604020202020204" pitchFamily="34" charset="0"/>
              </a:rPr>
              <a:t> </a:t>
            </a:r>
          </a:p>
          <a:p>
            <a:pPr algn="l"/>
            <a:r>
              <a:rPr lang="en-US" u="none" baseline="0" dirty="0">
                <a:solidFill>
                  <a:srgbClr val="FFFFFF"/>
                </a:solidFill>
                <a:latin typeface="Arial" panose="020B0604020202020204" pitchFamily="34" charset="0"/>
                <a:cs typeface="Arial" panose="020B0604020202020204" pitchFamily="34" charset="0"/>
              </a:rPr>
              <a:t>	 </a:t>
            </a:r>
            <a:endParaRPr lang="en-US" baseline="0" dirty="0">
              <a:solidFill>
                <a:srgbClr val="FFFFFF"/>
              </a:solidFill>
              <a:latin typeface="Arial" panose="020B0604020202020204" pitchFamily="34" charset="0"/>
              <a:cs typeface="Arial" panose="020B0604020202020204" pitchFamily="34" charset="0"/>
            </a:endParaRPr>
          </a:p>
          <a:p>
            <a:pPr algn="l"/>
            <a:r>
              <a:rPr lang="en-US" u="none" baseline="0" dirty="0">
                <a:solidFill>
                  <a:srgbClr val="FFFFFF"/>
                </a:solidFill>
                <a:latin typeface="Arial" panose="020B0604020202020204" pitchFamily="34" charset="0"/>
                <a:cs typeface="Arial" panose="020B0604020202020204" pitchFamily="34" charset="0"/>
              </a:rPr>
              <a:t>           a. Cerebrovascular		  11		          </a:t>
            </a:r>
            <a:r>
              <a:rPr lang="en-US" u="none" baseline="0" dirty="0">
                <a:solidFill>
                  <a:srgbClr val="FFFF00"/>
                </a:solidFill>
                <a:latin typeface="Arial" panose="020B0604020202020204" pitchFamily="34" charset="0"/>
                <a:cs typeface="Arial" panose="020B0604020202020204" pitchFamily="34" charset="0"/>
              </a:rPr>
              <a:t> </a:t>
            </a:r>
          </a:p>
          <a:p>
            <a:pPr algn="l"/>
            <a:r>
              <a:rPr lang="en-US" u="none" baseline="0" dirty="0">
                <a:solidFill>
                  <a:srgbClr val="FFFFFF"/>
                </a:solidFill>
                <a:latin typeface="Arial" panose="020B0604020202020204" pitchFamily="34" charset="0"/>
                <a:cs typeface="Arial" panose="020B0604020202020204" pitchFamily="34" charset="0"/>
              </a:rPr>
              <a:t>           b. Endovascular		  47                         </a:t>
            </a:r>
            <a:r>
              <a:rPr lang="en-US" u="none" baseline="0" dirty="0">
                <a:solidFill>
                  <a:srgbClr val="FFFF00"/>
                </a:solidFill>
                <a:latin typeface="Arial" panose="020B0604020202020204" pitchFamily="34" charset="0"/>
                <a:cs typeface="Arial" panose="020B0604020202020204" pitchFamily="34" charset="0"/>
              </a:rPr>
              <a:t> </a:t>
            </a:r>
          </a:p>
          <a:p>
            <a:pPr algn="l"/>
            <a:r>
              <a:rPr lang="en-US" u="none" baseline="0" dirty="0">
                <a:solidFill>
                  <a:srgbClr val="FFFFFF"/>
                </a:solidFill>
                <a:latin typeface="Arial" panose="020B0604020202020204" pitchFamily="34" charset="0"/>
                <a:cs typeface="Arial" panose="020B0604020202020204" pitchFamily="34" charset="0"/>
              </a:rPr>
              <a:t>           c. Neuro Critical Care           27                          </a:t>
            </a:r>
            <a:r>
              <a:rPr lang="en-US" u="none" baseline="0" dirty="0">
                <a:solidFill>
                  <a:srgbClr val="FFFF00"/>
                </a:solidFill>
                <a:latin typeface="Arial" panose="020B0604020202020204" pitchFamily="34" charset="0"/>
                <a:cs typeface="Arial" panose="020B0604020202020204" pitchFamily="34" charset="0"/>
              </a:rPr>
              <a:t> </a:t>
            </a:r>
          </a:p>
          <a:p>
            <a:pPr algn="l"/>
            <a:r>
              <a:rPr lang="en-US" u="none" baseline="0" dirty="0">
                <a:solidFill>
                  <a:srgbClr val="FFFFFF"/>
                </a:solidFill>
                <a:latin typeface="Arial" panose="020B0604020202020204" pitchFamily="34" charset="0"/>
                <a:cs typeface="Arial" panose="020B0604020202020204" pitchFamily="34" charset="0"/>
              </a:rPr>
              <a:t>           d. Neurological Oncology     15 		 	</a:t>
            </a:r>
            <a:r>
              <a:rPr lang="en-US" u="none" baseline="0" dirty="0">
                <a:solidFill>
                  <a:srgbClr val="FFFF00"/>
                </a:solidFill>
                <a:latin typeface="Arial" panose="020B0604020202020204" pitchFamily="34" charset="0"/>
                <a:cs typeface="Arial" panose="020B0604020202020204" pitchFamily="34" charset="0"/>
              </a:rPr>
              <a:t> </a:t>
            </a:r>
          </a:p>
          <a:p>
            <a:pPr algn="l"/>
            <a:r>
              <a:rPr lang="en-US" u="none" baseline="0" dirty="0">
                <a:solidFill>
                  <a:srgbClr val="FFFFFF"/>
                </a:solidFill>
                <a:latin typeface="Arial" panose="020B0604020202020204" pitchFamily="34" charset="0"/>
                <a:cs typeface="Arial" panose="020B0604020202020204" pitchFamily="34" charset="0"/>
              </a:rPr>
              <a:t>           e. Peripheral Nerve                7                          	</a:t>
            </a:r>
            <a:r>
              <a:rPr lang="en-US" u="none" baseline="0" dirty="0">
                <a:solidFill>
                  <a:srgbClr val="FFFF00"/>
                </a:solidFill>
                <a:latin typeface="Arial" panose="020B0604020202020204" pitchFamily="34" charset="0"/>
                <a:cs typeface="Arial" panose="020B0604020202020204" pitchFamily="34" charset="0"/>
              </a:rPr>
              <a:t> </a:t>
            </a:r>
            <a:br>
              <a:rPr lang="en-US" u="none" baseline="0" dirty="0">
                <a:solidFill>
                  <a:srgbClr val="FFFFFF"/>
                </a:solidFill>
                <a:latin typeface="Arial" panose="020B0604020202020204" pitchFamily="34" charset="0"/>
                <a:cs typeface="Arial" panose="020B0604020202020204" pitchFamily="34" charset="0"/>
              </a:rPr>
            </a:br>
            <a:r>
              <a:rPr lang="en-US" u="none" baseline="0" dirty="0">
                <a:solidFill>
                  <a:srgbClr val="FFFFFF"/>
                </a:solidFill>
                <a:latin typeface="Arial" panose="020B0604020202020204" pitchFamily="34" charset="0"/>
                <a:cs typeface="Arial" panose="020B0604020202020204" pitchFamily="34" charset="0"/>
              </a:rPr>
              <a:t>           f.  Pediatric                           28                         </a:t>
            </a:r>
            <a:endParaRPr lang="en-US" u="none" baseline="0" dirty="0">
              <a:solidFill>
                <a:srgbClr val="FFFF00"/>
              </a:solidFill>
              <a:latin typeface="Arial" panose="020B0604020202020204" pitchFamily="34" charset="0"/>
              <a:cs typeface="Arial" panose="020B0604020202020204" pitchFamily="34" charset="0"/>
            </a:endParaRPr>
          </a:p>
          <a:p>
            <a:pPr algn="l"/>
            <a:r>
              <a:rPr lang="en-US" u="none" baseline="0" dirty="0">
                <a:solidFill>
                  <a:srgbClr val="FFFFFF"/>
                </a:solidFill>
                <a:latin typeface="Arial" panose="020B0604020202020204" pitchFamily="34" charset="0"/>
                <a:cs typeface="Arial" panose="020B0604020202020204" pitchFamily="34" charset="0"/>
              </a:rPr>
              <a:t>           g. Stereotactic/Functional    25                         	</a:t>
            </a:r>
            <a:r>
              <a:rPr lang="en-US" u="none" baseline="0" dirty="0">
                <a:solidFill>
                  <a:srgbClr val="FFFF00"/>
                </a:solidFill>
                <a:latin typeface="Arial" panose="020B0604020202020204" pitchFamily="34" charset="0"/>
                <a:cs typeface="Arial" panose="020B0604020202020204" pitchFamily="34" charset="0"/>
              </a:rPr>
              <a:t> </a:t>
            </a:r>
          </a:p>
          <a:p>
            <a:pPr algn="l"/>
            <a:r>
              <a:rPr lang="en-US" u="none" baseline="0" dirty="0">
                <a:solidFill>
                  <a:srgbClr val="FFFFFF"/>
                </a:solidFill>
                <a:latin typeface="Arial" panose="020B0604020202020204" pitchFamily="34" charset="0"/>
                <a:cs typeface="Arial" panose="020B0604020202020204" pitchFamily="34" charset="0"/>
              </a:rPr>
              <a:t>           </a:t>
            </a:r>
            <a:r>
              <a:rPr lang="en-US" u="none" baseline="0" dirty="0" err="1">
                <a:solidFill>
                  <a:srgbClr val="FFFFFF"/>
                </a:solidFill>
                <a:latin typeface="Arial" panose="020B0604020202020204" pitchFamily="34" charset="0"/>
                <a:cs typeface="Arial" panose="020B0604020202020204" pitchFamily="34" charset="0"/>
              </a:rPr>
              <a:t>h.</a:t>
            </a:r>
            <a:r>
              <a:rPr lang="en-US" u="none" baseline="0" dirty="0">
                <a:solidFill>
                  <a:srgbClr val="FFFFFF"/>
                </a:solidFill>
                <a:latin typeface="Arial" panose="020B0604020202020204" pitchFamily="34" charset="0"/>
                <a:cs typeface="Arial" panose="020B0604020202020204" pitchFamily="34" charset="0"/>
              </a:rPr>
              <a:t> Spine                                44                       			    	           		 </a:t>
            </a:r>
          </a:p>
          <a:p>
            <a:pPr algn="l"/>
            <a:r>
              <a:rPr lang="en-US" u="none" dirty="0">
                <a:solidFill>
                  <a:srgbClr val="FFFFFF"/>
                </a:solidFill>
                <a:latin typeface="Arial" panose="020B0604020202020204" pitchFamily="34" charset="0"/>
                <a:cs typeface="Arial" panose="020B0604020202020204" pitchFamily="34" charset="0"/>
              </a:rPr>
              <a:t>			    </a:t>
            </a:r>
            <a:r>
              <a:rPr lang="en-US" b="1" u="none" baseline="0" dirty="0">
                <a:solidFill>
                  <a:srgbClr val="FFFF00"/>
                </a:solidFill>
                <a:latin typeface="Arial" panose="020B0604020202020204" pitchFamily="34" charset="0"/>
                <a:cs typeface="Arial" panose="020B0604020202020204" pitchFamily="34" charset="0"/>
              </a:rPr>
              <a:t>TOTAL        204	                   	</a:t>
            </a:r>
          </a:p>
          <a:p>
            <a:pPr algn="l"/>
            <a:r>
              <a:rPr lang="en-US" sz="2000" b="1" u="none" baseline="0" dirty="0">
                <a:solidFill>
                  <a:srgbClr val="FFFFFF"/>
                </a:solidFill>
                <a:latin typeface="Arial" panose="020B0604020202020204" pitchFamily="34" charset="0"/>
                <a:cs typeface="Arial" panose="020B0604020202020204" pitchFamily="34" charset="0"/>
              </a:rPr>
              <a:t>	</a:t>
            </a:r>
            <a:endParaRPr lang="en-US" sz="2800" u="none" dirty="0">
              <a:solidFill>
                <a:srgbClr val="FFFF00"/>
              </a:solidFill>
              <a:latin typeface="Arial" panose="020B0604020202020204" pitchFamily="34" charset="0"/>
              <a:cs typeface="Arial" panose="020B0604020202020204" pitchFamily="34" charset="0"/>
            </a:endParaRPr>
          </a:p>
        </p:txBody>
      </p:sp>
      <p:sp>
        <p:nvSpPr>
          <p:cNvPr id="13" name="Title 1"/>
          <p:cNvSpPr txBox="1">
            <a:spLocks/>
          </p:cNvSpPr>
          <p:nvPr/>
        </p:nvSpPr>
        <p:spPr>
          <a:xfrm>
            <a:off x="219075" y="266700"/>
            <a:ext cx="874395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sz="3600" u="none" baseline="0" dirty="0">
                <a:solidFill>
                  <a:srgbClr val="FFFF00"/>
                </a:solidFill>
                <a:latin typeface="Arial" panose="020B0604020202020204" pitchFamily="34" charset="0"/>
                <a:cs typeface="Arial" panose="020B0604020202020204" pitchFamily="34" charset="0"/>
              </a:rPr>
              <a:t>CAST Accreditation of Programs</a:t>
            </a:r>
            <a:br>
              <a:rPr lang="en-US" sz="3600" u="none" kern="0" baseline="0" dirty="0">
                <a:solidFill>
                  <a:srgbClr val="FFFFFF"/>
                </a:solidFill>
                <a:latin typeface="Arial" panose="020B0604020202020204" pitchFamily="34" charset="0"/>
                <a:cs typeface="Arial" panose="020B0604020202020204" pitchFamily="34" charset="0"/>
              </a:rPr>
            </a:br>
            <a:r>
              <a:rPr lang="en-US" sz="1800" u="none" kern="0" baseline="0" dirty="0">
                <a:solidFill>
                  <a:srgbClr val="FFFFFF"/>
                </a:solidFill>
                <a:latin typeface="Arial" panose="020B0604020202020204" pitchFamily="34" charset="0"/>
                <a:cs typeface="Arial" panose="020B0604020202020204" pitchFamily="34" charset="0"/>
              </a:rPr>
              <a:t>(as of May 2019)</a:t>
            </a:r>
          </a:p>
        </p:txBody>
      </p:sp>
    </p:spTree>
    <p:extLst>
      <p:ext uri="{BB962C8B-B14F-4D97-AF65-F5344CB8AC3E}">
        <p14:creationId xmlns:p14="http://schemas.microsoft.com/office/powerpoint/2010/main" val="34878583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28600"/>
            <a:ext cx="8743950" cy="1676400"/>
          </a:xfrm>
        </p:spPr>
        <p:txBody>
          <a:bodyPr/>
          <a:lstStyle/>
          <a:p>
            <a:r>
              <a:rPr lang="en-US" sz="3600" dirty="0">
                <a:latin typeface="Arial" panose="020B0604020202020204" pitchFamily="34" charset="0"/>
                <a:cs typeface="Arial" panose="020B0604020202020204" pitchFamily="34" charset="0"/>
              </a:rPr>
              <a:t>CAST Program Accreditations</a:t>
            </a:r>
            <a:br>
              <a:rPr lang="en-US" sz="3600" dirty="0">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20-30 New/Renewal applications /</a:t>
            </a:r>
            <a:r>
              <a:rPr lang="en-US" sz="2400" dirty="0" err="1">
                <a:solidFill>
                  <a:schemeClr val="tx1"/>
                </a:solidFill>
                <a:latin typeface="Arial" panose="020B0604020202020204" pitchFamily="34" charset="0"/>
                <a:cs typeface="Arial" panose="020B0604020202020204" pitchFamily="34" charset="0"/>
              </a:rPr>
              <a:t>yr</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Web application and review system outdated</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Increasing linkage top ACGME Program Data</a:t>
            </a:r>
            <a:br>
              <a:rPr lang="en-US" sz="2800" dirty="0">
                <a:solidFill>
                  <a:schemeClr val="tx1"/>
                </a:solidFill>
                <a:latin typeface="Arial" panose="020B0604020202020204" pitchFamily="34" charset="0"/>
                <a:cs typeface="Arial" panose="020B0604020202020204" pitchFamily="34" charset="0"/>
              </a:rPr>
            </a:br>
            <a:endParaRPr lang="en-US" sz="2800" dirty="0">
              <a:solidFill>
                <a:schemeClr val="tx1"/>
              </a:solidFill>
              <a:latin typeface="Arial" panose="020B0604020202020204" pitchFamily="34" charset="0"/>
              <a:cs typeface="Arial" panose="020B0604020202020204" pitchFamily="34" charset="0"/>
            </a:endParaRPr>
          </a:p>
        </p:txBody>
      </p:sp>
      <p:graphicFrame>
        <p:nvGraphicFramePr>
          <p:cNvPr id="3" name="Chart 2"/>
          <p:cNvGraphicFramePr/>
          <p:nvPr>
            <p:extLst>
              <p:ext uri="{D42A27DB-BD31-4B8C-83A1-F6EECF244321}">
                <p14:modId xmlns:p14="http://schemas.microsoft.com/office/powerpoint/2010/main" val="949359608"/>
              </p:ext>
            </p:extLst>
          </p:nvPr>
        </p:nvGraphicFramePr>
        <p:xfrm>
          <a:off x="257175" y="1524000"/>
          <a:ext cx="9829800" cy="50989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050855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Arial" panose="020B0604020202020204" pitchFamily="34" charset="0"/>
                <a:cs typeface="Arial" panose="020B0604020202020204" pitchFamily="34" charset="0"/>
              </a:rPr>
              <a:t>CAST Program Accreditations</a:t>
            </a:r>
            <a:br>
              <a:rPr lang="en-US" dirty="0">
                <a:latin typeface="Arial" panose="020B0604020202020204" pitchFamily="34" charset="0"/>
                <a:cs typeface="Arial" panose="020B0604020202020204" pitchFamily="34" charset="0"/>
              </a:rPr>
            </a:br>
            <a:r>
              <a:rPr lang="en-US" sz="3600" dirty="0">
                <a:solidFill>
                  <a:schemeClr val="tx1"/>
                </a:solidFill>
                <a:latin typeface="Arial" panose="020B0604020202020204" pitchFamily="34" charset="0"/>
                <a:cs typeface="Arial" panose="020B0604020202020204" pitchFamily="34" charset="0"/>
              </a:rPr>
              <a:t>Neuroendovascular Surgery (NES)</a:t>
            </a:r>
            <a:br>
              <a:rPr lang="en-US" sz="36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(as of May 2019) </a:t>
            </a:r>
            <a:br>
              <a:rPr lang="en-US" sz="3600" dirty="0">
                <a:latin typeface="Arial" panose="020B0604020202020204" pitchFamily="34" charset="0"/>
                <a:cs typeface="Arial" panose="020B0604020202020204" pitchFamily="34" charset="0"/>
              </a:rPr>
            </a:br>
            <a:endParaRPr lang="en-US" dirty="0"/>
          </a:p>
        </p:txBody>
      </p:sp>
      <p:graphicFrame>
        <p:nvGraphicFramePr>
          <p:cNvPr id="8" name="Chart 7"/>
          <p:cNvGraphicFramePr/>
          <p:nvPr>
            <p:extLst>
              <p:ext uri="{D42A27DB-BD31-4B8C-83A1-F6EECF244321}">
                <p14:modId xmlns:p14="http://schemas.microsoft.com/office/powerpoint/2010/main" val="1126578694"/>
              </p:ext>
            </p:extLst>
          </p:nvPr>
        </p:nvGraphicFramePr>
        <p:xfrm>
          <a:off x="-114300" y="1828800"/>
          <a:ext cx="102870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09080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9127" t="-30601" r="-200823" b="30601"/>
          <a:stretch/>
        </p:blipFill>
        <p:spPr bwMode="auto">
          <a:xfrm>
            <a:off x="9676435" y="2408238"/>
            <a:ext cx="1327362"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90500" y="1905000"/>
            <a:ext cx="10251832" cy="4216539"/>
          </a:xfrm>
          <a:prstGeom prst="rect">
            <a:avLst/>
          </a:prstGeom>
        </p:spPr>
        <p:txBody>
          <a:bodyPr wrap="square">
            <a:spAutoFit/>
          </a:bodyPr>
          <a:lstStyle/>
          <a:p>
            <a:pPr lvl="0" algn="l"/>
            <a:r>
              <a:rPr lang="en-US" sz="2000" u="none" dirty="0">
                <a:latin typeface="Arial" panose="020B0604020202020204" pitchFamily="34" charset="0"/>
                <a:cs typeface="Arial" panose="020B0604020202020204" pitchFamily="34" charset="0"/>
              </a:rPr>
              <a:t>							</a:t>
            </a:r>
          </a:p>
          <a:p>
            <a:pPr algn="l"/>
            <a:r>
              <a:rPr lang="en-US" u="none" dirty="0">
                <a:latin typeface="Arial" panose="020B0604020202020204" pitchFamily="34" charset="0"/>
                <a:cs typeface="Arial" panose="020B0604020202020204" pitchFamily="34" charset="0"/>
              </a:rPr>
              <a:t>	</a:t>
            </a:r>
            <a:r>
              <a:rPr lang="en-US" u="none" baseline="0" dirty="0">
                <a:latin typeface="Arial" panose="020B0604020202020204" pitchFamily="34" charset="0"/>
                <a:cs typeface="Arial" panose="020B0604020202020204" pitchFamily="34" charset="0"/>
              </a:rPr>
              <a:t>Certificates:	</a:t>
            </a:r>
          </a:p>
          <a:p>
            <a:pPr algn="l"/>
            <a:r>
              <a:rPr lang="en-US" u="none" baseline="0" dirty="0">
                <a:latin typeface="Arial" panose="020B0604020202020204" pitchFamily="34" charset="0"/>
                <a:cs typeface="Arial" panose="020B0604020202020204" pitchFamily="34" charset="0"/>
              </a:rPr>
              <a:t>      				    </a:t>
            </a:r>
            <a:r>
              <a:rPr lang="en-US" baseline="0" dirty="0">
                <a:latin typeface="Arial" panose="020B0604020202020204" pitchFamily="34" charset="0"/>
                <a:cs typeface="Arial" panose="020B0604020202020204" pitchFamily="34" charset="0"/>
              </a:rPr>
              <a:t>Approved</a:t>
            </a:r>
            <a:r>
              <a:rPr lang="en-US" u="none" baseline="0" dirty="0">
                <a:latin typeface="Arial" panose="020B0604020202020204" pitchFamily="34" charset="0"/>
                <a:cs typeface="Arial" panose="020B0604020202020204" pitchFamily="34" charset="0"/>
              </a:rPr>
              <a:t> 		</a:t>
            </a:r>
            <a:endParaRPr lang="en-US" sz="1600" u="none" baseline="0" dirty="0">
              <a:latin typeface="Arial" panose="020B0604020202020204" pitchFamily="34" charset="0"/>
              <a:cs typeface="Arial" panose="020B0604020202020204" pitchFamily="34" charset="0"/>
            </a:endParaRPr>
          </a:p>
          <a:p>
            <a:pPr algn="l"/>
            <a:endParaRPr lang="en-US" sz="1600" u="none" dirty="0">
              <a:latin typeface="Arial" panose="020B0604020202020204" pitchFamily="34" charset="0"/>
              <a:cs typeface="Arial" panose="020B0604020202020204" pitchFamily="34" charset="0"/>
            </a:endParaRPr>
          </a:p>
          <a:p>
            <a:pPr lvl="0" algn="l"/>
            <a:r>
              <a:rPr lang="en-US" sz="1600" u="none" baseline="0" dirty="0">
                <a:latin typeface="Arial" panose="020B0604020202020204" pitchFamily="34" charset="0"/>
                <a:cs typeface="Arial" panose="020B0604020202020204" pitchFamily="34" charset="0"/>
              </a:rPr>
              <a:t>	</a:t>
            </a:r>
            <a:r>
              <a:rPr lang="en-US" u="none" baseline="0" dirty="0">
                <a:latin typeface="Arial" panose="020B0604020202020204" pitchFamily="34" charset="0"/>
                <a:cs typeface="Arial" panose="020B0604020202020204" pitchFamily="34" charset="0"/>
              </a:rPr>
              <a:t>a.  Neurosurgeons	     	119	    	</a:t>
            </a:r>
          </a:p>
          <a:p>
            <a:pPr lvl="0" algn="l">
              <a:lnSpc>
                <a:spcPct val="150000"/>
              </a:lnSpc>
            </a:pPr>
            <a:r>
              <a:rPr lang="en-US" u="none" baseline="0" dirty="0">
                <a:latin typeface="Arial" panose="020B0604020202020204" pitchFamily="34" charset="0"/>
                <a:cs typeface="Arial" panose="020B0604020202020204" pitchFamily="34" charset="0"/>
              </a:rPr>
              <a:t>	b.  Neurologists		85	   	    </a:t>
            </a:r>
          </a:p>
          <a:p>
            <a:pPr lvl="0" algn="l">
              <a:lnSpc>
                <a:spcPct val="150000"/>
              </a:lnSpc>
            </a:pPr>
            <a:r>
              <a:rPr lang="en-US" u="none" baseline="0" dirty="0">
                <a:latin typeface="Arial" panose="020B0604020202020204" pitchFamily="34" charset="0"/>
                <a:cs typeface="Arial" panose="020B0604020202020204" pitchFamily="34" charset="0"/>
              </a:rPr>
              <a:t>	c.  Radiologists		105	   	</a:t>
            </a:r>
          </a:p>
          <a:p>
            <a:pPr lvl="0" algn="l"/>
            <a:r>
              <a:rPr lang="en-US" u="none" dirty="0">
                <a:latin typeface="Arial" panose="020B0604020202020204" pitchFamily="34" charset="0"/>
                <a:cs typeface="Arial" panose="020B0604020202020204" pitchFamily="34" charset="0"/>
              </a:rPr>
              <a:t>			</a:t>
            </a:r>
          </a:p>
          <a:p>
            <a:pPr lvl="0" algn="l"/>
            <a:r>
              <a:rPr lang="en-US" b="1" u="none" baseline="0" dirty="0">
                <a:solidFill>
                  <a:schemeClr val="tx2"/>
                </a:solidFill>
                <a:latin typeface="Arial" panose="020B0604020202020204" pitchFamily="34" charset="0"/>
                <a:cs typeface="Arial" panose="020B0604020202020204" pitchFamily="34" charset="0"/>
              </a:rPr>
              <a:t>		TOTAL        	</a:t>
            </a:r>
            <a:r>
              <a:rPr lang="en-US" b="1" u="none" baseline="0">
                <a:solidFill>
                  <a:schemeClr val="tx2"/>
                </a:solidFill>
                <a:latin typeface="Arial" panose="020B0604020202020204" pitchFamily="34" charset="0"/>
                <a:cs typeface="Arial" panose="020B0604020202020204" pitchFamily="34" charset="0"/>
              </a:rPr>
              <a:t>	309</a:t>
            </a:r>
            <a:r>
              <a:rPr lang="en-US" b="1" u="none" baseline="0" dirty="0">
                <a:solidFill>
                  <a:schemeClr val="tx2"/>
                </a:solidFill>
                <a:latin typeface="Arial" panose="020B0604020202020204" pitchFamily="34" charset="0"/>
                <a:cs typeface="Arial" panose="020B0604020202020204" pitchFamily="34" charset="0"/>
              </a:rPr>
              <a:t>		    	</a:t>
            </a:r>
          </a:p>
          <a:p>
            <a:pPr lvl="0" algn="l"/>
            <a:endParaRPr lang="en-US" sz="2000" b="1" u="none" baseline="0" dirty="0">
              <a:solidFill>
                <a:schemeClr val="tx2"/>
              </a:solidFill>
              <a:latin typeface="Arial" panose="020B0604020202020204" pitchFamily="34" charset="0"/>
              <a:cs typeface="Arial" panose="020B0604020202020204" pitchFamily="34" charset="0"/>
            </a:endParaRPr>
          </a:p>
          <a:p>
            <a:pPr lvl="0" algn="l"/>
            <a:endParaRPr lang="en-US" sz="2000" b="1" u="none" baseline="0" dirty="0">
              <a:solidFill>
                <a:schemeClr val="tx2"/>
              </a:solidFill>
              <a:latin typeface="Arial" panose="020B0604020202020204" pitchFamily="34" charset="0"/>
              <a:cs typeface="Arial" panose="020B0604020202020204" pitchFamily="34" charset="0"/>
            </a:endParaRPr>
          </a:p>
          <a:p>
            <a:pPr lvl="0" algn="l"/>
            <a:r>
              <a:rPr lang="en-US" sz="2000" b="1" u="none" baseline="0" dirty="0">
                <a:latin typeface="Arial" panose="020B0604020202020204" pitchFamily="34" charset="0"/>
                <a:cs typeface="Arial" panose="020B0604020202020204" pitchFamily="34" charset="0"/>
              </a:rPr>
              <a:t>	</a:t>
            </a:r>
            <a:r>
              <a:rPr lang="en-US" sz="2000" u="none" baseline="0" dirty="0">
                <a:latin typeface="Arial" panose="020B0604020202020204" pitchFamily="34" charset="0"/>
                <a:cs typeface="Arial" panose="020B0604020202020204" pitchFamily="34" charset="0"/>
              </a:rPr>
              <a:t>total after CAST approval at April AANS meeting</a:t>
            </a:r>
            <a:endParaRPr lang="en-US" sz="2800" u="none" dirty="0">
              <a:solidFill>
                <a:schemeClr val="tx2"/>
              </a:solidFill>
              <a:latin typeface="Arial" panose="020B0604020202020204" pitchFamily="34" charset="0"/>
              <a:cs typeface="Arial" panose="020B0604020202020204" pitchFamily="34" charset="0"/>
            </a:endParaRPr>
          </a:p>
        </p:txBody>
      </p:sp>
      <p:sp>
        <p:nvSpPr>
          <p:cNvPr id="13" name="Title 1"/>
          <p:cNvSpPr txBox="1">
            <a:spLocks/>
          </p:cNvSpPr>
          <p:nvPr/>
        </p:nvSpPr>
        <p:spPr>
          <a:xfrm>
            <a:off x="219075" y="266700"/>
            <a:ext cx="874395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sz="3600" u="none" baseline="0" dirty="0">
                <a:latin typeface="Arial" panose="020B0604020202020204" pitchFamily="34" charset="0"/>
                <a:cs typeface="Arial" panose="020B0604020202020204" pitchFamily="34" charset="0"/>
              </a:rPr>
              <a:t>CAST Individual Certifications</a:t>
            </a:r>
          </a:p>
          <a:p>
            <a:r>
              <a:rPr lang="en-US" sz="2800" u="none" kern="0" baseline="0" dirty="0">
                <a:solidFill>
                  <a:schemeClr val="tx1"/>
                </a:solidFill>
                <a:latin typeface="Arial" panose="020B0604020202020204" pitchFamily="34" charset="0"/>
                <a:cs typeface="Arial" panose="020B0604020202020204" pitchFamily="34" charset="0"/>
              </a:rPr>
              <a:t>NeuroEndovascular Surgery (NES)</a:t>
            </a:r>
            <a:br>
              <a:rPr lang="en-US" sz="3600" u="none" kern="0" baseline="0" dirty="0">
                <a:solidFill>
                  <a:schemeClr val="tx1"/>
                </a:solidFill>
                <a:latin typeface="Arial" panose="020B0604020202020204" pitchFamily="34" charset="0"/>
                <a:cs typeface="Arial" panose="020B0604020202020204" pitchFamily="34" charset="0"/>
              </a:rPr>
            </a:br>
            <a:r>
              <a:rPr lang="en-US" sz="1800" u="none" kern="0" baseline="0" dirty="0">
                <a:solidFill>
                  <a:schemeClr val="tx1"/>
                </a:solidFill>
                <a:latin typeface="Arial" panose="020B0604020202020204" pitchFamily="34" charset="0"/>
                <a:cs typeface="Arial" panose="020B0604020202020204" pitchFamily="34" charset="0"/>
              </a:rPr>
              <a:t>(as of  April 2019)</a:t>
            </a:r>
          </a:p>
        </p:txBody>
      </p:sp>
    </p:spTree>
    <p:extLst>
      <p:ext uri="{BB962C8B-B14F-4D97-AF65-F5344CB8AC3E}">
        <p14:creationId xmlns:p14="http://schemas.microsoft.com/office/powerpoint/2010/main" val="400240268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392994"/>
            <a:ext cx="7377708" cy="478878"/>
          </a:xfrm>
        </p:spPr>
        <p:txBody>
          <a:bodyPr/>
          <a:lstStyle/>
          <a:p>
            <a:r>
              <a:rPr lang="en-US" sz="2363" b="1" dirty="0">
                <a:latin typeface="Arial" panose="020B0604020202020204" pitchFamily="34" charset="0"/>
                <a:cs typeface="Arial" panose="020B0604020202020204" pitchFamily="34" charset="0"/>
              </a:rPr>
              <a:t>NESAC Membership</a:t>
            </a:r>
            <a:endParaRPr lang="en-US" sz="2363" b="1"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nvPr>
        </p:nvGraphicFramePr>
        <p:xfrm>
          <a:off x="2020477" y="1345406"/>
          <a:ext cx="5786439" cy="1171794"/>
        </p:xfrm>
        <a:graphic>
          <a:graphicData uri="http://schemas.openxmlformats.org/drawingml/2006/table">
            <a:tbl>
              <a:tblPr firstRow="1" bandRow="1">
                <a:tableStyleId>{5C22544A-7EE6-4342-B048-85BDC9FD1C3A}</a:tableStyleId>
              </a:tblPr>
              <a:tblGrid>
                <a:gridCol w="1414463">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157288">
                  <a:extLst>
                    <a:ext uri="{9D8B030D-6E8A-4147-A177-3AD203B41FA5}">
                      <a16:colId xmlns:a16="http://schemas.microsoft.com/office/drawing/2014/main" val="20002"/>
                    </a:ext>
                  </a:extLst>
                </a:gridCol>
                <a:gridCol w="1157288">
                  <a:extLst>
                    <a:ext uri="{9D8B030D-6E8A-4147-A177-3AD203B41FA5}">
                      <a16:colId xmlns:a16="http://schemas.microsoft.com/office/drawing/2014/main" val="20003"/>
                    </a:ext>
                  </a:extLst>
                </a:gridCol>
              </a:tblGrid>
              <a:tr h="312896">
                <a:tc>
                  <a:txBody>
                    <a:bodyPr/>
                    <a:lstStyle/>
                    <a:p>
                      <a:pPr algn="l" rtl="0" fontAlgn="base"/>
                      <a:r>
                        <a:rPr lang="en-US" sz="900" b="1" i="0" dirty="0">
                          <a:solidFill>
                            <a:srgbClr val="FFFFFF"/>
                          </a:solidFill>
                          <a:effectLst/>
                          <a:latin typeface="Arial" panose="020B0604020202020204" pitchFamily="34" charset="0"/>
                          <a:cs typeface="Arial" panose="020B0604020202020204" pitchFamily="34" charset="0"/>
                        </a:rPr>
                        <a:t>Name</a:t>
                      </a:r>
                      <a:r>
                        <a:rPr lang="en-US" sz="900" b="0" i="0" dirty="0">
                          <a:effectLst/>
                          <a:latin typeface="Arial" panose="020B0604020202020204" pitchFamily="34" charset="0"/>
                          <a:cs typeface="Arial" panose="020B0604020202020204" pitchFamily="34" charset="0"/>
                        </a:rPr>
                        <a:t> </a:t>
                      </a:r>
                      <a:endParaRPr lang="en-US" sz="500" b="0" i="0" dirty="0">
                        <a:effectLst/>
                        <a:latin typeface="Arial" panose="020B0604020202020204" pitchFamily="34" charset="0"/>
                        <a:cs typeface="Arial" panose="020B0604020202020204" pitchFamily="34" charset="0"/>
                      </a:endParaRPr>
                    </a:p>
                  </a:txBody>
                  <a:tcPr marL="77153" marR="77153" marT="38576" marB="38576" anchor="b"/>
                </a:tc>
                <a:tc>
                  <a:txBody>
                    <a:bodyPr/>
                    <a:lstStyle/>
                    <a:p>
                      <a:pPr algn="l" rtl="0" fontAlgn="base"/>
                      <a:r>
                        <a:rPr lang="en-US" sz="900" b="1" i="0" dirty="0">
                          <a:solidFill>
                            <a:srgbClr val="FFFFFF"/>
                          </a:solidFill>
                          <a:effectLst/>
                          <a:latin typeface="Arial" panose="020B0604020202020204" pitchFamily="34" charset="0"/>
                          <a:cs typeface="Arial" panose="020B0604020202020204" pitchFamily="34" charset="0"/>
                        </a:rPr>
                        <a:t>Institution</a:t>
                      </a:r>
                      <a:r>
                        <a:rPr lang="en-US" sz="900" b="0" i="0" dirty="0">
                          <a:effectLst/>
                          <a:latin typeface="Arial" panose="020B0604020202020204" pitchFamily="34" charset="0"/>
                          <a:cs typeface="Arial" panose="020B0604020202020204" pitchFamily="34" charset="0"/>
                        </a:rPr>
                        <a:t> </a:t>
                      </a:r>
                      <a:endParaRPr lang="en-US" sz="500" b="0" i="0" dirty="0">
                        <a:effectLst/>
                        <a:latin typeface="Arial" panose="020B0604020202020204" pitchFamily="34" charset="0"/>
                        <a:cs typeface="Arial" panose="020B0604020202020204" pitchFamily="34" charset="0"/>
                      </a:endParaRPr>
                    </a:p>
                  </a:txBody>
                  <a:tcPr marL="77153" marR="77153" marT="38576" marB="38576" anchor="b"/>
                </a:tc>
                <a:tc>
                  <a:txBody>
                    <a:bodyPr/>
                    <a:lstStyle/>
                    <a:p>
                      <a:pPr algn="l" rtl="0" fontAlgn="base"/>
                      <a:r>
                        <a:rPr lang="en-US" sz="900" b="1" i="0">
                          <a:solidFill>
                            <a:srgbClr val="FFFFFF"/>
                          </a:solidFill>
                          <a:effectLst/>
                          <a:latin typeface="Arial" panose="020B0604020202020204" pitchFamily="34" charset="0"/>
                          <a:cs typeface="Arial" panose="020B0604020202020204" pitchFamily="34" charset="0"/>
                        </a:rPr>
                        <a:t>Term Start</a:t>
                      </a:r>
                      <a:r>
                        <a:rPr lang="en-US" sz="900" b="0" i="0">
                          <a:effectLst/>
                          <a:latin typeface="Arial" panose="020B0604020202020204" pitchFamily="34" charset="0"/>
                          <a:cs typeface="Arial" panose="020B0604020202020204" pitchFamily="34" charset="0"/>
                        </a:rPr>
                        <a:t> </a:t>
                      </a:r>
                      <a:endParaRPr lang="en-US" sz="500" b="0" i="0">
                        <a:effectLst/>
                        <a:latin typeface="Arial" panose="020B0604020202020204" pitchFamily="34" charset="0"/>
                        <a:cs typeface="Arial" panose="020B0604020202020204" pitchFamily="34" charset="0"/>
                      </a:endParaRPr>
                    </a:p>
                  </a:txBody>
                  <a:tcPr marL="77153" marR="77153" marT="38576" marB="38576" anchor="b"/>
                </a:tc>
                <a:tc>
                  <a:txBody>
                    <a:bodyPr/>
                    <a:lstStyle/>
                    <a:p>
                      <a:pPr algn="l" rtl="0" fontAlgn="base"/>
                      <a:r>
                        <a:rPr lang="en-US" sz="900" b="1" i="0">
                          <a:solidFill>
                            <a:srgbClr val="FFFFFF"/>
                          </a:solidFill>
                          <a:effectLst/>
                          <a:latin typeface="Arial" panose="020B0604020202020204" pitchFamily="34" charset="0"/>
                          <a:cs typeface="Arial" panose="020B0604020202020204" pitchFamily="34" charset="0"/>
                        </a:rPr>
                        <a:t>Term End</a:t>
                      </a:r>
                      <a:r>
                        <a:rPr lang="en-US" sz="900" b="0" i="0">
                          <a:effectLst/>
                          <a:latin typeface="Arial" panose="020B0604020202020204" pitchFamily="34" charset="0"/>
                          <a:cs typeface="Arial" panose="020B0604020202020204" pitchFamily="34" charset="0"/>
                        </a:rPr>
                        <a:t> </a:t>
                      </a:r>
                      <a:endParaRPr lang="en-US" sz="500" b="0" i="0">
                        <a:effectLst/>
                        <a:latin typeface="Arial" panose="020B0604020202020204" pitchFamily="34" charset="0"/>
                        <a:cs typeface="Arial" panose="020B0604020202020204" pitchFamily="34" charset="0"/>
                      </a:endParaRPr>
                    </a:p>
                  </a:txBody>
                  <a:tcPr marL="77153" marR="77153" marT="38576" marB="38576" anchor="b"/>
                </a:tc>
                <a:extLst>
                  <a:ext uri="{0D108BD9-81ED-4DB2-BD59-A6C34878D82A}">
                    <a16:rowId xmlns:a16="http://schemas.microsoft.com/office/drawing/2014/main" val="10000"/>
                  </a:ext>
                </a:extLst>
              </a:tr>
              <a:tr h="233106">
                <a:tc>
                  <a:txBody>
                    <a:bodyPr/>
                    <a:lstStyle/>
                    <a:p>
                      <a:pPr algn="l" rtl="0" fontAlgn="base"/>
                      <a:r>
                        <a:rPr lang="en-US" sz="900" b="0" i="0" dirty="0">
                          <a:solidFill>
                            <a:srgbClr val="000000"/>
                          </a:solidFill>
                          <a:effectLst/>
                          <a:latin typeface="Arial" panose="020B0604020202020204" pitchFamily="34" charset="0"/>
                          <a:cs typeface="Arial" panose="020B0604020202020204" pitchFamily="34" charset="0"/>
                        </a:rPr>
                        <a:t>Brian Hoh, MD</a:t>
                      </a:r>
                      <a:r>
                        <a:rPr lang="en-US" sz="900" b="1" i="0" dirty="0">
                          <a:solidFill>
                            <a:srgbClr val="000000"/>
                          </a:solidFill>
                          <a:effectLst/>
                          <a:latin typeface="Arial" panose="020B0604020202020204" pitchFamily="34" charset="0"/>
                          <a:cs typeface="Arial" panose="020B0604020202020204" pitchFamily="34" charset="0"/>
                        </a:rPr>
                        <a:t>**</a:t>
                      </a:r>
                      <a:r>
                        <a:rPr lang="en-US" sz="900" b="0" i="0" dirty="0">
                          <a:effectLst/>
                          <a:latin typeface="Arial" panose="020B0604020202020204" pitchFamily="34" charset="0"/>
                          <a:cs typeface="Arial" panose="020B0604020202020204" pitchFamily="34" charset="0"/>
                        </a:rPr>
                        <a:t> </a:t>
                      </a:r>
                      <a:endParaRPr lang="en-US" sz="500" b="0" i="0" dirty="0">
                        <a:effectLst/>
                        <a:latin typeface="Arial" panose="020B0604020202020204" pitchFamily="34" charset="0"/>
                        <a:cs typeface="Arial" panose="020B0604020202020204" pitchFamily="34" charset="0"/>
                      </a:endParaRPr>
                    </a:p>
                  </a:txBody>
                  <a:tcPr marL="77153" marR="77153" marT="38576" marB="38576" anchor="ctr"/>
                </a:tc>
                <a:tc>
                  <a:txBody>
                    <a:bodyPr/>
                    <a:lstStyle/>
                    <a:p>
                      <a:pPr algn="l" rtl="0" fontAlgn="base"/>
                      <a:r>
                        <a:rPr lang="en-US" sz="900" b="0" i="0" dirty="0">
                          <a:solidFill>
                            <a:srgbClr val="000000"/>
                          </a:solidFill>
                          <a:effectLst/>
                          <a:latin typeface="Arial" panose="020B0604020202020204" pitchFamily="34" charset="0"/>
                          <a:cs typeface="Arial" panose="020B0604020202020204" pitchFamily="34" charset="0"/>
                        </a:rPr>
                        <a:t>University of Florida-Gainesville</a:t>
                      </a:r>
                      <a:r>
                        <a:rPr lang="en-US" sz="900" b="0" i="0" dirty="0">
                          <a:effectLst/>
                          <a:latin typeface="Arial" panose="020B0604020202020204" pitchFamily="34" charset="0"/>
                          <a:cs typeface="Arial" panose="020B0604020202020204" pitchFamily="34" charset="0"/>
                        </a:rPr>
                        <a:t> </a:t>
                      </a:r>
                      <a:endParaRPr lang="en-US" sz="500" b="0" i="0" dirty="0">
                        <a:effectLst/>
                        <a:latin typeface="Arial" panose="020B0604020202020204" pitchFamily="34" charset="0"/>
                        <a:cs typeface="Arial" panose="020B0604020202020204" pitchFamily="34" charset="0"/>
                      </a:endParaRPr>
                    </a:p>
                  </a:txBody>
                  <a:tcPr marL="77153" marR="77153" marT="38576" marB="38576" anchor="ctr"/>
                </a:tc>
                <a:tc>
                  <a:txBody>
                    <a:bodyPr/>
                    <a:lstStyle/>
                    <a:p>
                      <a:pPr algn="ctr" rtl="0" fontAlgn="base"/>
                      <a:r>
                        <a:rPr lang="en-US" sz="900" b="0" i="0">
                          <a:solidFill>
                            <a:srgbClr val="000000"/>
                          </a:solidFill>
                          <a:effectLst/>
                          <a:latin typeface="Arial" panose="020B0604020202020204" pitchFamily="34" charset="0"/>
                          <a:cs typeface="Arial" panose="020B0604020202020204" pitchFamily="34" charset="0"/>
                        </a:rPr>
                        <a:t>2015</a:t>
                      </a:r>
                      <a:r>
                        <a:rPr lang="en-US" sz="900" b="0" i="0">
                          <a:effectLst/>
                          <a:latin typeface="Arial" panose="020B0604020202020204" pitchFamily="34" charset="0"/>
                          <a:cs typeface="Arial" panose="020B0604020202020204" pitchFamily="34" charset="0"/>
                        </a:rPr>
                        <a:t> </a:t>
                      </a:r>
                      <a:endParaRPr lang="en-US" sz="500" b="0" i="0">
                        <a:effectLst/>
                        <a:latin typeface="Arial" panose="020B0604020202020204" pitchFamily="34" charset="0"/>
                        <a:cs typeface="Arial" panose="020B0604020202020204" pitchFamily="34" charset="0"/>
                      </a:endParaRPr>
                    </a:p>
                  </a:txBody>
                  <a:tcPr marL="77153" marR="77153" marT="38576" marB="38576" anchor="ctr"/>
                </a:tc>
                <a:tc>
                  <a:txBody>
                    <a:bodyPr/>
                    <a:lstStyle/>
                    <a:p>
                      <a:pPr algn="ctr" rtl="0" fontAlgn="base"/>
                      <a:r>
                        <a:rPr lang="en-US" sz="900" b="0" i="0" dirty="0">
                          <a:solidFill>
                            <a:srgbClr val="000000"/>
                          </a:solidFill>
                          <a:effectLst/>
                          <a:latin typeface="Arial" panose="020B0604020202020204" pitchFamily="34" charset="0"/>
                          <a:cs typeface="Arial" panose="020B0604020202020204" pitchFamily="34" charset="0"/>
                        </a:rPr>
                        <a:t>2020</a:t>
                      </a:r>
                      <a:r>
                        <a:rPr lang="en-US" sz="900" b="0" i="0" dirty="0">
                          <a:effectLst/>
                          <a:latin typeface="Arial" panose="020B0604020202020204" pitchFamily="34" charset="0"/>
                          <a:cs typeface="Arial" panose="020B0604020202020204" pitchFamily="34" charset="0"/>
                        </a:rPr>
                        <a:t> </a:t>
                      </a:r>
                      <a:endParaRPr lang="en-US" sz="500" b="0" i="0" dirty="0">
                        <a:effectLst/>
                        <a:latin typeface="Arial" panose="020B0604020202020204" pitchFamily="34" charset="0"/>
                        <a:cs typeface="Arial" panose="020B0604020202020204" pitchFamily="34" charset="0"/>
                      </a:endParaRPr>
                    </a:p>
                  </a:txBody>
                  <a:tcPr marL="77153" marR="77153" marT="38576" marB="38576" anchor="ctr"/>
                </a:tc>
                <a:extLst>
                  <a:ext uri="{0D108BD9-81ED-4DB2-BD59-A6C34878D82A}">
                    <a16:rowId xmlns:a16="http://schemas.microsoft.com/office/drawing/2014/main" val="10001"/>
                  </a:ext>
                </a:extLst>
              </a:tr>
              <a:tr h="312896">
                <a:tc>
                  <a:txBody>
                    <a:bodyPr/>
                    <a:lstStyle/>
                    <a:p>
                      <a:pPr algn="l" rtl="0" fontAlgn="base"/>
                      <a:r>
                        <a:rPr lang="en-US" sz="900" b="0" i="0" dirty="0">
                          <a:solidFill>
                            <a:srgbClr val="000000"/>
                          </a:solidFill>
                          <a:effectLst/>
                          <a:latin typeface="Arial" panose="020B0604020202020204" pitchFamily="34" charset="0"/>
                          <a:cs typeface="Arial" panose="020B0604020202020204" pitchFamily="34" charset="0"/>
                        </a:rPr>
                        <a:t>Adnan Siddiqui, MD</a:t>
                      </a:r>
                      <a:r>
                        <a:rPr lang="en-US" sz="900" b="0" i="0" dirty="0">
                          <a:effectLst/>
                          <a:latin typeface="Arial" panose="020B0604020202020204" pitchFamily="34" charset="0"/>
                          <a:cs typeface="Arial" panose="020B0604020202020204" pitchFamily="34" charset="0"/>
                        </a:rPr>
                        <a:t> </a:t>
                      </a:r>
                      <a:endParaRPr lang="en-US" sz="500" b="0" i="0" dirty="0">
                        <a:effectLst/>
                        <a:latin typeface="Arial" panose="020B0604020202020204" pitchFamily="34" charset="0"/>
                        <a:cs typeface="Arial" panose="020B0604020202020204" pitchFamily="34" charset="0"/>
                      </a:endParaRPr>
                    </a:p>
                  </a:txBody>
                  <a:tcPr marL="77153" marR="77153" marT="38576" marB="38576" anchor="ctr"/>
                </a:tc>
                <a:tc>
                  <a:txBody>
                    <a:bodyPr/>
                    <a:lstStyle/>
                    <a:p>
                      <a:pPr algn="l" rtl="0" fontAlgn="base"/>
                      <a:r>
                        <a:rPr lang="en-US" sz="900" b="0" i="0" dirty="0">
                          <a:solidFill>
                            <a:srgbClr val="000000"/>
                          </a:solidFill>
                          <a:effectLst/>
                          <a:latin typeface="Arial" panose="020B0604020202020204" pitchFamily="34" charset="0"/>
                          <a:cs typeface="Arial" panose="020B0604020202020204" pitchFamily="34" charset="0"/>
                        </a:rPr>
                        <a:t>SUNY Buffalo</a:t>
                      </a:r>
                      <a:r>
                        <a:rPr lang="en-US" sz="900" b="0" i="0" dirty="0">
                          <a:effectLst/>
                          <a:latin typeface="Arial" panose="020B0604020202020204" pitchFamily="34" charset="0"/>
                          <a:cs typeface="Arial" panose="020B0604020202020204" pitchFamily="34" charset="0"/>
                        </a:rPr>
                        <a:t> </a:t>
                      </a:r>
                      <a:endParaRPr lang="en-US" sz="500" b="0" i="0" dirty="0">
                        <a:effectLst/>
                        <a:latin typeface="Arial" panose="020B0604020202020204" pitchFamily="34" charset="0"/>
                        <a:cs typeface="Arial" panose="020B0604020202020204" pitchFamily="34" charset="0"/>
                      </a:endParaRPr>
                    </a:p>
                  </a:txBody>
                  <a:tcPr marL="77153" marR="77153" marT="38576" marB="38576" anchor="ctr"/>
                </a:tc>
                <a:tc>
                  <a:txBody>
                    <a:bodyPr/>
                    <a:lstStyle/>
                    <a:p>
                      <a:pPr algn="ctr" rtl="0" fontAlgn="base"/>
                      <a:r>
                        <a:rPr lang="en-US" sz="900" b="0" i="0" dirty="0">
                          <a:solidFill>
                            <a:srgbClr val="000000"/>
                          </a:solidFill>
                          <a:effectLst/>
                          <a:latin typeface="Arial" panose="020B0604020202020204" pitchFamily="34" charset="0"/>
                          <a:cs typeface="Arial" panose="020B0604020202020204" pitchFamily="34" charset="0"/>
                        </a:rPr>
                        <a:t>2015</a:t>
                      </a:r>
                      <a:r>
                        <a:rPr lang="en-US" sz="900" b="0" i="0" dirty="0">
                          <a:effectLst/>
                          <a:latin typeface="Arial" panose="020B0604020202020204" pitchFamily="34" charset="0"/>
                          <a:cs typeface="Arial" panose="020B0604020202020204" pitchFamily="34" charset="0"/>
                        </a:rPr>
                        <a:t> </a:t>
                      </a:r>
                      <a:endParaRPr lang="en-US" sz="500" b="0" i="0" dirty="0">
                        <a:effectLst/>
                        <a:latin typeface="Arial" panose="020B0604020202020204" pitchFamily="34" charset="0"/>
                        <a:cs typeface="Arial" panose="020B0604020202020204" pitchFamily="34" charset="0"/>
                      </a:endParaRPr>
                    </a:p>
                  </a:txBody>
                  <a:tcPr marL="77153" marR="77153" marT="38576" marB="38576" anchor="ctr"/>
                </a:tc>
                <a:tc>
                  <a:txBody>
                    <a:bodyPr/>
                    <a:lstStyle/>
                    <a:p>
                      <a:pPr algn="ctr" rtl="0" fontAlgn="base"/>
                      <a:r>
                        <a:rPr lang="en-US" sz="900" b="0" i="0" dirty="0">
                          <a:solidFill>
                            <a:srgbClr val="000000"/>
                          </a:solidFill>
                          <a:effectLst/>
                          <a:latin typeface="Arial" panose="020B0604020202020204" pitchFamily="34" charset="0"/>
                          <a:cs typeface="Arial" panose="020B0604020202020204" pitchFamily="34" charset="0"/>
                        </a:rPr>
                        <a:t>2019</a:t>
                      </a:r>
                      <a:r>
                        <a:rPr lang="en-US" sz="900" b="0" i="0" dirty="0">
                          <a:effectLst/>
                          <a:latin typeface="Arial" panose="020B0604020202020204" pitchFamily="34" charset="0"/>
                          <a:cs typeface="Arial" panose="020B0604020202020204" pitchFamily="34" charset="0"/>
                        </a:rPr>
                        <a:t> </a:t>
                      </a:r>
                      <a:endParaRPr lang="en-US" sz="500" b="0" i="0" dirty="0">
                        <a:effectLst/>
                        <a:latin typeface="Arial" panose="020B0604020202020204" pitchFamily="34" charset="0"/>
                        <a:cs typeface="Arial" panose="020B0604020202020204" pitchFamily="34" charset="0"/>
                      </a:endParaRPr>
                    </a:p>
                  </a:txBody>
                  <a:tcPr marL="77153" marR="77153" marT="38576" marB="38576" anchor="ctr"/>
                </a:tc>
                <a:extLst>
                  <a:ext uri="{0D108BD9-81ED-4DB2-BD59-A6C34878D82A}">
                    <a16:rowId xmlns:a16="http://schemas.microsoft.com/office/drawing/2014/main" val="10002"/>
                  </a:ext>
                </a:extLst>
              </a:tr>
              <a:tr h="312896">
                <a:tc>
                  <a:txBody>
                    <a:bodyPr/>
                    <a:lstStyle/>
                    <a:p>
                      <a:pPr algn="l" rtl="0" fontAlgn="base"/>
                      <a:r>
                        <a:rPr lang="en-US" sz="900" b="0" i="0" dirty="0">
                          <a:solidFill>
                            <a:srgbClr val="000000"/>
                          </a:solidFill>
                          <a:effectLst/>
                          <a:latin typeface="Arial" panose="020B0604020202020204" pitchFamily="34" charset="0"/>
                          <a:cs typeface="Arial" panose="020B0604020202020204" pitchFamily="34" charset="0"/>
                        </a:rPr>
                        <a:t>Howard Riina, MD</a:t>
                      </a:r>
                      <a:r>
                        <a:rPr lang="en-US" sz="900" b="0" i="0" dirty="0">
                          <a:effectLst/>
                          <a:latin typeface="Arial" panose="020B0604020202020204" pitchFamily="34" charset="0"/>
                          <a:cs typeface="Arial" panose="020B0604020202020204" pitchFamily="34" charset="0"/>
                        </a:rPr>
                        <a:t> </a:t>
                      </a:r>
                      <a:endParaRPr lang="en-US" sz="500" b="0" i="0" dirty="0">
                        <a:effectLst/>
                        <a:latin typeface="Arial" panose="020B0604020202020204" pitchFamily="34" charset="0"/>
                        <a:cs typeface="Arial" panose="020B0604020202020204" pitchFamily="34" charset="0"/>
                      </a:endParaRPr>
                    </a:p>
                  </a:txBody>
                  <a:tcPr marL="77153" marR="77153" marT="38576" marB="38576" anchor="ctr"/>
                </a:tc>
                <a:tc>
                  <a:txBody>
                    <a:bodyPr/>
                    <a:lstStyle/>
                    <a:p>
                      <a:pPr algn="l" rtl="0" fontAlgn="base"/>
                      <a:r>
                        <a:rPr lang="en-US" sz="900" b="0" i="0" dirty="0">
                          <a:solidFill>
                            <a:srgbClr val="000000"/>
                          </a:solidFill>
                          <a:effectLst/>
                          <a:latin typeface="Arial" panose="020B0604020202020204" pitchFamily="34" charset="0"/>
                          <a:cs typeface="Arial" panose="020B0604020202020204" pitchFamily="34" charset="0"/>
                        </a:rPr>
                        <a:t>New York University</a:t>
                      </a:r>
                      <a:r>
                        <a:rPr lang="en-US" sz="900" b="0" i="0" dirty="0">
                          <a:effectLst/>
                          <a:latin typeface="Arial" panose="020B0604020202020204" pitchFamily="34" charset="0"/>
                          <a:cs typeface="Arial" panose="020B0604020202020204" pitchFamily="34" charset="0"/>
                        </a:rPr>
                        <a:t> </a:t>
                      </a:r>
                      <a:endParaRPr lang="en-US" sz="500" b="0" i="0" dirty="0">
                        <a:effectLst/>
                        <a:latin typeface="Arial" panose="020B0604020202020204" pitchFamily="34" charset="0"/>
                        <a:cs typeface="Arial" panose="020B0604020202020204" pitchFamily="34" charset="0"/>
                      </a:endParaRPr>
                    </a:p>
                  </a:txBody>
                  <a:tcPr marL="77153" marR="77153" marT="38576" marB="38576" anchor="ctr"/>
                </a:tc>
                <a:tc>
                  <a:txBody>
                    <a:bodyPr/>
                    <a:lstStyle/>
                    <a:p>
                      <a:pPr algn="ctr" rtl="0" fontAlgn="base"/>
                      <a:r>
                        <a:rPr lang="en-US" sz="900" b="0" i="0" dirty="0">
                          <a:solidFill>
                            <a:srgbClr val="000000"/>
                          </a:solidFill>
                          <a:effectLst/>
                          <a:latin typeface="Arial" panose="020B0604020202020204" pitchFamily="34" charset="0"/>
                          <a:cs typeface="Arial" panose="020B0604020202020204" pitchFamily="34" charset="0"/>
                        </a:rPr>
                        <a:t>2015</a:t>
                      </a:r>
                      <a:r>
                        <a:rPr lang="en-US" sz="900" b="0" i="0" dirty="0">
                          <a:effectLst/>
                          <a:latin typeface="Arial" panose="020B0604020202020204" pitchFamily="34" charset="0"/>
                          <a:cs typeface="Arial" panose="020B0604020202020204" pitchFamily="34" charset="0"/>
                        </a:rPr>
                        <a:t> </a:t>
                      </a:r>
                      <a:endParaRPr lang="en-US" sz="500" b="0" i="0" dirty="0">
                        <a:effectLst/>
                        <a:latin typeface="Arial" panose="020B0604020202020204" pitchFamily="34" charset="0"/>
                        <a:cs typeface="Arial" panose="020B0604020202020204" pitchFamily="34" charset="0"/>
                      </a:endParaRPr>
                    </a:p>
                  </a:txBody>
                  <a:tcPr marL="77153" marR="77153" marT="38576" marB="38576" anchor="ctr"/>
                </a:tc>
                <a:tc>
                  <a:txBody>
                    <a:bodyPr/>
                    <a:lstStyle/>
                    <a:p>
                      <a:pPr algn="ctr" rtl="0" fontAlgn="base"/>
                      <a:r>
                        <a:rPr lang="en-US" sz="900" b="0" i="0" dirty="0">
                          <a:solidFill>
                            <a:srgbClr val="000000"/>
                          </a:solidFill>
                          <a:effectLst/>
                          <a:latin typeface="Arial" panose="020B0604020202020204" pitchFamily="34" charset="0"/>
                          <a:cs typeface="Arial" panose="020B0604020202020204" pitchFamily="34" charset="0"/>
                        </a:rPr>
                        <a:t>2018</a:t>
                      </a:r>
                      <a:endParaRPr lang="en-US" sz="500" b="0" i="0" dirty="0">
                        <a:effectLst/>
                        <a:latin typeface="Arial" panose="020B0604020202020204" pitchFamily="34" charset="0"/>
                        <a:cs typeface="Arial" panose="020B0604020202020204" pitchFamily="34" charset="0"/>
                      </a:endParaRPr>
                    </a:p>
                  </a:txBody>
                  <a:tcPr marL="77153" marR="77153" marT="38576" marB="38576" anchor="ct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extLst/>
          </p:nvPr>
        </p:nvGraphicFramePr>
        <p:xfrm>
          <a:off x="2020479" y="2917061"/>
          <a:ext cx="5786437" cy="1251584"/>
        </p:xfrm>
        <a:graphic>
          <a:graphicData uri="http://schemas.openxmlformats.org/drawingml/2006/table">
            <a:tbl>
              <a:tblPr firstRow="1" bandRow="1">
                <a:tableStyleId>{5C22544A-7EE6-4342-B048-85BDC9FD1C3A}</a:tableStyleId>
              </a:tblPr>
              <a:tblGrid>
                <a:gridCol w="1426656">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157288">
                  <a:extLst>
                    <a:ext uri="{9D8B030D-6E8A-4147-A177-3AD203B41FA5}">
                      <a16:colId xmlns:a16="http://schemas.microsoft.com/office/drawing/2014/main" val="20002"/>
                    </a:ext>
                  </a:extLst>
                </a:gridCol>
                <a:gridCol w="1145093">
                  <a:extLst>
                    <a:ext uri="{9D8B030D-6E8A-4147-A177-3AD203B41FA5}">
                      <a16:colId xmlns:a16="http://schemas.microsoft.com/office/drawing/2014/main" val="20003"/>
                    </a:ext>
                  </a:extLst>
                </a:gridCol>
              </a:tblGrid>
              <a:tr h="312896">
                <a:tc>
                  <a:txBody>
                    <a:bodyPr/>
                    <a:lstStyle/>
                    <a:p>
                      <a:pPr algn="l" rtl="0" fontAlgn="base"/>
                      <a:r>
                        <a:rPr lang="en-US" sz="900" b="1" i="0" dirty="0">
                          <a:solidFill>
                            <a:srgbClr val="FFFFFF"/>
                          </a:solidFill>
                          <a:effectLst/>
                          <a:latin typeface="Arial" panose="020B0604020202020204" pitchFamily="34" charset="0"/>
                          <a:cs typeface="Arial" panose="020B0604020202020204" pitchFamily="34" charset="0"/>
                        </a:rPr>
                        <a:t>Name</a:t>
                      </a:r>
                      <a:r>
                        <a:rPr lang="en-US" sz="900" b="0" i="0" dirty="0">
                          <a:effectLst/>
                          <a:latin typeface="Arial" panose="020B0604020202020204" pitchFamily="34" charset="0"/>
                          <a:cs typeface="Arial" panose="020B0604020202020204" pitchFamily="34" charset="0"/>
                        </a:rPr>
                        <a:t> </a:t>
                      </a:r>
                      <a:endParaRPr lang="en-US" sz="500" b="0" i="0" dirty="0">
                        <a:effectLst/>
                        <a:latin typeface="Arial" panose="020B0604020202020204" pitchFamily="34" charset="0"/>
                        <a:cs typeface="Arial" panose="020B0604020202020204" pitchFamily="34" charset="0"/>
                      </a:endParaRPr>
                    </a:p>
                  </a:txBody>
                  <a:tcPr marL="77153" marR="77153" marT="38576" marB="38576" anchor="b"/>
                </a:tc>
                <a:tc>
                  <a:txBody>
                    <a:bodyPr/>
                    <a:lstStyle/>
                    <a:p>
                      <a:pPr algn="l" rtl="0" fontAlgn="base"/>
                      <a:r>
                        <a:rPr lang="en-US" sz="900" b="1" i="0" dirty="0">
                          <a:solidFill>
                            <a:srgbClr val="FFFFFF"/>
                          </a:solidFill>
                          <a:effectLst/>
                          <a:latin typeface="Arial" panose="020B0604020202020204" pitchFamily="34" charset="0"/>
                          <a:cs typeface="Arial" panose="020B0604020202020204" pitchFamily="34" charset="0"/>
                        </a:rPr>
                        <a:t>Institution</a:t>
                      </a:r>
                      <a:r>
                        <a:rPr lang="en-US" sz="900" b="0" i="0" dirty="0">
                          <a:effectLst/>
                          <a:latin typeface="Arial" panose="020B0604020202020204" pitchFamily="34" charset="0"/>
                          <a:cs typeface="Arial" panose="020B0604020202020204" pitchFamily="34" charset="0"/>
                        </a:rPr>
                        <a:t> </a:t>
                      </a:r>
                      <a:endParaRPr lang="en-US" sz="500" b="0" i="0" dirty="0">
                        <a:effectLst/>
                        <a:latin typeface="Arial" panose="020B0604020202020204" pitchFamily="34" charset="0"/>
                        <a:cs typeface="Arial" panose="020B0604020202020204" pitchFamily="34" charset="0"/>
                      </a:endParaRPr>
                    </a:p>
                  </a:txBody>
                  <a:tcPr marL="77153" marR="77153" marT="38576" marB="38576" anchor="b"/>
                </a:tc>
                <a:tc>
                  <a:txBody>
                    <a:bodyPr/>
                    <a:lstStyle/>
                    <a:p>
                      <a:pPr algn="l" rtl="0" fontAlgn="base"/>
                      <a:r>
                        <a:rPr lang="en-US" sz="900" b="1" i="0">
                          <a:solidFill>
                            <a:srgbClr val="FFFFFF"/>
                          </a:solidFill>
                          <a:effectLst/>
                          <a:latin typeface="Arial" panose="020B0604020202020204" pitchFamily="34" charset="0"/>
                          <a:cs typeface="Arial" panose="020B0604020202020204" pitchFamily="34" charset="0"/>
                        </a:rPr>
                        <a:t>Term Start</a:t>
                      </a:r>
                      <a:r>
                        <a:rPr lang="en-US" sz="900" b="0" i="0">
                          <a:effectLst/>
                          <a:latin typeface="Arial" panose="020B0604020202020204" pitchFamily="34" charset="0"/>
                          <a:cs typeface="Arial" panose="020B0604020202020204" pitchFamily="34" charset="0"/>
                        </a:rPr>
                        <a:t> </a:t>
                      </a:r>
                      <a:endParaRPr lang="en-US" sz="500" b="0" i="0">
                        <a:effectLst/>
                        <a:latin typeface="Arial" panose="020B0604020202020204" pitchFamily="34" charset="0"/>
                        <a:cs typeface="Arial" panose="020B0604020202020204" pitchFamily="34" charset="0"/>
                      </a:endParaRPr>
                    </a:p>
                  </a:txBody>
                  <a:tcPr marL="77153" marR="77153" marT="38576" marB="38576" anchor="b"/>
                </a:tc>
                <a:tc>
                  <a:txBody>
                    <a:bodyPr/>
                    <a:lstStyle/>
                    <a:p>
                      <a:pPr algn="l" rtl="0" fontAlgn="base"/>
                      <a:r>
                        <a:rPr lang="en-US" sz="900" b="1" i="0">
                          <a:solidFill>
                            <a:srgbClr val="FFFFFF"/>
                          </a:solidFill>
                          <a:effectLst/>
                          <a:latin typeface="Arial" panose="020B0604020202020204" pitchFamily="34" charset="0"/>
                          <a:cs typeface="Arial" panose="020B0604020202020204" pitchFamily="34" charset="0"/>
                        </a:rPr>
                        <a:t>Term End</a:t>
                      </a:r>
                      <a:r>
                        <a:rPr lang="en-US" sz="900" b="0" i="0">
                          <a:effectLst/>
                          <a:latin typeface="Arial" panose="020B0604020202020204" pitchFamily="34" charset="0"/>
                          <a:cs typeface="Arial" panose="020B0604020202020204" pitchFamily="34" charset="0"/>
                        </a:rPr>
                        <a:t> </a:t>
                      </a:r>
                      <a:endParaRPr lang="en-US" sz="500" b="0" i="0">
                        <a:effectLst/>
                        <a:latin typeface="Arial" panose="020B0604020202020204" pitchFamily="34" charset="0"/>
                        <a:cs typeface="Arial" panose="020B0604020202020204" pitchFamily="34" charset="0"/>
                      </a:endParaRPr>
                    </a:p>
                  </a:txBody>
                  <a:tcPr marL="77153" marR="77153" marT="38576" marB="38576" anchor="b"/>
                </a:tc>
                <a:extLst>
                  <a:ext uri="{0D108BD9-81ED-4DB2-BD59-A6C34878D82A}">
                    <a16:rowId xmlns:a16="http://schemas.microsoft.com/office/drawing/2014/main" val="10000"/>
                  </a:ext>
                </a:extLst>
              </a:tr>
              <a:tr h="312896">
                <a:tc>
                  <a:txBody>
                    <a:bodyPr/>
                    <a:lstStyle/>
                    <a:p>
                      <a:pPr algn="l" rtl="0" fontAlgn="base"/>
                      <a:r>
                        <a:rPr lang="en-US" sz="900" b="0" i="0">
                          <a:solidFill>
                            <a:srgbClr val="000000"/>
                          </a:solidFill>
                          <a:effectLst/>
                          <a:latin typeface="Arial" panose="020B0604020202020204" pitchFamily="34" charset="0"/>
                          <a:cs typeface="Arial" panose="020B0604020202020204" pitchFamily="34" charset="0"/>
                        </a:rPr>
                        <a:t>Tudor Jovin, MD</a:t>
                      </a:r>
                      <a:r>
                        <a:rPr lang="en-US" sz="900" b="1" i="0">
                          <a:solidFill>
                            <a:srgbClr val="000000"/>
                          </a:solidFill>
                          <a:effectLst/>
                          <a:latin typeface="Arial" panose="020B0604020202020204" pitchFamily="34" charset="0"/>
                          <a:cs typeface="Arial" panose="020B0604020202020204" pitchFamily="34" charset="0"/>
                        </a:rPr>
                        <a:t>**</a:t>
                      </a:r>
                      <a:r>
                        <a:rPr lang="en-US" sz="900" b="0" i="0">
                          <a:effectLst/>
                          <a:latin typeface="Arial" panose="020B0604020202020204" pitchFamily="34" charset="0"/>
                          <a:cs typeface="Arial" panose="020B0604020202020204" pitchFamily="34" charset="0"/>
                        </a:rPr>
                        <a:t> </a:t>
                      </a:r>
                      <a:endParaRPr lang="en-US" sz="500" b="0" i="0">
                        <a:effectLst/>
                        <a:latin typeface="Arial" panose="020B0604020202020204" pitchFamily="34" charset="0"/>
                        <a:cs typeface="Arial" panose="020B0604020202020204" pitchFamily="34" charset="0"/>
                      </a:endParaRPr>
                    </a:p>
                  </a:txBody>
                  <a:tcPr marL="77153" marR="77153" marT="38576" marB="38576" anchor="ctr"/>
                </a:tc>
                <a:tc>
                  <a:txBody>
                    <a:bodyPr/>
                    <a:lstStyle/>
                    <a:p>
                      <a:pPr algn="l" rtl="0" fontAlgn="base"/>
                      <a:r>
                        <a:rPr lang="en-US" sz="900" b="0" i="0">
                          <a:solidFill>
                            <a:srgbClr val="000000"/>
                          </a:solidFill>
                          <a:effectLst/>
                          <a:latin typeface="Arial" panose="020B0604020202020204" pitchFamily="34" charset="0"/>
                          <a:cs typeface="Arial" panose="020B0604020202020204" pitchFamily="34" charset="0"/>
                        </a:rPr>
                        <a:t>University of Pittsburgh</a:t>
                      </a:r>
                      <a:r>
                        <a:rPr lang="en-US" sz="900" b="0" i="0">
                          <a:effectLst/>
                          <a:latin typeface="Arial" panose="020B0604020202020204" pitchFamily="34" charset="0"/>
                          <a:cs typeface="Arial" panose="020B0604020202020204" pitchFamily="34" charset="0"/>
                        </a:rPr>
                        <a:t> </a:t>
                      </a:r>
                      <a:endParaRPr lang="en-US" sz="500" b="0" i="0">
                        <a:effectLst/>
                        <a:latin typeface="Arial" panose="020B0604020202020204" pitchFamily="34" charset="0"/>
                        <a:cs typeface="Arial" panose="020B0604020202020204" pitchFamily="34" charset="0"/>
                      </a:endParaRPr>
                    </a:p>
                  </a:txBody>
                  <a:tcPr marL="77153" marR="77153" marT="38576" marB="38576" anchor="ctr"/>
                </a:tc>
                <a:tc>
                  <a:txBody>
                    <a:bodyPr/>
                    <a:lstStyle/>
                    <a:p>
                      <a:pPr algn="ctr" rtl="0" fontAlgn="base"/>
                      <a:r>
                        <a:rPr lang="en-US" sz="900" b="0" i="0">
                          <a:solidFill>
                            <a:srgbClr val="000000"/>
                          </a:solidFill>
                          <a:effectLst/>
                          <a:latin typeface="Arial" panose="020B0604020202020204" pitchFamily="34" charset="0"/>
                          <a:cs typeface="Arial" panose="020B0604020202020204" pitchFamily="34" charset="0"/>
                        </a:rPr>
                        <a:t>2015</a:t>
                      </a:r>
                      <a:r>
                        <a:rPr lang="en-US" sz="900" b="0" i="0">
                          <a:effectLst/>
                          <a:latin typeface="Arial" panose="020B0604020202020204" pitchFamily="34" charset="0"/>
                          <a:cs typeface="Arial" panose="020B0604020202020204" pitchFamily="34" charset="0"/>
                        </a:rPr>
                        <a:t> </a:t>
                      </a:r>
                      <a:endParaRPr lang="en-US" sz="500" b="0" i="0">
                        <a:effectLst/>
                        <a:latin typeface="Arial" panose="020B0604020202020204" pitchFamily="34" charset="0"/>
                        <a:cs typeface="Arial" panose="020B0604020202020204" pitchFamily="34" charset="0"/>
                      </a:endParaRPr>
                    </a:p>
                  </a:txBody>
                  <a:tcPr marL="77153" marR="77153" marT="38576" marB="38576" anchor="ctr"/>
                </a:tc>
                <a:tc>
                  <a:txBody>
                    <a:bodyPr/>
                    <a:lstStyle/>
                    <a:p>
                      <a:pPr algn="ctr" rtl="0" fontAlgn="base"/>
                      <a:r>
                        <a:rPr lang="en-US" sz="900" b="0" i="0" dirty="0">
                          <a:solidFill>
                            <a:srgbClr val="000000"/>
                          </a:solidFill>
                          <a:effectLst/>
                          <a:latin typeface="Arial" panose="020B0604020202020204" pitchFamily="34" charset="0"/>
                          <a:cs typeface="Arial" panose="020B0604020202020204" pitchFamily="34" charset="0"/>
                        </a:rPr>
                        <a:t>2020</a:t>
                      </a:r>
                      <a:endParaRPr lang="en-US" sz="500" b="0" i="0" dirty="0">
                        <a:effectLst/>
                        <a:latin typeface="Arial" panose="020B0604020202020204" pitchFamily="34" charset="0"/>
                        <a:cs typeface="Arial" panose="020B0604020202020204" pitchFamily="34" charset="0"/>
                      </a:endParaRPr>
                    </a:p>
                  </a:txBody>
                  <a:tcPr marL="77153" marR="77153" marT="38576" marB="38576" anchor="ctr"/>
                </a:tc>
                <a:extLst>
                  <a:ext uri="{0D108BD9-81ED-4DB2-BD59-A6C34878D82A}">
                    <a16:rowId xmlns:a16="http://schemas.microsoft.com/office/drawing/2014/main" val="10001"/>
                  </a:ext>
                </a:extLst>
              </a:tr>
              <a:tr h="312896">
                <a:tc>
                  <a:txBody>
                    <a:bodyPr/>
                    <a:lstStyle/>
                    <a:p>
                      <a:pPr algn="l" rtl="0" fontAlgn="base"/>
                      <a:r>
                        <a:rPr lang="en-US" sz="900" b="0" i="0">
                          <a:solidFill>
                            <a:srgbClr val="000000"/>
                          </a:solidFill>
                          <a:effectLst/>
                          <a:latin typeface="Arial" panose="020B0604020202020204" pitchFamily="34" charset="0"/>
                          <a:cs typeface="Arial" panose="020B0604020202020204" pitchFamily="34" charset="0"/>
                        </a:rPr>
                        <a:t>Sam Zaidat, MD</a:t>
                      </a:r>
                      <a:r>
                        <a:rPr lang="en-US" sz="900" b="0" i="0">
                          <a:effectLst/>
                          <a:latin typeface="Arial" panose="020B0604020202020204" pitchFamily="34" charset="0"/>
                          <a:cs typeface="Arial" panose="020B0604020202020204" pitchFamily="34" charset="0"/>
                        </a:rPr>
                        <a:t> </a:t>
                      </a:r>
                      <a:endParaRPr lang="en-US" sz="500" b="0" i="0">
                        <a:effectLst/>
                        <a:latin typeface="Arial" panose="020B0604020202020204" pitchFamily="34" charset="0"/>
                        <a:cs typeface="Arial" panose="020B0604020202020204" pitchFamily="34" charset="0"/>
                      </a:endParaRPr>
                    </a:p>
                  </a:txBody>
                  <a:tcPr marL="77153" marR="77153" marT="38576" marB="38576" anchor="ctr"/>
                </a:tc>
                <a:tc>
                  <a:txBody>
                    <a:bodyPr/>
                    <a:lstStyle/>
                    <a:p>
                      <a:pPr algn="l" rtl="0" fontAlgn="base"/>
                      <a:r>
                        <a:rPr lang="en-US" sz="900" b="0" i="0" dirty="0">
                          <a:solidFill>
                            <a:srgbClr val="000000"/>
                          </a:solidFill>
                          <a:effectLst/>
                          <a:latin typeface="Arial" panose="020B0604020202020204" pitchFamily="34" charset="0"/>
                          <a:cs typeface="Arial" panose="020B0604020202020204" pitchFamily="34" charset="0"/>
                        </a:rPr>
                        <a:t>Medical College of Wisconsin</a:t>
                      </a:r>
                      <a:r>
                        <a:rPr lang="en-US" sz="900" b="0" i="0" dirty="0">
                          <a:effectLst/>
                          <a:latin typeface="Arial" panose="020B0604020202020204" pitchFamily="34" charset="0"/>
                          <a:cs typeface="Arial" panose="020B0604020202020204" pitchFamily="34" charset="0"/>
                        </a:rPr>
                        <a:t> </a:t>
                      </a:r>
                      <a:endParaRPr lang="en-US" sz="500" b="0" i="0" dirty="0">
                        <a:effectLst/>
                        <a:latin typeface="Arial" panose="020B0604020202020204" pitchFamily="34" charset="0"/>
                        <a:cs typeface="Arial" panose="020B0604020202020204" pitchFamily="34" charset="0"/>
                      </a:endParaRPr>
                    </a:p>
                  </a:txBody>
                  <a:tcPr marL="77153" marR="77153" marT="38576" marB="38576" anchor="ctr"/>
                </a:tc>
                <a:tc>
                  <a:txBody>
                    <a:bodyPr/>
                    <a:lstStyle/>
                    <a:p>
                      <a:pPr algn="ctr" rtl="0" fontAlgn="base"/>
                      <a:r>
                        <a:rPr lang="en-US" sz="900" b="0" i="0">
                          <a:solidFill>
                            <a:srgbClr val="000000"/>
                          </a:solidFill>
                          <a:effectLst/>
                          <a:latin typeface="Arial" panose="020B0604020202020204" pitchFamily="34" charset="0"/>
                          <a:cs typeface="Arial" panose="020B0604020202020204" pitchFamily="34" charset="0"/>
                        </a:rPr>
                        <a:t>2015</a:t>
                      </a:r>
                      <a:r>
                        <a:rPr lang="en-US" sz="900" b="0" i="0">
                          <a:effectLst/>
                          <a:latin typeface="Arial" panose="020B0604020202020204" pitchFamily="34" charset="0"/>
                          <a:cs typeface="Arial" panose="020B0604020202020204" pitchFamily="34" charset="0"/>
                        </a:rPr>
                        <a:t> </a:t>
                      </a:r>
                      <a:endParaRPr lang="en-US" sz="500" b="0" i="0">
                        <a:effectLst/>
                        <a:latin typeface="Arial" panose="020B0604020202020204" pitchFamily="34" charset="0"/>
                        <a:cs typeface="Arial" panose="020B0604020202020204" pitchFamily="34" charset="0"/>
                      </a:endParaRPr>
                    </a:p>
                  </a:txBody>
                  <a:tcPr marL="77153" marR="77153" marT="38576" marB="38576" anchor="ctr"/>
                </a:tc>
                <a:tc>
                  <a:txBody>
                    <a:bodyPr/>
                    <a:lstStyle/>
                    <a:p>
                      <a:pPr algn="ctr" rtl="0" fontAlgn="base"/>
                      <a:r>
                        <a:rPr lang="en-US" sz="900" b="0" i="0" dirty="0">
                          <a:solidFill>
                            <a:srgbClr val="000000"/>
                          </a:solidFill>
                          <a:effectLst/>
                          <a:latin typeface="Arial" panose="020B0604020202020204" pitchFamily="34" charset="0"/>
                          <a:cs typeface="Arial" panose="020B0604020202020204" pitchFamily="34" charset="0"/>
                        </a:rPr>
                        <a:t>2019</a:t>
                      </a:r>
                      <a:endParaRPr lang="en-US" sz="500" b="0" i="0" dirty="0">
                        <a:effectLst/>
                        <a:latin typeface="Arial" panose="020B0604020202020204" pitchFamily="34" charset="0"/>
                        <a:cs typeface="Arial" panose="020B0604020202020204" pitchFamily="34" charset="0"/>
                      </a:endParaRPr>
                    </a:p>
                  </a:txBody>
                  <a:tcPr marL="77153" marR="77153" marT="38576" marB="38576" anchor="ctr"/>
                </a:tc>
                <a:extLst>
                  <a:ext uri="{0D108BD9-81ED-4DB2-BD59-A6C34878D82A}">
                    <a16:rowId xmlns:a16="http://schemas.microsoft.com/office/drawing/2014/main" val="10002"/>
                  </a:ext>
                </a:extLst>
              </a:tr>
              <a:tr h="312896">
                <a:tc>
                  <a:txBody>
                    <a:bodyPr/>
                    <a:lstStyle/>
                    <a:p>
                      <a:pPr algn="l" rtl="0" fontAlgn="base"/>
                      <a:r>
                        <a:rPr lang="en-US" sz="900" b="0" i="0">
                          <a:solidFill>
                            <a:srgbClr val="000000"/>
                          </a:solidFill>
                          <a:effectLst/>
                          <a:latin typeface="Arial" panose="020B0604020202020204" pitchFamily="34" charset="0"/>
                          <a:cs typeface="Arial" panose="020B0604020202020204" pitchFamily="34" charset="0"/>
                        </a:rPr>
                        <a:t>Italo Linfante, MD</a:t>
                      </a:r>
                      <a:r>
                        <a:rPr lang="en-US" sz="900" b="0" i="0">
                          <a:effectLst/>
                          <a:latin typeface="Arial" panose="020B0604020202020204" pitchFamily="34" charset="0"/>
                          <a:cs typeface="Arial" panose="020B0604020202020204" pitchFamily="34" charset="0"/>
                        </a:rPr>
                        <a:t> </a:t>
                      </a:r>
                      <a:endParaRPr lang="en-US" sz="500" b="0" i="0">
                        <a:effectLst/>
                        <a:latin typeface="Arial" panose="020B0604020202020204" pitchFamily="34" charset="0"/>
                        <a:cs typeface="Arial" panose="020B0604020202020204" pitchFamily="34" charset="0"/>
                      </a:endParaRPr>
                    </a:p>
                  </a:txBody>
                  <a:tcPr marL="77153" marR="77153" marT="38576" marB="38576" anchor="ctr"/>
                </a:tc>
                <a:tc>
                  <a:txBody>
                    <a:bodyPr/>
                    <a:lstStyle/>
                    <a:p>
                      <a:pPr algn="l" rtl="0" fontAlgn="base"/>
                      <a:r>
                        <a:rPr lang="en-US" sz="900" b="0" i="0">
                          <a:solidFill>
                            <a:srgbClr val="000000"/>
                          </a:solidFill>
                          <a:effectLst/>
                          <a:latin typeface="Arial" panose="020B0604020202020204" pitchFamily="34" charset="0"/>
                          <a:cs typeface="Arial" panose="020B0604020202020204" pitchFamily="34" charset="0"/>
                        </a:rPr>
                        <a:t>Miami, FL</a:t>
                      </a:r>
                      <a:r>
                        <a:rPr lang="en-US" sz="900" b="0" i="0">
                          <a:effectLst/>
                          <a:latin typeface="Arial" panose="020B0604020202020204" pitchFamily="34" charset="0"/>
                          <a:cs typeface="Arial" panose="020B0604020202020204" pitchFamily="34" charset="0"/>
                        </a:rPr>
                        <a:t> </a:t>
                      </a:r>
                      <a:endParaRPr lang="en-US" sz="500" b="0" i="0">
                        <a:effectLst/>
                        <a:latin typeface="Arial" panose="020B0604020202020204" pitchFamily="34" charset="0"/>
                        <a:cs typeface="Arial" panose="020B0604020202020204" pitchFamily="34" charset="0"/>
                      </a:endParaRPr>
                    </a:p>
                  </a:txBody>
                  <a:tcPr marL="77153" marR="77153" marT="38576" marB="38576" anchor="ctr"/>
                </a:tc>
                <a:tc>
                  <a:txBody>
                    <a:bodyPr/>
                    <a:lstStyle/>
                    <a:p>
                      <a:pPr algn="ctr" rtl="0" fontAlgn="base"/>
                      <a:r>
                        <a:rPr lang="en-US" sz="900" b="0" i="0">
                          <a:solidFill>
                            <a:srgbClr val="000000"/>
                          </a:solidFill>
                          <a:effectLst/>
                          <a:latin typeface="Arial" panose="020B0604020202020204" pitchFamily="34" charset="0"/>
                          <a:cs typeface="Arial" panose="020B0604020202020204" pitchFamily="34" charset="0"/>
                        </a:rPr>
                        <a:t>2015</a:t>
                      </a:r>
                      <a:r>
                        <a:rPr lang="en-US" sz="900" b="0" i="0">
                          <a:effectLst/>
                          <a:latin typeface="Arial" panose="020B0604020202020204" pitchFamily="34" charset="0"/>
                          <a:cs typeface="Arial" panose="020B0604020202020204" pitchFamily="34" charset="0"/>
                        </a:rPr>
                        <a:t> </a:t>
                      </a:r>
                      <a:endParaRPr lang="en-US" sz="500" b="0" i="0">
                        <a:effectLst/>
                        <a:latin typeface="Arial" panose="020B0604020202020204" pitchFamily="34" charset="0"/>
                        <a:cs typeface="Arial" panose="020B0604020202020204" pitchFamily="34" charset="0"/>
                      </a:endParaRPr>
                    </a:p>
                  </a:txBody>
                  <a:tcPr marL="77153" marR="77153" marT="38576" marB="38576" anchor="ctr"/>
                </a:tc>
                <a:tc>
                  <a:txBody>
                    <a:bodyPr/>
                    <a:lstStyle/>
                    <a:p>
                      <a:pPr algn="ctr" rtl="0" fontAlgn="base"/>
                      <a:r>
                        <a:rPr lang="en-US" sz="900" b="0" i="0" dirty="0">
                          <a:solidFill>
                            <a:srgbClr val="000000"/>
                          </a:solidFill>
                          <a:effectLst/>
                          <a:latin typeface="Arial" panose="020B0604020202020204" pitchFamily="34" charset="0"/>
                          <a:cs typeface="Arial" panose="020B0604020202020204" pitchFamily="34" charset="0"/>
                        </a:rPr>
                        <a:t>2018</a:t>
                      </a:r>
                      <a:endParaRPr lang="en-US" sz="500" b="0" i="0" dirty="0">
                        <a:effectLst/>
                        <a:latin typeface="Arial" panose="020B0604020202020204" pitchFamily="34" charset="0"/>
                        <a:cs typeface="Arial" panose="020B0604020202020204" pitchFamily="34" charset="0"/>
                      </a:endParaRPr>
                    </a:p>
                  </a:txBody>
                  <a:tcPr marL="77153" marR="77153" marT="38576" marB="38576" anchor="ct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nvPr>
        </p:nvGraphicFramePr>
        <p:xfrm>
          <a:off x="2020477" y="4589108"/>
          <a:ext cx="5786439" cy="1251584"/>
        </p:xfrm>
        <a:graphic>
          <a:graphicData uri="http://schemas.openxmlformats.org/drawingml/2006/table">
            <a:tbl>
              <a:tblPr firstRow="1" bandRow="1">
                <a:tableStyleId>{5C22544A-7EE6-4342-B048-85BDC9FD1C3A}</a:tableStyleId>
              </a:tblPr>
              <a:tblGrid>
                <a:gridCol w="1423331">
                  <a:extLst>
                    <a:ext uri="{9D8B030D-6E8A-4147-A177-3AD203B41FA5}">
                      <a16:colId xmlns:a16="http://schemas.microsoft.com/office/drawing/2014/main" val="20000"/>
                    </a:ext>
                  </a:extLst>
                </a:gridCol>
                <a:gridCol w="2121694">
                  <a:extLst>
                    <a:ext uri="{9D8B030D-6E8A-4147-A177-3AD203B41FA5}">
                      <a16:colId xmlns:a16="http://schemas.microsoft.com/office/drawing/2014/main" val="20001"/>
                    </a:ext>
                  </a:extLst>
                </a:gridCol>
                <a:gridCol w="1092994">
                  <a:extLst>
                    <a:ext uri="{9D8B030D-6E8A-4147-A177-3AD203B41FA5}">
                      <a16:colId xmlns:a16="http://schemas.microsoft.com/office/drawing/2014/main" val="20002"/>
                    </a:ext>
                  </a:extLst>
                </a:gridCol>
                <a:gridCol w="1148420">
                  <a:extLst>
                    <a:ext uri="{9D8B030D-6E8A-4147-A177-3AD203B41FA5}">
                      <a16:colId xmlns:a16="http://schemas.microsoft.com/office/drawing/2014/main" val="20003"/>
                    </a:ext>
                  </a:extLst>
                </a:gridCol>
              </a:tblGrid>
              <a:tr h="312896">
                <a:tc>
                  <a:txBody>
                    <a:bodyPr/>
                    <a:lstStyle/>
                    <a:p>
                      <a:pPr algn="l" rtl="0" fontAlgn="base"/>
                      <a:r>
                        <a:rPr lang="en-US" sz="900" b="1" i="0" dirty="0">
                          <a:solidFill>
                            <a:srgbClr val="FFFFFF"/>
                          </a:solidFill>
                          <a:effectLst/>
                          <a:latin typeface="Arial" panose="020B0604020202020204" pitchFamily="34" charset="0"/>
                          <a:cs typeface="Arial" panose="020B0604020202020204" pitchFamily="34" charset="0"/>
                        </a:rPr>
                        <a:t>Name</a:t>
                      </a:r>
                      <a:r>
                        <a:rPr lang="en-US" sz="900" b="0" i="0" dirty="0">
                          <a:effectLst/>
                          <a:latin typeface="Arial" panose="020B0604020202020204" pitchFamily="34" charset="0"/>
                          <a:cs typeface="Arial" panose="020B0604020202020204" pitchFamily="34" charset="0"/>
                        </a:rPr>
                        <a:t> </a:t>
                      </a:r>
                      <a:endParaRPr lang="en-US" sz="500" b="0" i="0" dirty="0">
                        <a:effectLst/>
                        <a:latin typeface="Arial" panose="020B0604020202020204" pitchFamily="34" charset="0"/>
                        <a:cs typeface="Arial" panose="020B0604020202020204" pitchFamily="34" charset="0"/>
                      </a:endParaRPr>
                    </a:p>
                  </a:txBody>
                  <a:tcPr marL="77153" marR="77153" marT="38576" marB="38576" anchor="b"/>
                </a:tc>
                <a:tc>
                  <a:txBody>
                    <a:bodyPr/>
                    <a:lstStyle/>
                    <a:p>
                      <a:pPr algn="l" rtl="0" fontAlgn="base"/>
                      <a:r>
                        <a:rPr lang="en-US" sz="900" b="1" i="0" dirty="0">
                          <a:solidFill>
                            <a:srgbClr val="FFFFFF"/>
                          </a:solidFill>
                          <a:effectLst/>
                          <a:latin typeface="Arial" panose="020B0604020202020204" pitchFamily="34" charset="0"/>
                          <a:cs typeface="Arial" panose="020B0604020202020204" pitchFamily="34" charset="0"/>
                        </a:rPr>
                        <a:t>Institution</a:t>
                      </a:r>
                      <a:r>
                        <a:rPr lang="en-US" sz="900" b="0" i="0" dirty="0">
                          <a:effectLst/>
                          <a:latin typeface="Arial" panose="020B0604020202020204" pitchFamily="34" charset="0"/>
                          <a:cs typeface="Arial" panose="020B0604020202020204" pitchFamily="34" charset="0"/>
                        </a:rPr>
                        <a:t> </a:t>
                      </a:r>
                      <a:endParaRPr lang="en-US" sz="500" b="0" i="0" dirty="0">
                        <a:effectLst/>
                        <a:latin typeface="Arial" panose="020B0604020202020204" pitchFamily="34" charset="0"/>
                        <a:cs typeface="Arial" panose="020B0604020202020204" pitchFamily="34" charset="0"/>
                      </a:endParaRPr>
                    </a:p>
                  </a:txBody>
                  <a:tcPr marL="77153" marR="77153" marT="38576" marB="38576"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i="0" dirty="0">
                          <a:solidFill>
                            <a:srgbClr val="FFFFFF"/>
                          </a:solidFill>
                          <a:effectLst/>
                          <a:latin typeface="Arial" panose="020B0604020202020204" pitchFamily="34" charset="0"/>
                          <a:cs typeface="Arial" panose="020B0604020202020204" pitchFamily="34" charset="0"/>
                        </a:rPr>
                        <a:t>Term Start</a:t>
                      </a:r>
                      <a:r>
                        <a:rPr lang="en-US" sz="1500" b="0" i="0" dirty="0">
                          <a:effectLst/>
                          <a:latin typeface="Arial" panose="020B0604020202020204" pitchFamily="34" charset="0"/>
                          <a:cs typeface="Arial" panose="020B0604020202020204" pitchFamily="34" charset="0"/>
                        </a:rPr>
                        <a:t> </a:t>
                      </a:r>
                      <a:endParaRPr lang="en-US" sz="700" b="0" i="0" dirty="0">
                        <a:effectLst/>
                        <a:latin typeface="Arial" panose="020B0604020202020204" pitchFamily="34" charset="0"/>
                        <a:cs typeface="Arial" panose="020B0604020202020204" pitchFamily="34" charset="0"/>
                      </a:endParaRPr>
                    </a:p>
                  </a:txBody>
                  <a:tcPr marL="77153" marR="77153" marT="38576" marB="38576" anchor="b"/>
                </a:tc>
                <a:tc>
                  <a:txBody>
                    <a:bodyPr/>
                    <a:lstStyle/>
                    <a:p>
                      <a:pPr algn="l" rtl="0" fontAlgn="base"/>
                      <a:r>
                        <a:rPr lang="en-US" sz="900" b="1" i="0">
                          <a:solidFill>
                            <a:srgbClr val="FFFFFF"/>
                          </a:solidFill>
                          <a:effectLst/>
                          <a:latin typeface="Arial" panose="020B0604020202020204" pitchFamily="34" charset="0"/>
                          <a:cs typeface="Arial" panose="020B0604020202020204" pitchFamily="34" charset="0"/>
                        </a:rPr>
                        <a:t>Term End</a:t>
                      </a:r>
                      <a:r>
                        <a:rPr lang="en-US" sz="900" b="0" i="0">
                          <a:effectLst/>
                          <a:latin typeface="Arial" panose="020B0604020202020204" pitchFamily="34" charset="0"/>
                          <a:cs typeface="Arial" panose="020B0604020202020204" pitchFamily="34" charset="0"/>
                        </a:rPr>
                        <a:t> </a:t>
                      </a:r>
                      <a:endParaRPr lang="en-US" sz="500" b="0" i="0">
                        <a:effectLst/>
                        <a:latin typeface="Arial" panose="020B0604020202020204" pitchFamily="34" charset="0"/>
                        <a:cs typeface="Arial" panose="020B0604020202020204" pitchFamily="34" charset="0"/>
                      </a:endParaRPr>
                    </a:p>
                  </a:txBody>
                  <a:tcPr marL="77153" marR="77153" marT="38576" marB="38576" anchor="b"/>
                </a:tc>
                <a:extLst>
                  <a:ext uri="{0D108BD9-81ED-4DB2-BD59-A6C34878D82A}">
                    <a16:rowId xmlns:a16="http://schemas.microsoft.com/office/drawing/2014/main" val="10000"/>
                  </a:ext>
                </a:extLst>
              </a:tr>
              <a:tr h="312896">
                <a:tc>
                  <a:txBody>
                    <a:bodyPr/>
                    <a:lstStyle/>
                    <a:p>
                      <a:pPr algn="l" rtl="0" fontAlgn="base"/>
                      <a:r>
                        <a:rPr lang="en-US" sz="900" b="0" i="0">
                          <a:solidFill>
                            <a:srgbClr val="000000"/>
                          </a:solidFill>
                          <a:effectLst/>
                          <a:latin typeface="Arial" panose="020B0604020202020204" pitchFamily="34" charset="0"/>
                          <a:cs typeface="Arial" panose="020B0604020202020204" pitchFamily="34" charset="0"/>
                        </a:rPr>
                        <a:t>Philip Meyers, MD</a:t>
                      </a:r>
                      <a:r>
                        <a:rPr lang="en-US" sz="900" b="1" i="0">
                          <a:solidFill>
                            <a:srgbClr val="000000"/>
                          </a:solidFill>
                          <a:effectLst/>
                          <a:latin typeface="Arial" panose="020B0604020202020204" pitchFamily="34" charset="0"/>
                          <a:cs typeface="Arial" panose="020B0604020202020204" pitchFamily="34" charset="0"/>
                        </a:rPr>
                        <a:t>**</a:t>
                      </a:r>
                      <a:r>
                        <a:rPr lang="en-US" sz="900" b="0" i="0">
                          <a:effectLst/>
                          <a:latin typeface="Arial" panose="020B0604020202020204" pitchFamily="34" charset="0"/>
                          <a:cs typeface="Arial" panose="020B0604020202020204" pitchFamily="34" charset="0"/>
                        </a:rPr>
                        <a:t> </a:t>
                      </a:r>
                      <a:endParaRPr lang="en-US" sz="500" b="0" i="0">
                        <a:effectLst/>
                        <a:latin typeface="Arial" panose="020B0604020202020204" pitchFamily="34" charset="0"/>
                        <a:cs typeface="Arial" panose="020B0604020202020204" pitchFamily="34" charset="0"/>
                      </a:endParaRPr>
                    </a:p>
                  </a:txBody>
                  <a:tcPr marL="77153" marR="77153" marT="38576" marB="38576" anchor="ctr"/>
                </a:tc>
                <a:tc>
                  <a:txBody>
                    <a:bodyPr/>
                    <a:lstStyle/>
                    <a:p>
                      <a:pPr algn="l" rtl="0" fontAlgn="base"/>
                      <a:r>
                        <a:rPr lang="en-US" sz="900" b="0" i="0" dirty="0">
                          <a:solidFill>
                            <a:srgbClr val="000000"/>
                          </a:solidFill>
                          <a:effectLst/>
                          <a:latin typeface="Arial" panose="020B0604020202020204" pitchFamily="34" charset="0"/>
                          <a:cs typeface="Arial" panose="020B0604020202020204" pitchFamily="34" charset="0"/>
                        </a:rPr>
                        <a:t>Columbia University</a:t>
                      </a:r>
                      <a:r>
                        <a:rPr lang="en-US" sz="900" b="0" i="0" dirty="0">
                          <a:effectLst/>
                          <a:latin typeface="Arial" panose="020B0604020202020204" pitchFamily="34" charset="0"/>
                          <a:cs typeface="Arial" panose="020B0604020202020204" pitchFamily="34" charset="0"/>
                        </a:rPr>
                        <a:t> </a:t>
                      </a:r>
                      <a:endParaRPr lang="en-US" sz="500" b="0" i="0" dirty="0">
                        <a:effectLst/>
                        <a:latin typeface="Arial" panose="020B0604020202020204" pitchFamily="34" charset="0"/>
                        <a:cs typeface="Arial" panose="020B0604020202020204" pitchFamily="34" charset="0"/>
                      </a:endParaRPr>
                    </a:p>
                  </a:txBody>
                  <a:tcPr marL="77153" marR="77153" marT="38576" marB="38576" anchor="ctr"/>
                </a:tc>
                <a:tc>
                  <a:txBody>
                    <a:bodyPr/>
                    <a:lstStyle/>
                    <a:p>
                      <a:pPr algn="ctr" rtl="0" fontAlgn="base"/>
                      <a:r>
                        <a:rPr lang="en-US" sz="900" b="0" i="0">
                          <a:solidFill>
                            <a:srgbClr val="000000"/>
                          </a:solidFill>
                          <a:effectLst/>
                          <a:latin typeface="Arial" panose="020B0604020202020204" pitchFamily="34" charset="0"/>
                          <a:cs typeface="Arial" panose="020B0604020202020204" pitchFamily="34" charset="0"/>
                        </a:rPr>
                        <a:t>2015</a:t>
                      </a:r>
                      <a:r>
                        <a:rPr lang="en-US" sz="900" b="0" i="0">
                          <a:effectLst/>
                          <a:latin typeface="Arial" panose="020B0604020202020204" pitchFamily="34" charset="0"/>
                          <a:cs typeface="Arial" panose="020B0604020202020204" pitchFamily="34" charset="0"/>
                        </a:rPr>
                        <a:t> </a:t>
                      </a:r>
                      <a:endParaRPr lang="en-US" sz="500" b="0" i="0">
                        <a:effectLst/>
                        <a:latin typeface="Arial" panose="020B0604020202020204" pitchFamily="34" charset="0"/>
                        <a:cs typeface="Arial" panose="020B0604020202020204" pitchFamily="34" charset="0"/>
                      </a:endParaRPr>
                    </a:p>
                  </a:txBody>
                  <a:tcPr marL="77153" marR="77153" marT="38576" marB="38576" anchor="ctr"/>
                </a:tc>
                <a:tc>
                  <a:txBody>
                    <a:bodyPr/>
                    <a:lstStyle/>
                    <a:p>
                      <a:pPr algn="ctr" rtl="0" fontAlgn="base"/>
                      <a:r>
                        <a:rPr lang="en-US" sz="900" b="0" i="0" dirty="0">
                          <a:solidFill>
                            <a:srgbClr val="000000"/>
                          </a:solidFill>
                          <a:effectLst/>
                          <a:latin typeface="Arial" panose="020B0604020202020204" pitchFamily="34" charset="0"/>
                          <a:cs typeface="Arial" panose="020B0604020202020204" pitchFamily="34" charset="0"/>
                        </a:rPr>
                        <a:t>2020</a:t>
                      </a:r>
                      <a:endParaRPr lang="en-US" sz="500" b="0" i="0" dirty="0">
                        <a:effectLst/>
                        <a:latin typeface="Arial" panose="020B0604020202020204" pitchFamily="34" charset="0"/>
                        <a:cs typeface="Arial" panose="020B0604020202020204" pitchFamily="34" charset="0"/>
                      </a:endParaRPr>
                    </a:p>
                  </a:txBody>
                  <a:tcPr marL="77153" marR="77153" marT="38576" marB="38576" anchor="ctr"/>
                </a:tc>
                <a:extLst>
                  <a:ext uri="{0D108BD9-81ED-4DB2-BD59-A6C34878D82A}">
                    <a16:rowId xmlns:a16="http://schemas.microsoft.com/office/drawing/2014/main" val="10001"/>
                  </a:ext>
                </a:extLst>
              </a:tr>
              <a:tr h="312896">
                <a:tc>
                  <a:txBody>
                    <a:bodyPr/>
                    <a:lstStyle/>
                    <a:p>
                      <a:pPr algn="l" rtl="0" fontAlgn="base"/>
                      <a:r>
                        <a:rPr lang="en-US" sz="900" b="0" i="0">
                          <a:solidFill>
                            <a:srgbClr val="000000"/>
                          </a:solidFill>
                          <a:effectLst/>
                          <a:latin typeface="Arial" panose="020B0604020202020204" pitchFamily="34" charset="0"/>
                          <a:cs typeface="Arial" panose="020B0604020202020204" pitchFamily="34" charset="0"/>
                        </a:rPr>
                        <a:t>Colin Derdeyn, MD</a:t>
                      </a:r>
                      <a:r>
                        <a:rPr lang="en-US" sz="900" b="0" i="0">
                          <a:effectLst/>
                          <a:latin typeface="Arial" panose="020B0604020202020204" pitchFamily="34" charset="0"/>
                          <a:cs typeface="Arial" panose="020B0604020202020204" pitchFamily="34" charset="0"/>
                        </a:rPr>
                        <a:t> </a:t>
                      </a:r>
                      <a:endParaRPr lang="en-US" sz="500" b="0" i="0">
                        <a:effectLst/>
                        <a:latin typeface="Arial" panose="020B0604020202020204" pitchFamily="34" charset="0"/>
                        <a:cs typeface="Arial" panose="020B0604020202020204" pitchFamily="34" charset="0"/>
                      </a:endParaRPr>
                    </a:p>
                  </a:txBody>
                  <a:tcPr marL="77153" marR="77153" marT="38576" marB="38576" anchor="ctr"/>
                </a:tc>
                <a:tc>
                  <a:txBody>
                    <a:bodyPr/>
                    <a:lstStyle/>
                    <a:p>
                      <a:pPr algn="l" rtl="0" fontAlgn="base"/>
                      <a:r>
                        <a:rPr lang="en-US" sz="900" b="0" i="0">
                          <a:solidFill>
                            <a:srgbClr val="000000"/>
                          </a:solidFill>
                          <a:effectLst/>
                          <a:latin typeface="Arial" panose="020B0604020202020204" pitchFamily="34" charset="0"/>
                          <a:cs typeface="Arial" panose="020B0604020202020204" pitchFamily="34" charset="0"/>
                        </a:rPr>
                        <a:t>Washington University at St. Louis</a:t>
                      </a:r>
                      <a:r>
                        <a:rPr lang="en-US" sz="900" b="0" i="0">
                          <a:effectLst/>
                          <a:latin typeface="Arial" panose="020B0604020202020204" pitchFamily="34" charset="0"/>
                          <a:cs typeface="Arial" panose="020B0604020202020204" pitchFamily="34" charset="0"/>
                        </a:rPr>
                        <a:t> </a:t>
                      </a:r>
                      <a:endParaRPr lang="en-US" sz="500" b="0" i="0">
                        <a:effectLst/>
                        <a:latin typeface="Arial" panose="020B0604020202020204" pitchFamily="34" charset="0"/>
                        <a:cs typeface="Arial" panose="020B0604020202020204" pitchFamily="34" charset="0"/>
                      </a:endParaRPr>
                    </a:p>
                  </a:txBody>
                  <a:tcPr marL="77153" marR="77153" marT="38576" marB="38576" anchor="ctr"/>
                </a:tc>
                <a:tc>
                  <a:txBody>
                    <a:bodyPr/>
                    <a:lstStyle/>
                    <a:p>
                      <a:pPr algn="ctr" rtl="0" fontAlgn="base"/>
                      <a:r>
                        <a:rPr lang="en-US" sz="900" b="0" i="0">
                          <a:solidFill>
                            <a:srgbClr val="000000"/>
                          </a:solidFill>
                          <a:effectLst/>
                          <a:latin typeface="Arial" panose="020B0604020202020204" pitchFamily="34" charset="0"/>
                          <a:cs typeface="Arial" panose="020B0604020202020204" pitchFamily="34" charset="0"/>
                        </a:rPr>
                        <a:t>2015</a:t>
                      </a:r>
                      <a:r>
                        <a:rPr lang="en-US" sz="900" b="0" i="0">
                          <a:effectLst/>
                          <a:latin typeface="Arial" panose="020B0604020202020204" pitchFamily="34" charset="0"/>
                          <a:cs typeface="Arial" panose="020B0604020202020204" pitchFamily="34" charset="0"/>
                        </a:rPr>
                        <a:t> </a:t>
                      </a:r>
                      <a:endParaRPr lang="en-US" sz="500" b="0" i="0">
                        <a:effectLst/>
                        <a:latin typeface="Arial" panose="020B0604020202020204" pitchFamily="34" charset="0"/>
                        <a:cs typeface="Arial" panose="020B0604020202020204" pitchFamily="34" charset="0"/>
                      </a:endParaRPr>
                    </a:p>
                  </a:txBody>
                  <a:tcPr marL="77153" marR="77153" marT="38576" marB="38576" anchor="ctr"/>
                </a:tc>
                <a:tc>
                  <a:txBody>
                    <a:bodyPr/>
                    <a:lstStyle/>
                    <a:p>
                      <a:pPr algn="ctr" rtl="0" fontAlgn="base"/>
                      <a:r>
                        <a:rPr lang="en-US" sz="900" b="0" i="0" dirty="0">
                          <a:solidFill>
                            <a:srgbClr val="000000"/>
                          </a:solidFill>
                          <a:effectLst/>
                          <a:latin typeface="Arial" panose="020B0604020202020204" pitchFamily="34" charset="0"/>
                          <a:cs typeface="Arial" panose="020B0604020202020204" pitchFamily="34" charset="0"/>
                        </a:rPr>
                        <a:t>2019</a:t>
                      </a:r>
                      <a:endParaRPr lang="en-US" sz="500" b="0" i="0" dirty="0">
                        <a:effectLst/>
                        <a:latin typeface="Arial" panose="020B0604020202020204" pitchFamily="34" charset="0"/>
                        <a:cs typeface="Arial" panose="020B0604020202020204" pitchFamily="34" charset="0"/>
                      </a:endParaRPr>
                    </a:p>
                  </a:txBody>
                  <a:tcPr marL="77153" marR="77153" marT="38576" marB="38576" anchor="ctr"/>
                </a:tc>
                <a:extLst>
                  <a:ext uri="{0D108BD9-81ED-4DB2-BD59-A6C34878D82A}">
                    <a16:rowId xmlns:a16="http://schemas.microsoft.com/office/drawing/2014/main" val="10002"/>
                  </a:ext>
                </a:extLst>
              </a:tr>
              <a:tr h="312896">
                <a:tc>
                  <a:txBody>
                    <a:bodyPr/>
                    <a:lstStyle/>
                    <a:p>
                      <a:pPr algn="l" rtl="0" fontAlgn="base"/>
                      <a:r>
                        <a:rPr lang="en-US" sz="900" b="0" i="0" dirty="0">
                          <a:solidFill>
                            <a:srgbClr val="000000"/>
                          </a:solidFill>
                          <a:effectLst/>
                          <a:latin typeface="Arial" panose="020B0604020202020204" pitchFamily="34" charset="0"/>
                          <a:cs typeface="Arial" panose="020B0604020202020204" pitchFamily="34" charset="0"/>
                        </a:rPr>
                        <a:t>Aquilla Turk, MD</a:t>
                      </a:r>
                      <a:r>
                        <a:rPr lang="en-US" sz="900" b="0" i="0" dirty="0">
                          <a:effectLst/>
                          <a:latin typeface="Arial" panose="020B0604020202020204" pitchFamily="34" charset="0"/>
                          <a:cs typeface="Arial" panose="020B0604020202020204" pitchFamily="34" charset="0"/>
                        </a:rPr>
                        <a:t> </a:t>
                      </a:r>
                      <a:endParaRPr lang="en-US" sz="500" b="0" i="0" dirty="0">
                        <a:effectLst/>
                        <a:latin typeface="Arial" panose="020B0604020202020204" pitchFamily="34" charset="0"/>
                        <a:cs typeface="Arial" panose="020B0604020202020204" pitchFamily="34" charset="0"/>
                      </a:endParaRPr>
                    </a:p>
                  </a:txBody>
                  <a:tcPr marL="77153" marR="77153" marT="38576" marB="38576" anchor="ctr"/>
                </a:tc>
                <a:tc>
                  <a:txBody>
                    <a:bodyPr/>
                    <a:lstStyle/>
                    <a:p>
                      <a:pPr algn="l" rtl="0" fontAlgn="base"/>
                      <a:r>
                        <a:rPr lang="en-US" sz="900" b="0" i="0">
                          <a:solidFill>
                            <a:srgbClr val="000000"/>
                          </a:solidFill>
                          <a:effectLst/>
                          <a:latin typeface="Arial" panose="020B0604020202020204" pitchFamily="34" charset="0"/>
                          <a:cs typeface="Arial" panose="020B0604020202020204" pitchFamily="34" charset="0"/>
                        </a:rPr>
                        <a:t>Medical University of South Carolina</a:t>
                      </a:r>
                      <a:r>
                        <a:rPr lang="en-US" sz="900" b="0" i="0">
                          <a:effectLst/>
                          <a:latin typeface="Arial" panose="020B0604020202020204" pitchFamily="34" charset="0"/>
                          <a:cs typeface="Arial" panose="020B0604020202020204" pitchFamily="34" charset="0"/>
                        </a:rPr>
                        <a:t> </a:t>
                      </a:r>
                      <a:endParaRPr lang="en-US" sz="500" b="0" i="0">
                        <a:effectLst/>
                        <a:latin typeface="Arial" panose="020B0604020202020204" pitchFamily="34" charset="0"/>
                        <a:cs typeface="Arial" panose="020B0604020202020204" pitchFamily="34" charset="0"/>
                      </a:endParaRPr>
                    </a:p>
                  </a:txBody>
                  <a:tcPr marL="77153" marR="77153" marT="38576" marB="38576" anchor="ctr"/>
                </a:tc>
                <a:tc>
                  <a:txBody>
                    <a:bodyPr/>
                    <a:lstStyle/>
                    <a:p>
                      <a:pPr algn="ctr" rtl="0" fontAlgn="base"/>
                      <a:r>
                        <a:rPr lang="en-US" sz="900" b="0" i="0">
                          <a:solidFill>
                            <a:srgbClr val="000000"/>
                          </a:solidFill>
                          <a:effectLst/>
                          <a:latin typeface="Arial" panose="020B0604020202020204" pitchFamily="34" charset="0"/>
                          <a:cs typeface="Arial" panose="020B0604020202020204" pitchFamily="34" charset="0"/>
                        </a:rPr>
                        <a:t>2015</a:t>
                      </a:r>
                      <a:r>
                        <a:rPr lang="en-US" sz="900" b="0" i="0">
                          <a:effectLst/>
                          <a:latin typeface="Arial" panose="020B0604020202020204" pitchFamily="34" charset="0"/>
                          <a:cs typeface="Arial" panose="020B0604020202020204" pitchFamily="34" charset="0"/>
                        </a:rPr>
                        <a:t> </a:t>
                      </a:r>
                      <a:endParaRPr lang="en-US" sz="500" b="0" i="0">
                        <a:effectLst/>
                        <a:latin typeface="Arial" panose="020B0604020202020204" pitchFamily="34" charset="0"/>
                        <a:cs typeface="Arial" panose="020B0604020202020204" pitchFamily="34" charset="0"/>
                      </a:endParaRPr>
                    </a:p>
                  </a:txBody>
                  <a:tcPr marL="77153" marR="77153" marT="38576" marB="38576" anchor="ctr"/>
                </a:tc>
                <a:tc>
                  <a:txBody>
                    <a:bodyPr/>
                    <a:lstStyle/>
                    <a:p>
                      <a:pPr algn="ctr" rtl="0" fontAlgn="base"/>
                      <a:r>
                        <a:rPr lang="en-US" sz="900" b="0" i="0" dirty="0">
                          <a:solidFill>
                            <a:srgbClr val="000000"/>
                          </a:solidFill>
                          <a:effectLst/>
                          <a:latin typeface="Arial" panose="020B0604020202020204" pitchFamily="34" charset="0"/>
                          <a:cs typeface="Arial" panose="020B0604020202020204" pitchFamily="34" charset="0"/>
                        </a:rPr>
                        <a:t>2018</a:t>
                      </a:r>
                      <a:endParaRPr lang="en-US" sz="500" b="0" i="0" dirty="0">
                        <a:effectLst/>
                        <a:latin typeface="Arial" panose="020B0604020202020204" pitchFamily="34" charset="0"/>
                        <a:cs typeface="Arial" panose="020B0604020202020204" pitchFamily="34" charset="0"/>
                      </a:endParaRPr>
                    </a:p>
                  </a:txBody>
                  <a:tcPr marL="77153" marR="77153" marT="38576" marB="38576" anchor="ctr"/>
                </a:tc>
                <a:extLst>
                  <a:ext uri="{0D108BD9-81ED-4DB2-BD59-A6C34878D82A}">
                    <a16:rowId xmlns:a16="http://schemas.microsoft.com/office/drawing/2014/main" val="10003"/>
                  </a:ext>
                </a:extLst>
              </a:tr>
            </a:tbl>
          </a:graphicData>
        </a:graphic>
      </p:graphicFrame>
      <p:sp>
        <p:nvSpPr>
          <p:cNvPr id="10" name="TextBox 9"/>
          <p:cNvSpPr txBox="1"/>
          <p:nvPr/>
        </p:nvSpPr>
        <p:spPr>
          <a:xfrm>
            <a:off x="299713" y="1763662"/>
            <a:ext cx="1572725" cy="611834"/>
          </a:xfrm>
          <a:prstGeom prst="rect">
            <a:avLst/>
          </a:prstGeom>
          <a:noFill/>
        </p:spPr>
        <p:txBody>
          <a:bodyPr wrap="square" rtlCol="0">
            <a:spAutoFit/>
          </a:bodyPr>
          <a:lstStyle/>
          <a:p>
            <a:r>
              <a:rPr lang="en-US" sz="1688" u="none" baseline="0" dirty="0">
                <a:solidFill>
                  <a:srgbClr val="FFFFFF"/>
                </a:solidFill>
                <a:latin typeface="Arial" panose="020B0604020202020204" pitchFamily="34" charset="0"/>
                <a:cs typeface="Arial" panose="020B0604020202020204" pitchFamily="34" charset="0"/>
              </a:rPr>
              <a:t>Neurosurgery </a:t>
            </a:r>
          </a:p>
          <a:p>
            <a:r>
              <a:rPr lang="en-US" sz="1688" b="1" u="none" baseline="0" dirty="0">
                <a:solidFill>
                  <a:srgbClr val="FFFFFF"/>
                </a:solidFill>
                <a:latin typeface="Arial" panose="020B0604020202020204" pitchFamily="34" charset="0"/>
                <a:cs typeface="Arial" panose="020B0604020202020204" pitchFamily="34" charset="0"/>
              </a:rPr>
              <a:t>JSCVS  </a:t>
            </a:r>
          </a:p>
        </p:txBody>
      </p:sp>
      <p:sp>
        <p:nvSpPr>
          <p:cNvPr id="11" name="TextBox 10"/>
          <p:cNvSpPr txBox="1"/>
          <p:nvPr/>
        </p:nvSpPr>
        <p:spPr>
          <a:xfrm>
            <a:off x="462921" y="3244215"/>
            <a:ext cx="1246311" cy="611834"/>
          </a:xfrm>
          <a:prstGeom prst="rect">
            <a:avLst/>
          </a:prstGeom>
          <a:noFill/>
        </p:spPr>
        <p:txBody>
          <a:bodyPr wrap="square" rtlCol="0">
            <a:spAutoFit/>
          </a:bodyPr>
          <a:lstStyle/>
          <a:p>
            <a:r>
              <a:rPr lang="en-US" sz="1688" u="none" baseline="0" dirty="0">
                <a:solidFill>
                  <a:srgbClr val="FFFFFF"/>
                </a:solidFill>
                <a:latin typeface="Arial" panose="020B0604020202020204" pitchFamily="34" charset="0"/>
                <a:cs typeface="Arial" panose="020B0604020202020204" pitchFamily="34" charset="0"/>
              </a:rPr>
              <a:t>Neurology</a:t>
            </a:r>
          </a:p>
          <a:p>
            <a:r>
              <a:rPr lang="en-US" sz="1688" b="1" u="none" baseline="0" dirty="0">
                <a:solidFill>
                  <a:srgbClr val="FFFFFF"/>
                </a:solidFill>
                <a:latin typeface="Arial" panose="020B0604020202020204" pitchFamily="34" charset="0"/>
                <a:cs typeface="Arial" panose="020B0604020202020204" pitchFamily="34" charset="0"/>
              </a:rPr>
              <a:t>SVIN</a:t>
            </a:r>
          </a:p>
        </p:txBody>
      </p:sp>
      <p:sp>
        <p:nvSpPr>
          <p:cNvPr id="12" name="TextBox 11"/>
          <p:cNvSpPr txBox="1"/>
          <p:nvPr/>
        </p:nvSpPr>
        <p:spPr>
          <a:xfrm>
            <a:off x="500850" y="4916261"/>
            <a:ext cx="1208382" cy="611834"/>
          </a:xfrm>
          <a:prstGeom prst="rect">
            <a:avLst/>
          </a:prstGeom>
          <a:noFill/>
        </p:spPr>
        <p:txBody>
          <a:bodyPr wrap="square" rtlCol="0">
            <a:spAutoFit/>
          </a:bodyPr>
          <a:lstStyle/>
          <a:p>
            <a:r>
              <a:rPr lang="en-US" sz="1688" u="none" baseline="0" dirty="0">
                <a:solidFill>
                  <a:srgbClr val="FFFFFF"/>
                </a:solidFill>
                <a:latin typeface="Arial" panose="020B0604020202020204" pitchFamily="34" charset="0"/>
                <a:cs typeface="Arial" panose="020B0604020202020204" pitchFamily="34" charset="0"/>
              </a:rPr>
              <a:t>Radiology</a:t>
            </a:r>
          </a:p>
          <a:p>
            <a:r>
              <a:rPr lang="en-US" sz="1688" b="1" u="none" baseline="0" dirty="0">
                <a:solidFill>
                  <a:srgbClr val="FFFFFF"/>
                </a:solidFill>
                <a:latin typeface="Arial" panose="020B0604020202020204" pitchFamily="34" charset="0"/>
                <a:cs typeface="Arial" panose="020B0604020202020204" pitchFamily="34" charset="0"/>
              </a:rPr>
              <a:t>SNIS </a:t>
            </a:r>
            <a:r>
              <a:rPr lang="en-US" sz="1688" u="none" baseline="0" dirty="0">
                <a:solidFill>
                  <a:srgbClr val="FFFFFF"/>
                </a:solidFill>
                <a:latin typeface="Arial" panose="020B0604020202020204" pitchFamily="34" charset="0"/>
                <a:cs typeface="Arial" panose="020B0604020202020204" pitchFamily="34" charset="0"/>
              </a:rPr>
              <a:t> </a:t>
            </a:r>
          </a:p>
        </p:txBody>
      </p:sp>
      <p:sp>
        <p:nvSpPr>
          <p:cNvPr id="13" name="TextBox 12"/>
          <p:cNvSpPr txBox="1"/>
          <p:nvPr/>
        </p:nvSpPr>
        <p:spPr>
          <a:xfrm>
            <a:off x="8429405" y="4775359"/>
            <a:ext cx="1463792" cy="1182631"/>
          </a:xfrm>
          <a:prstGeom prst="rect">
            <a:avLst/>
          </a:prstGeom>
          <a:noFill/>
        </p:spPr>
        <p:txBody>
          <a:bodyPr wrap="square" rtlCol="0">
            <a:spAutoFit/>
          </a:bodyPr>
          <a:lstStyle/>
          <a:p>
            <a:pPr algn="l"/>
            <a:r>
              <a:rPr lang="en-US" sz="1181" b="1" u="none" baseline="0" dirty="0">
                <a:solidFill>
                  <a:srgbClr val="FFFFFF"/>
                </a:solidFill>
                <a:latin typeface="Arial" panose="020B0604020202020204" pitchFamily="34" charset="0"/>
                <a:cs typeface="Arial" panose="020B0604020202020204" pitchFamily="34" charset="0"/>
              </a:rPr>
              <a:t>** denotes signing member of NESAC formation document, finalized Jan 2015</a:t>
            </a:r>
          </a:p>
        </p:txBody>
      </p:sp>
      <p:graphicFrame>
        <p:nvGraphicFramePr>
          <p:cNvPr id="3" name="Table 2"/>
          <p:cNvGraphicFramePr>
            <a:graphicFrameLocks noGrp="1"/>
          </p:cNvGraphicFramePr>
          <p:nvPr>
            <p:extLst/>
          </p:nvPr>
        </p:nvGraphicFramePr>
        <p:xfrm>
          <a:off x="2020477" y="2489880"/>
          <a:ext cx="5786439" cy="241781"/>
        </p:xfrm>
        <a:graphic>
          <a:graphicData uri="http://schemas.openxmlformats.org/drawingml/2006/table">
            <a:tbl>
              <a:tblPr firstRow="1" bandRow="1">
                <a:tableStyleId>{5C22544A-7EE6-4342-B048-85BDC9FD1C3A}</a:tableStyleId>
              </a:tblPr>
              <a:tblGrid>
                <a:gridCol w="1414463">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157288">
                  <a:extLst>
                    <a:ext uri="{9D8B030D-6E8A-4147-A177-3AD203B41FA5}">
                      <a16:colId xmlns:a16="http://schemas.microsoft.com/office/drawing/2014/main" val="20002"/>
                    </a:ext>
                  </a:extLst>
                </a:gridCol>
                <a:gridCol w="1157288">
                  <a:extLst>
                    <a:ext uri="{9D8B030D-6E8A-4147-A177-3AD203B41FA5}">
                      <a16:colId xmlns:a16="http://schemas.microsoft.com/office/drawing/2014/main" val="20003"/>
                    </a:ext>
                  </a:extLst>
                </a:gridCol>
              </a:tblGrid>
              <a:tr h="241781">
                <a:tc>
                  <a:txBody>
                    <a:bodyPr/>
                    <a:lstStyle/>
                    <a:p>
                      <a:pPr algn="l" rtl="0" fontAlgn="base"/>
                      <a:r>
                        <a:rPr lang="en-US" sz="1000" b="1" i="0" dirty="0">
                          <a:solidFill>
                            <a:srgbClr val="000000"/>
                          </a:solidFill>
                          <a:effectLst/>
                          <a:latin typeface="Arial" panose="020B0604020202020204" pitchFamily="34" charset="0"/>
                          <a:cs typeface="Arial" panose="020B0604020202020204" pitchFamily="34" charset="0"/>
                        </a:rPr>
                        <a:t>Adam Arthur</a:t>
                      </a:r>
                      <a:endParaRPr lang="en-US" sz="1000" b="1" i="0" dirty="0">
                        <a:effectLst/>
                        <a:latin typeface="Arial" panose="020B0604020202020204" pitchFamily="34" charset="0"/>
                        <a:cs typeface="Arial" panose="020B0604020202020204" pitchFamily="34" charset="0"/>
                      </a:endParaRPr>
                    </a:p>
                  </a:txBody>
                  <a:tcPr marL="77153" marR="77153" marT="38576" marB="38576" anchor="ctr">
                    <a:solidFill>
                      <a:schemeClr val="tx1"/>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000" b="0" i="0" dirty="0">
                          <a:solidFill>
                            <a:srgbClr val="000000"/>
                          </a:solidFill>
                          <a:effectLst/>
                          <a:latin typeface="Arial" panose="020B0604020202020204" pitchFamily="34" charset="0"/>
                          <a:cs typeface="Arial" panose="020B0604020202020204" pitchFamily="34" charset="0"/>
                        </a:rPr>
                        <a:t>University of Tennessee</a:t>
                      </a:r>
                      <a:r>
                        <a:rPr lang="en-US" sz="1000" b="0" i="0" dirty="0">
                          <a:effectLst/>
                          <a:latin typeface="Arial" panose="020B0604020202020204" pitchFamily="34" charset="0"/>
                          <a:cs typeface="Arial" panose="020B0604020202020204" pitchFamily="34" charset="0"/>
                        </a:rPr>
                        <a:t> </a:t>
                      </a:r>
                    </a:p>
                  </a:txBody>
                  <a:tcPr marL="77153" marR="77153" marT="38576" marB="38576" anchor="ctr">
                    <a:solidFill>
                      <a:schemeClr val="tx1"/>
                    </a:solidFill>
                  </a:tcPr>
                </a:tc>
                <a:tc>
                  <a:txBody>
                    <a:bodyPr/>
                    <a:lstStyle/>
                    <a:p>
                      <a:pPr algn="ctr" rtl="0" fontAlgn="base"/>
                      <a:r>
                        <a:rPr lang="en-US" sz="1000" b="0" i="0" dirty="0">
                          <a:solidFill>
                            <a:srgbClr val="000000"/>
                          </a:solidFill>
                          <a:effectLst/>
                          <a:latin typeface="Arial" panose="020B0604020202020204" pitchFamily="34" charset="0"/>
                          <a:cs typeface="Arial" panose="020B0604020202020204" pitchFamily="34" charset="0"/>
                        </a:rPr>
                        <a:t>2019</a:t>
                      </a:r>
                      <a:r>
                        <a:rPr lang="en-US" sz="1000" b="0" i="0" dirty="0">
                          <a:effectLst/>
                          <a:latin typeface="Arial" panose="020B0604020202020204" pitchFamily="34" charset="0"/>
                          <a:cs typeface="Arial" panose="020B0604020202020204" pitchFamily="34" charset="0"/>
                        </a:rPr>
                        <a:t> </a:t>
                      </a:r>
                    </a:p>
                  </a:txBody>
                  <a:tcPr marL="77153" marR="77153" marT="38576" marB="38576" anchor="ctr">
                    <a:solidFill>
                      <a:schemeClr val="tx1"/>
                    </a:solidFill>
                  </a:tcPr>
                </a:tc>
                <a:tc>
                  <a:txBody>
                    <a:bodyPr/>
                    <a:lstStyle/>
                    <a:p>
                      <a:pPr algn="ctr" rtl="0" fontAlgn="base"/>
                      <a:r>
                        <a:rPr lang="en-US" sz="1000" b="0" i="0" dirty="0">
                          <a:solidFill>
                            <a:srgbClr val="000000"/>
                          </a:solidFill>
                          <a:effectLst/>
                          <a:latin typeface="Arial" panose="020B0604020202020204" pitchFamily="34" charset="0"/>
                          <a:cs typeface="Arial" panose="020B0604020202020204" pitchFamily="34" charset="0"/>
                        </a:rPr>
                        <a:t>2022</a:t>
                      </a:r>
                      <a:r>
                        <a:rPr lang="en-US" sz="1000" b="0" i="0" dirty="0">
                          <a:effectLst/>
                          <a:latin typeface="Arial" panose="020B0604020202020204" pitchFamily="34" charset="0"/>
                          <a:cs typeface="Arial" panose="020B0604020202020204" pitchFamily="34" charset="0"/>
                        </a:rPr>
                        <a:t> </a:t>
                      </a:r>
                    </a:p>
                  </a:txBody>
                  <a:tcPr marL="77153" marR="77153" marT="38576" marB="38576" anchor="ctr">
                    <a:solidFill>
                      <a:schemeClr val="tx1"/>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nvPr>
        </p:nvGraphicFramePr>
        <p:xfrm>
          <a:off x="2023804" y="4122590"/>
          <a:ext cx="5783112" cy="231458"/>
        </p:xfrm>
        <a:graphic>
          <a:graphicData uri="http://schemas.openxmlformats.org/drawingml/2006/table">
            <a:tbl>
              <a:tblPr firstRow="1" bandRow="1">
                <a:tableStyleId>{5C22544A-7EE6-4342-B048-85BDC9FD1C3A}</a:tableStyleId>
              </a:tblPr>
              <a:tblGrid>
                <a:gridCol w="1425836">
                  <a:extLst>
                    <a:ext uri="{9D8B030D-6E8A-4147-A177-3AD203B41FA5}">
                      <a16:colId xmlns:a16="http://schemas.microsoft.com/office/drawing/2014/main" val="20000"/>
                    </a:ext>
                  </a:extLst>
                </a:gridCol>
                <a:gridCol w="2056218">
                  <a:extLst>
                    <a:ext uri="{9D8B030D-6E8A-4147-A177-3AD203B41FA5}">
                      <a16:colId xmlns:a16="http://schemas.microsoft.com/office/drawing/2014/main" val="20001"/>
                    </a:ext>
                  </a:extLst>
                </a:gridCol>
                <a:gridCol w="1156623">
                  <a:extLst>
                    <a:ext uri="{9D8B030D-6E8A-4147-A177-3AD203B41FA5}">
                      <a16:colId xmlns:a16="http://schemas.microsoft.com/office/drawing/2014/main" val="20002"/>
                    </a:ext>
                  </a:extLst>
                </a:gridCol>
                <a:gridCol w="1144435">
                  <a:extLst>
                    <a:ext uri="{9D8B030D-6E8A-4147-A177-3AD203B41FA5}">
                      <a16:colId xmlns:a16="http://schemas.microsoft.com/office/drawing/2014/main" val="20003"/>
                    </a:ext>
                  </a:extLst>
                </a:gridCol>
              </a:tblGrid>
              <a:tr h="231458">
                <a:tc>
                  <a:txBody>
                    <a:bodyPr/>
                    <a:lstStyle/>
                    <a:p>
                      <a:pPr algn="l" rtl="0" fontAlgn="base"/>
                      <a:r>
                        <a:rPr lang="en-US" sz="1000" kern="1200" dirty="0">
                          <a:solidFill>
                            <a:schemeClr val="dk1"/>
                          </a:solidFill>
                          <a:effectLst/>
                          <a:latin typeface="Arial" panose="020B0604020202020204" pitchFamily="34" charset="0"/>
                          <a:ea typeface="+mn-ea"/>
                          <a:cs typeface="Arial" panose="020B0604020202020204" pitchFamily="34" charset="0"/>
                        </a:rPr>
                        <a:t>Johanna T. </a:t>
                      </a:r>
                      <a:r>
                        <a:rPr lang="en-US" sz="1000" kern="1200" dirty="0" err="1">
                          <a:solidFill>
                            <a:schemeClr val="dk1"/>
                          </a:solidFill>
                          <a:effectLst/>
                          <a:latin typeface="Arial" panose="020B0604020202020204" pitchFamily="34" charset="0"/>
                          <a:ea typeface="+mn-ea"/>
                          <a:cs typeface="Arial" panose="020B0604020202020204" pitchFamily="34" charset="0"/>
                        </a:rPr>
                        <a:t>Fifi</a:t>
                      </a:r>
                      <a:endParaRPr lang="en-US" sz="1000" b="0" i="0" dirty="0">
                        <a:effectLst/>
                        <a:latin typeface="Arial" panose="020B0604020202020204" pitchFamily="34" charset="0"/>
                        <a:cs typeface="Arial" panose="020B0604020202020204" pitchFamily="34" charset="0"/>
                      </a:endParaRPr>
                    </a:p>
                  </a:txBody>
                  <a:tcPr marL="77153" marR="77153" marT="38576" marB="38576" anchor="ctr">
                    <a:solidFill>
                      <a:schemeClr val="tx1"/>
                    </a:solidFill>
                  </a:tcPr>
                </a:tc>
                <a:tc>
                  <a:txBody>
                    <a:bodyPr/>
                    <a:lstStyle/>
                    <a:p>
                      <a:pPr algn="l" rtl="0" fontAlgn="base"/>
                      <a:r>
                        <a:rPr lang="en-US" sz="1000" b="0" i="0" dirty="0">
                          <a:solidFill>
                            <a:srgbClr val="000000"/>
                          </a:solidFill>
                          <a:effectLst/>
                          <a:latin typeface="Arial" panose="020B0604020202020204" pitchFamily="34" charset="0"/>
                          <a:cs typeface="Arial" panose="020B0604020202020204" pitchFamily="34" charset="0"/>
                        </a:rPr>
                        <a:t>Mount</a:t>
                      </a:r>
                      <a:r>
                        <a:rPr lang="en-US" sz="1000" b="0" i="0" baseline="0" dirty="0">
                          <a:solidFill>
                            <a:srgbClr val="000000"/>
                          </a:solidFill>
                          <a:effectLst/>
                          <a:latin typeface="Arial" panose="020B0604020202020204" pitchFamily="34" charset="0"/>
                          <a:cs typeface="Arial" panose="020B0604020202020204" pitchFamily="34" charset="0"/>
                        </a:rPr>
                        <a:t> Sinai</a:t>
                      </a:r>
                      <a:r>
                        <a:rPr lang="en-US" sz="1000" b="0" i="0" dirty="0">
                          <a:effectLst/>
                          <a:latin typeface="Arial" panose="020B0604020202020204" pitchFamily="34" charset="0"/>
                          <a:cs typeface="Arial" panose="020B0604020202020204" pitchFamily="34" charset="0"/>
                        </a:rPr>
                        <a:t> </a:t>
                      </a:r>
                    </a:p>
                  </a:txBody>
                  <a:tcPr marL="77153" marR="77153" marT="38576" marB="38576" anchor="ctr">
                    <a:solidFill>
                      <a:schemeClr val="tx1"/>
                    </a:solidFill>
                  </a:tcPr>
                </a:tc>
                <a:tc>
                  <a:txBody>
                    <a:bodyPr/>
                    <a:lstStyle/>
                    <a:p>
                      <a:pPr algn="ctr" rtl="0" fontAlgn="base"/>
                      <a:r>
                        <a:rPr lang="en-US" sz="1000" b="0" i="0" dirty="0">
                          <a:solidFill>
                            <a:srgbClr val="000000"/>
                          </a:solidFill>
                          <a:effectLst/>
                          <a:latin typeface="Arial" panose="020B0604020202020204" pitchFamily="34" charset="0"/>
                          <a:cs typeface="Arial" panose="020B0604020202020204" pitchFamily="34" charset="0"/>
                        </a:rPr>
                        <a:t>2019</a:t>
                      </a:r>
                      <a:r>
                        <a:rPr lang="en-US" sz="1000" b="0" i="0" dirty="0">
                          <a:effectLst/>
                          <a:latin typeface="Arial" panose="020B0604020202020204" pitchFamily="34" charset="0"/>
                          <a:cs typeface="Arial" panose="020B0604020202020204" pitchFamily="34" charset="0"/>
                        </a:rPr>
                        <a:t> </a:t>
                      </a:r>
                    </a:p>
                  </a:txBody>
                  <a:tcPr marL="77153" marR="77153" marT="38576" marB="38576" anchor="ctr">
                    <a:solidFill>
                      <a:schemeClr val="tx1"/>
                    </a:solidFill>
                  </a:tcPr>
                </a:tc>
                <a:tc>
                  <a:txBody>
                    <a:bodyPr/>
                    <a:lstStyle/>
                    <a:p>
                      <a:pPr algn="ctr" rtl="0" fontAlgn="base"/>
                      <a:r>
                        <a:rPr lang="en-US" sz="1000" b="0" i="0" dirty="0">
                          <a:solidFill>
                            <a:srgbClr val="000000"/>
                          </a:solidFill>
                          <a:effectLst/>
                          <a:latin typeface="Arial" panose="020B0604020202020204" pitchFamily="34" charset="0"/>
                          <a:cs typeface="Arial" panose="020B0604020202020204" pitchFamily="34" charset="0"/>
                        </a:rPr>
                        <a:t>2022</a:t>
                      </a:r>
                      <a:endParaRPr lang="en-US" sz="1000" b="0" i="0" dirty="0">
                        <a:effectLst/>
                        <a:latin typeface="Arial" panose="020B0604020202020204" pitchFamily="34" charset="0"/>
                        <a:cs typeface="Arial" panose="020B0604020202020204" pitchFamily="34" charset="0"/>
                      </a:endParaRPr>
                    </a:p>
                  </a:txBody>
                  <a:tcPr marL="77153" marR="77153" marT="38576" marB="38576" anchor="ctr">
                    <a:solidFill>
                      <a:schemeClr val="tx1"/>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93177548"/>
              </p:ext>
            </p:extLst>
          </p:nvPr>
        </p:nvGraphicFramePr>
        <p:xfrm>
          <a:off x="2020477" y="5798333"/>
          <a:ext cx="5786438" cy="227760"/>
        </p:xfrm>
        <a:graphic>
          <a:graphicData uri="http://schemas.openxmlformats.org/drawingml/2006/table">
            <a:tbl>
              <a:tblPr firstRow="1" bandRow="1">
                <a:tableStyleId>{5C22544A-7EE6-4342-B048-85BDC9FD1C3A}</a:tableStyleId>
              </a:tblPr>
              <a:tblGrid>
                <a:gridCol w="1423331">
                  <a:extLst>
                    <a:ext uri="{9D8B030D-6E8A-4147-A177-3AD203B41FA5}">
                      <a16:colId xmlns:a16="http://schemas.microsoft.com/office/drawing/2014/main" val="20000"/>
                    </a:ext>
                  </a:extLst>
                </a:gridCol>
                <a:gridCol w="2121694">
                  <a:extLst>
                    <a:ext uri="{9D8B030D-6E8A-4147-A177-3AD203B41FA5}">
                      <a16:colId xmlns:a16="http://schemas.microsoft.com/office/drawing/2014/main" val="20001"/>
                    </a:ext>
                  </a:extLst>
                </a:gridCol>
                <a:gridCol w="1092994">
                  <a:extLst>
                    <a:ext uri="{9D8B030D-6E8A-4147-A177-3AD203B41FA5}">
                      <a16:colId xmlns:a16="http://schemas.microsoft.com/office/drawing/2014/main" val="20002"/>
                    </a:ext>
                  </a:extLst>
                </a:gridCol>
                <a:gridCol w="1148419">
                  <a:extLst>
                    <a:ext uri="{9D8B030D-6E8A-4147-A177-3AD203B41FA5}">
                      <a16:colId xmlns:a16="http://schemas.microsoft.com/office/drawing/2014/main" val="20003"/>
                    </a:ext>
                  </a:extLst>
                </a:gridCol>
              </a:tblGrid>
              <a:tr h="227760">
                <a:tc>
                  <a:txBody>
                    <a:bodyPr/>
                    <a:lstStyle/>
                    <a:p>
                      <a:pPr algn="l" rtl="0" fontAlgn="base"/>
                      <a:r>
                        <a:rPr lang="en-US" sz="900" b="1" i="0" dirty="0">
                          <a:solidFill>
                            <a:srgbClr val="000000"/>
                          </a:solidFill>
                          <a:effectLst/>
                          <a:latin typeface="Arial" panose="020B0604020202020204" pitchFamily="34" charset="0"/>
                          <a:cs typeface="Arial" panose="020B0604020202020204" pitchFamily="34" charset="0"/>
                        </a:rPr>
                        <a:t>David </a:t>
                      </a:r>
                      <a:r>
                        <a:rPr lang="en-US" sz="900" b="1" i="0" dirty="0" err="1">
                          <a:solidFill>
                            <a:srgbClr val="000000"/>
                          </a:solidFill>
                          <a:effectLst/>
                          <a:latin typeface="Arial" panose="020B0604020202020204" pitchFamily="34" charset="0"/>
                          <a:cs typeface="Arial" panose="020B0604020202020204" pitchFamily="34" charset="0"/>
                        </a:rPr>
                        <a:t>Fiorella</a:t>
                      </a:r>
                      <a:endParaRPr lang="en-US" sz="500" b="1" i="0" dirty="0">
                        <a:effectLst/>
                        <a:latin typeface="Arial" panose="020B0604020202020204" pitchFamily="34" charset="0"/>
                        <a:cs typeface="Arial" panose="020B0604020202020204" pitchFamily="34" charset="0"/>
                      </a:endParaRPr>
                    </a:p>
                  </a:txBody>
                  <a:tcPr marL="77153" marR="77153" marT="38576" marB="38576" anchor="ctr">
                    <a:solidFill>
                      <a:schemeClr val="tx1"/>
                    </a:solidFill>
                  </a:tcPr>
                </a:tc>
                <a:tc>
                  <a:txBody>
                    <a:bodyPr/>
                    <a:lstStyle/>
                    <a:p>
                      <a:pPr algn="l" rtl="0" fontAlgn="base"/>
                      <a:r>
                        <a:rPr lang="en-US" sz="900" b="0" i="0" dirty="0" err="1">
                          <a:solidFill>
                            <a:srgbClr val="000000"/>
                          </a:solidFill>
                          <a:effectLst/>
                          <a:latin typeface="Arial" panose="020B0604020202020204" pitchFamily="34" charset="0"/>
                          <a:cs typeface="Arial" panose="020B0604020202020204" pitchFamily="34" charset="0"/>
                        </a:rPr>
                        <a:t>Stoneybrook</a:t>
                      </a:r>
                      <a:r>
                        <a:rPr lang="en-US" sz="900" b="0" i="0" dirty="0">
                          <a:effectLst/>
                          <a:latin typeface="Arial" panose="020B0604020202020204" pitchFamily="34" charset="0"/>
                          <a:cs typeface="Arial" panose="020B0604020202020204" pitchFamily="34" charset="0"/>
                        </a:rPr>
                        <a:t> </a:t>
                      </a:r>
                      <a:endParaRPr lang="en-US" sz="500" b="0" i="0" dirty="0">
                        <a:effectLst/>
                        <a:latin typeface="Arial" panose="020B0604020202020204" pitchFamily="34" charset="0"/>
                        <a:cs typeface="Arial" panose="020B0604020202020204" pitchFamily="34" charset="0"/>
                      </a:endParaRPr>
                    </a:p>
                  </a:txBody>
                  <a:tcPr marL="77153" marR="77153" marT="38576" marB="38576" anchor="ctr">
                    <a:solidFill>
                      <a:schemeClr val="tx1"/>
                    </a:solidFill>
                  </a:tcPr>
                </a:tc>
                <a:tc>
                  <a:txBody>
                    <a:bodyPr/>
                    <a:lstStyle/>
                    <a:p>
                      <a:pPr algn="ctr" rtl="0" fontAlgn="base"/>
                      <a:r>
                        <a:rPr lang="en-US" sz="900" b="0" i="0" dirty="0">
                          <a:solidFill>
                            <a:srgbClr val="000000"/>
                          </a:solidFill>
                          <a:effectLst/>
                          <a:latin typeface="Arial" panose="020B0604020202020204" pitchFamily="34" charset="0"/>
                          <a:cs typeface="Arial" panose="020B0604020202020204" pitchFamily="34" charset="0"/>
                        </a:rPr>
                        <a:t>2019</a:t>
                      </a:r>
                      <a:r>
                        <a:rPr lang="en-US" sz="900" b="0" i="0" dirty="0">
                          <a:effectLst/>
                          <a:latin typeface="Arial" panose="020B0604020202020204" pitchFamily="34" charset="0"/>
                          <a:cs typeface="Arial" panose="020B0604020202020204" pitchFamily="34" charset="0"/>
                        </a:rPr>
                        <a:t> </a:t>
                      </a:r>
                      <a:endParaRPr lang="en-US" sz="500" b="0" i="0" dirty="0">
                        <a:effectLst/>
                        <a:latin typeface="Arial" panose="020B0604020202020204" pitchFamily="34" charset="0"/>
                        <a:cs typeface="Arial" panose="020B0604020202020204" pitchFamily="34" charset="0"/>
                      </a:endParaRPr>
                    </a:p>
                  </a:txBody>
                  <a:tcPr marL="77153" marR="77153" marT="38576" marB="38576" anchor="ctr">
                    <a:solidFill>
                      <a:schemeClr val="tx1"/>
                    </a:solidFill>
                  </a:tcPr>
                </a:tc>
                <a:tc>
                  <a:txBody>
                    <a:bodyPr/>
                    <a:lstStyle/>
                    <a:p>
                      <a:pPr algn="ctr" rtl="0" fontAlgn="base"/>
                      <a:r>
                        <a:rPr lang="en-US" sz="900" b="0" i="0" dirty="0">
                          <a:solidFill>
                            <a:srgbClr val="000000"/>
                          </a:solidFill>
                          <a:effectLst/>
                          <a:latin typeface="Arial" panose="020B0604020202020204" pitchFamily="34" charset="0"/>
                          <a:cs typeface="Arial" panose="020B0604020202020204" pitchFamily="34" charset="0"/>
                        </a:rPr>
                        <a:t>2022</a:t>
                      </a:r>
                      <a:endParaRPr lang="en-US" sz="500" b="0" i="0" dirty="0">
                        <a:effectLst/>
                        <a:latin typeface="Arial" panose="020B0604020202020204" pitchFamily="34" charset="0"/>
                        <a:cs typeface="Arial" panose="020B0604020202020204" pitchFamily="34" charset="0"/>
                      </a:endParaRPr>
                    </a:p>
                  </a:txBody>
                  <a:tcPr marL="77153" marR="77153" marT="38576" marB="38576" anchor="ctr">
                    <a:solidFill>
                      <a:schemeClr val="tx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6491371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CAST Program Accreditations</a:t>
            </a:r>
            <a:br>
              <a:rPr lang="en-US" dirty="0">
                <a:latin typeface="Arial" panose="020B0604020202020204" pitchFamily="34" charset="0"/>
                <a:cs typeface="Arial" panose="020B0604020202020204" pitchFamily="34" charset="0"/>
              </a:rPr>
            </a:br>
            <a:r>
              <a:rPr lang="en-US" sz="2800" dirty="0">
                <a:solidFill>
                  <a:schemeClr val="tx1"/>
                </a:solidFill>
                <a:latin typeface="Arial" panose="020B0604020202020204" pitchFamily="34" charset="0"/>
                <a:cs typeface="Arial" panose="020B0604020202020204" pitchFamily="34" charset="0"/>
              </a:rPr>
              <a:t>NeuroCritical Care</a:t>
            </a:r>
            <a:br>
              <a:rPr lang="en-US" sz="2800" dirty="0">
                <a:solidFill>
                  <a:schemeClr val="tx1"/>
                </a:solidFill>
                <a:latin typeface="Arial" panose="020B0604020202020204" pitchFamily="34" charset="0"/>
                <a:cs typeface="Arial" panose="020B0604020202020204" pitchFamily="34" charset="0"/>
              </a:rPr>
            </a:br>
            <a:r>
              <a:rPr lang="en-US" sz="1800" dirty="0">
                <a:solidFill>
                  <a:schemeClr val="tx1"/>
                </a:solidFill>
                <a:latin typeface="Arial" panose="020B0604020202020204" pitchFamily="34" charset="0"/>
                <a:cs typeface="Arial" panose="020B0604020202020204" pitchFamily="34" charset="0"/>
              </a:rPr>
              <a:t>(as of April 2019) </a:t>
            </a:r>
            <a:br>
              <a:rPr lang="en-US" dirty="0">
                <a:latin typeface="Arial" panose="020B0604020202020204" pitchFamily="34" charset="0"/>
                <a:cs typeface="Arial" panose="020B0604020202020204" pitchFamily="34" charset="0"/>
              </a:rPr>
            </a:br>
            <a:endParaRPr lang="en-US" dirty="0"/>
          </a:p>
        </p:txBody>
      </p:sp>
      <p:sp>
        <p:nvSpPr>
          <p:cNvPr id="3" name="Rectangle 2"/>
          <p:cNvSpPr/>
          <p:nvPr/>
        </p:nvSpPr>
        <p:spPr>
          <a:xfrm>
            <a:off x="8214669" y="4876800"/>
            <a:ext cx="2038350" cy="338554"/>
          </a:xfrm>
          <a:prstGeom prst="rect">
            <a:avLst/>
          </a:prstGeom>
        </p:spPr>
        <p:txBody>
          <a:bodyPr wrap="square">
            <a:spAutoFit/>
          </a:bodyPr>
          <a:lstStyle/>
          <a:p>
            <a:r>
              <a:rPr lang="en-US" sz="1600" u="none" kern="0" baseline="0" dirty="0">
                <a:latin typeface="Arial" panose="020B0604020202020204" pitchFamily="34" charset="0"/>
                <a:cs typeface="Arial" panose="020B0604020202020204" pitchFamily="34" charset="0"/>
              </a:rPr>
              <a:t> </a:t>
            </a:r>
            <a:endParaRPr lang="en-US" sz="1600" dirty="0"/>
          </a:p>
        </p:txBody>
      </p:sp>
      <p:graphicFrame>
        <p:nvGraphicFramePr>
          <p:cNvPr id="10" name="Chart 9"/>
          <p:cNvGraphicFramePr/>
          <p:nvPr>
            <p:extLst>
              <p:ext uri="{D42A27DB-BD31-4B8C-83A1-F6EECF244321}">
                <p14:modId xmlns:p14="http://schemas.microsoft.com/office/powerpoint/2010/main" val="109507524"/>
              </p:ext>
            </p:extLst>
          </p:nvPr>
        </p:nvGraphicFramePr>
        <p:xfrm>
          <a:off x="771525" y="1746738"/>
          <a:ext cx="9768849"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779946"/>
      </p:ext>
    </p:extLst>
  </p:cSld>
  <p:clrMapOvr>
    <a:masterClrMapping/>
  </p:clrMapOvr>
  <p:transition/>
</p:sld>
</file>

<file path=ppt/theme/theme1.xml><?xml version="1.0" encoding="utf-8"?>
<a:theme xmlns:a="http://schemas.openxmlformats.org/drawingml/2006/main" name="Default Design">
  <a:themeElements>
    <a:clrScheme name="">
      <a:dk1>
        <a:srgbClr val="000000"/>
      </a:dk1>
      <a:lt1>
        <a:srgbClr val="FFFFFF"/>
      </a:lt1>
      <a:dk2>
        <a:srgbClr val="000099"/>
      </a:dk2>
      <a:lt2>
        <a:srgbClr val="FFFF00"/>
      </a:lt2>
      <a:accent1>
        <a:srgbClr val="FF9900"/>
      </a:accent1>
      <a:accent2>
        <a:srgbClr val="00FFFF"/>
      </a:accent2>
      <a:accent3>
        <a:srgbClr val="AAAACA"/>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33399"/>
        </a:solidFill>
        <a:ln w="9525" cap="flat" cmpd="sng" algn="ctr">
          <a:solidFill>
            <a:srgbClr val="333333"/>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sng" strike="noStrike" cap="none" normalizeH="0" baseline="-2500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rgbClr val="333399"/>
        </a:solidFill>
        <a:ln w="9525" cap="flat" cmpd="sng" algn="ctr">
          <a:solidFill>
            <a:srgbClr val="333333"/>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sng" strike="noStrike" cap="none" normalizeH="0" baseline="-2500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Default Design">
  <a:themeElements>
    <a:clrScheme name="">
      <a:dk1>
        <a:srgbClr val="000000"/>
      </a:dk1>
      <a:lt1>
        <a:srgbClr val="FFFFFF"/>
      </a:lt1>
      <a:dk2>
        <a:srgbClr val="000099"/>
      </a:dk2>
      <a:lt2>
        <a:srgbClr val="FFFF00"/>
      </a:lt2>
      <a:accent1>
        <a:srgbClr val="FF9900"/>
      </a:accent1>
      <a:accent2>
        <a:srgbClr val="00FFFF"/>
      </a:accent2>
      <a:accent3>
        <a:srgbClr val="AAAACA"/>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33399"/>
        </a:solidFill>
        <a:ln w="9525" cap="flat" cmpd="sng" algn="ctr">
          <a:solidFill>
            <a:srgbClr val="333333"/>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sng" strike="noStrike" cap="none" normalizeH="0" baseline="-2500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rgbClr val="333399"/>
        </a:solidFill>
        <a:ln w="9525" cap="flat" cmpd="sng" algn="ctr">
          <a:solidFill>
            <a:srgbClr val="333333"/>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sng" strike="noStrike" cap="none" normalizeH="0" baseline="-2500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16429</TotalTime>
  <Words>517</Words>
  <Application>Microsoft Macintosh PowerPoint</Application>
  <PresentationFormat>35mm Slides</PresentationFormat>
  <Paragraphs>412</Paragraphs>
  <Slides>33</Slides>
  <Notes>6</Notes>
  <HiddenSlides>2</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33</vt:i4>
      </vt:variant>
    </vt:vector>
  </HeadingPairs>
  <TitlesOfParts>
    <vt:vector size="42" baseType="lpstr">
      <vt:lpstr>MS Mincho</vt:lpstr>
      <vt:lpstr>ＭＳ Ｐゴシック</vt:lpstr>
      <vt:lpstr>Arial</vt:lpstr>
      <vt:lpstr>Calibri</vt:lpstr>
      <vt:lpstr>Times New Roman</vt:lpstr>
      <vt:lpstr>Default Design</vt:lpstr>
      <vt:lpstr>Custom Design</vt:lpstr>
      <vt:lpstr>6_Default Design</vt:lpstr>
      <vt:lpstr>Slide</vt:lpstr>
      <vt:lpstr>CAST  SNS Annual Meeting Seattle 21 May 2019 </vt:lpstr>
      <vt:lpstr>Agenda</vt:lpstr>
      <vt:lpstr>PowerPoint Presentation</vt:lpstr>
      <vt:lpstr>PowerPoint Presentation</vt:lpstr>
      <vt:lpstr>CAST Program Accreditations 20-30 New/Renewal applications /yr Web application and review system outdated Increasing linkage top ACGME Program Data </vt:lpstr>
      <vt:lpstr>CAST Program Accreditations Neuroendovascular Surgery (NES) (as of May 2019)  </vt:lpstr>
      <vt:lpstr>PowerPoint Presentation</vt:lpstr>
      <vt:lpstr>NESAC Membership</vt:lpstr>
      <vt:lpstr>CAST Program Accreditations NeuroCritical Care (as of April 2019)  </vt:lpstr>
      <vt:lpstr>PowerPoint Presentation</vt:lpstr>
      <vt:lpstr>NCCTRAC Membership</vt:lpstr>
      <vt:lpstr>New CAST Fellowship Requirements</vt:lpstr>
      <vt:lpstr>CAST Fellowship Accreditation: Data/Form Requirements</vt:lpstr>
      <vt:lpstr>PowerPoint Presentation</vt:lpstr>
      <vt:lpstr>PowerPoint Presentation</vt:lpstr>
      <vt:lpstr>Form 2:  Institutional Case Minimums for Neurosurgical Oncology</vt:lpstr>
      <vt:lpstr>PowerPoint Presentation</vt:lpstr>
      <vt:lpstr>Form 3:  Individual Fellow Case Minimums for Neurosurgical Oncology</vt:lpstr>
      <vt:lpstr>PowerPoint Presentation</vt:lpstr>
      <vt:lpstr>PowerPoint Presentation</vt:lpstr>
      <vt:lpstr>CAST Program Accreditation Considering a “two year” activity rule</vt:lpstr>
      <vt:lpstr>PowerPoint Presentation</vt:lpstr>
      <vt:lpstr>CAST Accredited Fellowships in programs without ACGME Neurosurgery </vt:lpstr>
      <vt:lpstr>PowerPoint Presentation</vt:lpstr>
      <vt:lpstr>PowerPoint Presentation</vt:lpstr>
      <vt:lpstr>Individual Certification  NES/NCC – ABNS Interactions</vt:lpstr>
      <vt:lpstr>PowerPoint Presentation</vt:lpstr>
      <vt:lpstr>PowerPoint Presentation</vt:lpstr>
      <vt:lpstr>PowerPoint Presentation</vt:lpstr>
      <vt:lpstr>PowerPoint Presentation</vt:lpstr>
      <vt:lpstr>PowerPoint Presentation</vt:lpstr>
      <vt:lpstr>Leadership Transition and  Recognition</vt:lpstr>
      <vt:lpstr>    Forecast    A statement of what is judged likely to happen in the future, especially in connection with a particular situation.  In our season change, I am confident the ForeCAST is good!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anterior circulation aneurysms  SURGICAL OUTCOMES    When (if ever) should unruptured anterior circulation aneurysms be treated with surgery?</dc:title>
  <dc:creator>Day, Arthur L</dc:creator>
  <cp:lastModifiedBy>Microsoft Office User</cp:lastModifiedBy>
  <cp:revision>807</cp:revision>
  <cp:lastPrinted>2019-05-07T17:25:13Z</cp:lastPrinted>
  <dcterms:created xsi:type="dcterms:W3CDTF">1996-09-30T18:28:10Z</dcterms:created>
  <dcterms:modified xsi:type="dcterms:W3CDTF">2019-05-21T13:24:07Z</dcterms:modified>
</cp:coreProperties>
</file>