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5"/>
  </p:notesMasterIdLst>
  <p:sldIdLst>
    <p:sldId id="257" r:id="rId2"/>
    <p:sldId id="258" r:id="rId3"/>
    <p:sldId id="260" r:id="rId4"/>
    <p:sldId id="259" r:id="rId5"/>
    <p:sldId id="256" r:id="rId6"/>
    <p:sldId id="298" r:id="rId7"/>
    <p:sldId id="301" r:id="rId8"/>
    <p:sldId id="369" r:id="rId9"/>
    <p:sldId id="415" r:id="rId10"/>
    <p:sldId id="377" r:id="rId11"/>
    <p:sldId id="304" r:id="rId12"/>
    <p:sldId id="378" r:id="rId13"/>
    <p:sldId id="396" r:id="rId14"/>
    <p:sldId id="382" r:id="rId15"/>
    <p:sldId id="416" r:id="rId16"/>
    <p:sldId id="381" r:id="rId17"/>
    <p:sldId id="330" r:id="rId18"/>
    <p:sldId id="388" r:id="rId19"/>
    <p:sldId id="380" r:id="rId20"/>
    <p:sldId id="393" r:id="rId21"/>
    <p:sldId id="383" r:id="rId22"/>
    <p:sldId id="417" r:id="rId23"/>
    <p:sldId id="406" r:id="rId24"/>
    <p:sldId id="408" r:id="rId25"/>
    <p:sldId id="403" r:id="rId26"/>
    <p:sldId id="413" r:id="rId27"/>
    <p:sldId id="409" r:id="rId28"/>
    <p:sldId id="412" r:id="rId29"/>
    <p:sldId id="399" r:id="rId30"/>
    <p:sldId id="405" r:id="rId31"/>
    <p:sldId id="402" r:id="rId32"/>
    <p:sldId id="414" r:id="rId33"/>
    <p:sldId id="354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/>
    <p:restoredTop sz="94672"/>
  </p:normalViewPr>
  <p:slideViewPr>
    <p:cSldViewPr snapToGrid="0" snapToObjects="1">
      <p:cViewPr varScale="1">
        <p:scale>
          <a:sx n="91" d="100"/>
          <a:sy n="91" d="100"/>
        </p:scale>
        <p:origin x="192" y="5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C11DAC9-766D-374B-85E4-203EA87E548E}" type="doc">
      <dgm:prSet loTypeId="urn:microsoft.com/office/officeart/2005/8/layout/radial6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3701355-8DB5-C04A-B67E-4B102CCDC6CF}">
      <dgm:prSet phldrT="[Text]"/>
      <dgm:spPr/>
      <dgm:t>
        <a:bodyPr/>
        <a:lstStyle/>
        <a:p>
          <a:r>
            <a:rPr lang="en-US" dirty="0"/>
            <a:t>SNS </a:t>
          </a:r>
        </a:p>
      </dgm:t>
    </dgm:pt>
    <dgm:pt modelId="{57D7B52F-C2D1-4C44-9F3E-A8765AF38891}" type="parTrans" cxnId="{EDE5F6A4-2E59-A448-885D-97A00BCDDA7F}">
      <dgm:prSet/>
      <dgm:spPr/>
      <dgm:t>
        <a:bodyPr/>
        <a:lstStyle/>
        <a:p>
          <a:endParaRPr lang="en-US"/>
        </a:p>
      </dgm:t>
    </dgm:pt>
    <dgm:pt modelId="{8383156C-FBC2-1B4F-A701-FBCF8ACB1C7A}" type="sibTrans" cxnId="{EDE5F6A4-2E59-A448-885D-97A00BCDDA7F}">
      <dgm:prSet/>
      <dgm:spPr/>
      <dgm:t>
        <a:bodyPr/>
        <a:lstStyle/>
        <a:p>
          <a:endParaRPr lang="en-US"/>
        </a:p>
      </dgm:t>
    </dgm:pt>
    <dgm:pt modelId="{F01D799B-10A1-3145-8CD5-20B0F79BCEDF}">
      <dgm:prSet phldrT="[Text]"/>
      <dgm:spPr/>
      <dgm:t>
        <a:bodyPr/>
        <a:lstStyle/>
        <a:p>
          <a:r>
            <a:rPr lang="en-US" b="1" dirty="0"/>
            <a:t>PGY1</a:t>
          </a:r>
        </a:p>
      </dgm:t>
    </dgm:pt>
    <dgm:pt modelId="{3B77C2B7-7B80-A24B-867A-F18EAE6E0139}" type="parTrans" cxnId="{B62BFC16-5AFB-3C4A-85C9-972F3529EFA9}">
      <dgm:prSet/>
      <dgm:spPr/>
      <dgm:t>
        <a:bodyPr/>
        <a:lstStyle/>
        <a:p>
          <a:endParaRPr lang="en-US"/>
        </a:p>
      </dgm:t>
    </dgm:pt>
    <dgm:pt modelId="{B4292E30-6617-D949-81FC-822D4FB197FD}" type="sibTrans" cxnId="{B62BFC16-5AFB-3C4A-85C9-972F3529EFA9}">
      <dgm:prSet/>
      <dgm:spPr/>
      <dgm:t>
        <a:bodyPr/>
        <a:lstStyle/>
        <a:p>
          <a:endParaRPr lang="en-US"/>
        </a:p>
      </dgm:t>
    </dgm:pt>
    <dgm:pt modelId="{4D7347DE-C2B7-F74B-9EE7-C10076BB532E}">
      <dgm:prSet phldrT="[Text]"/>
      <dgm:spPr/>
      <dgm:t>
        <a:bodyPr/>
        <a:lstStyle/>
        <a:p>
          <a:r>
            <a:rPr lang="en-US" b="1" dirty="0"/>
            <a:t>PGY2</a:t>
          </a:r>
        </a:p>
      </dgm:t>
    </dgm:pt>
    <dgm:pt modelId="{7064AFDE-B57B-CD4F-9080-58F00E652350}" type="parTrans" cxnId="{99B30384-3382-AC4F-AB1B-F807422B9321}">
      <dgm:prSet/>
      <dgm:spPr/>
      <dgm:t>
        <a:bodyPr/>
        <a:lstStyle/>
        <a:p>
          <a:endParaRPr lang="en-US"/>
        </a:p>
      </dgm:t>
    </dgm:pt>
    <dgm:pt modelId="{42D932A8-A25E-5443-BBF1-D353A7FB9E7B}" type="sibTrans" cxnId="{99B30384-3382-AC4F-AB1B-F807422B9321}">
      <dgm:prSet/>
      <dgm:spPr/>
      <dgm:t>
        <a:bodyPr/>
        <a:lstStyle/>
        <a:p>
          <a:endParaRPr lang="en-US"/>
        </a:p>
      </dgm:t>
    </dgm:pt>
    <dgm:pt modelId="{7C0CCFB5-B081-414F-A1F5-78B5F8A2C29D}">
      <dgm:prSet phldrT="[Text]"/>
      <dgm:spPr/>
      <dgm:t>
        <a:bodyPr/>
        <a:lstStyle/>
        <a:p>
          <a:endParaRPr lang="en-US" b="1" dirty="0"/>
        </a:p>
      </dgm:t>
    </dgm:pt>
    <dgm:pt modelId="{6EFE2B9F-0ECA-D84E-BA59-2327C2FA5186}" type="parTrans" cxnId="{C509D89C-E9DA-4346-A781-89770AE7CA64}">
      <dgm:prSet/>
      <dgm:spPr/>
      <dgm:t>
        <a:bodyPr/>
        <a:lstStyle/>
        <a:p>
          <a:endParaRPr lang="en-US"/>
        </a:p>
      </dgm:t>
    </dgm:pt>
    <dgm:pt modelId="{46CF137D-52D7-FE45-AD33-FBF19051C3DD}" type="sibTrans" cxnId="{C509D89C-E9DA-4346-A781-89770AE7CA64}">
      <dgm:prSet/>
      <dgm:spPr/>
      <dgm:t>
        <a:bodyPr/>
        <a:lstStyle/>
        <a:p>
          <a:endParaRPr lang="en-US"/>
        </a:p>
      </dgm:t>
    </dgm:pt>
    <dgm:pt modelId="{5ACD15E8-1B46-164D-833C-CD2A7BCAE720}" type="pres">
      <dgm:prSet presAssocID="{0C11DAC9-766D-374B-85E4-203EA87E548E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E2E75805-8D04-3148-9403-C7B7596621FF}" type="pres">
      <dgm:prSet presAssocID="{B3701355-8DB5-C04A-B67E-4B102CCDC6CF}" presName="centerShape" presStyleLbl="node0" presStyleIdx="0" presStyleCnt="1"/>
      <dgm:spPr/>
    </dgm:pt>
    <dgm:pt modelId="{36F2FFF0-7ABB-644D-AFAE-C3571C068DAE}" type="pres">
      <dgm:prSet presAssocID="{F01D799B-10A1-3145-8CD5-20B0F79BCEDF}" presName="node" presStyleLbl="node1" presStyleIdx="0" presStyleCnt="3">
        <dgm:presLayoutVars>
          <dgm:bulletEnabled val="1"/>
        </dgm:presLayoutVars>
      </dgm:prSet>
      <dgm:spPr/>
    </dgm:pt>
    <dgm:pt modelId="{F4FEFDF3-2923-2E41-8CC5-D8D0D814C450}" type="pres">
      <dgm:prSet presAssocID="{F01D799B-10A1-3145-8CD5-20B0F79BCEDF}" presName="dummy" presStyleCnt="0"/>
      <dgm:spPr/>
    </dgm:pt>
    <dgm:pt modelId="{0DB28B1E-85D6-EB45-9A25-A939819A6135}" type="pres">
      <dgm:prSet presAssocID="{B4292E30-6617-D949-81FC-822D4FB197FD}" presName="sibTrans" presStyleLbl="sibTrans2D1" presStyleIdx="0" presStyleCnt="3"/>
      <dgm:spPr/>
    </dgm:pt>
    <dgm:pt modelId="{40C29845-E79E-F64E-9E97-205629342936}" type="pres">
      <dgm:prSet presAssocID="{4D7347DE-C2B7-F74B-9EE7-C10076BB532E}" presName="node" presStyleLbl="node1" presStyleIdx="1" presStyleCnt="3">
        <dgm:presLayoutVars>
          <dgm:bulletEnabled val="1"/>
        </dgm:presLayoutVars>
      </dgm:prSet>
      <dgm:spPr/>
    </dgm:pt>
    <dgm:pt modelId="{7E5D8045-041C-6546-8A5F-AB6E926E2A33}" type="pres">
      <dgm:prSet presAssocID="{4D7347DE-C2B7-F74B-9EE7-C10076BB532E}" presName="dummy" presStyleCnt="0"/>
      <dgm:spPr/>
    </dgm:pt>
    <dgm:pt modelId="{9B39C07D-A3AF-D940-AC68-F00A02050D78}" type="pres">
      <dgm:prSet presAssocID="{42D932A8-A25E-5443-BBF1-D353A7FB9E7B}" presName="sibTrans" presStyleLbl="sibTrans2D1" presStyleIdx="1" presStyleCnt="3"/>
      <dgm:spPr/>
    </dgm:pt>
    <dgm:pt modelId="{A784E7E6-1552-414E-9613-EB82C1A40338}" type="pres">
      <dgm:prSet presAssocID="{7C0CCFB5-B081-414F-A1F5-78B5F8A2C29D}" presName="node" presStyleLbl="node1" presStyleIdx="2" presStyleCnt="3">
        <dgm:presLayoutVars>
          <dgm:bulletEnabled val="1"/>
        </dgm:presLayoutVars>
      </dgm:prSet>
      <dgm:spPr/>
    </dgm:pt>
    <dgm:pt modelId="{66B3B692-E970-8A44-9183-51E88F75E207}" type="pres">
      <dgm:prSet presAssocID="{7C0CCFB5-B081-414F-A1F5-78B5F8A2C29D}" presName="dummy" presStyleCnt="0"/>
      <dgm:spPr/>
    </dgm:pt>
    <dgm:pt modelId="{E09F39E8-255C-674A-9599-12D3F9A20AA8}" type="pres">
      <dgm:prSet presAssocID="{46CF137D-52D7-FE45-AD33-FBF19051C3DD}" presName="sibTrans" presStyleLbl="sibTrans2D1" presStyleIdx="2" presStyleCnt="3"/>
      <dgm:spPr/>
    </dgm:pt>
  </dgm:ptLst>
  <dgm:cxnLst>
    <dgm:cxn modelId="{B62BFC16-5AFB-3C4A-85C9-972F3529EFA9}" srcId="{B3701355-8DB5-C04A-B67E-4B102CCDC6CF}" destId="{F01D799B-10A1-3145-8CD5-20B0F79BCEDF}" srcOrd="0" destOrd="0" parTransId="{3B77C2B7-7B80-A24B-867A-F18EAE6E0139}" sibTransId="{B4292E30-6617-D949-81FC-822D4FB197FD}"/>
    <dgm:cxn modelId="{4877E420-86B8-564A-99D5-F206BF661474}" type="presOf" srcId="{46CF137D-52D7-FE45-AD33-FBF19051C3DD}" destId="{E09F39E8-255C-674A-9599-12D3F9A20AA8}" srcOrd="0" destOrd="0" presId="urn:microsoft.com/office/officeart/2005/8/layout/radial6"/>
    <dgm:cxn modelId="{BB9C1566-CCD4-3042-8BF1-F477A0504EBC}" type="presOf" srcId="{B4292E30-6617-D949-81FC-822D4FB197FD}" destId="{0DB28B1E-85D6-EB45-9A25-A939819A6135}" srcOrd="0" destOrd="0" presId="urn:microsoft.com/office/officeart/2005/8/layout/radial6"/>
    <dgm:cxn modelId="{08CD3A66-0F60-6E4F-AF79-7C623B3D7E4A}" type="presOf" srcId="{7C0CCFB5-B081-414F-A1F5-78B5F8A2C29D}" destId="{A784E7E6-1552-414E-9613-EB82C1A40338}" srcOrd="0" destOrd="0" presId="urn:microsoft.com/office/officeart/2005/8/layout/radial6"/>
    <dgm:cxn modelId="{85D10168-1332-CC4F-8A9C-68A5793FC7C2}" type="presOf" srcId="{42D932A8-A25E-5443-BBF1-D353A7FB9E7B}" destId="{9B39C07D-A3AF-D940-AC68-F00A02050D78}" srcOrd="0" destOrd="0" presId="urn:microsoft.com/office/officeart/2005/8/layout/radial6"/>
    <dgm:cxn modelId="{93597A77-9F79-B944-89E1-0F97B0859298}" type="presOf" srcId="{0C11DAC9-766D-374B-85E4-203EA87E548E}" destId="{5ACD15E8-1B46-164D-833C-CD2A7BCAE720}" srcOrd="0" destOrd="0" presId="urn:microsoft.com/office/officeart/2005/8/layout/radial6"/>
    <dgm:cxn modelId="{A2F27678-F39F-C84A-8BF0-02ECB225F16B}" type="presOf" srcId="{F01D799B-10A1-3145-8CD5-20B0F79BCEDF}" destId="{36F2FFF0-7ABB-644D-AFAE-C3571C068DAE}" srcOrd="0" destOrd="0" presId="urn:microsoft.com/office/officeart/2005/8/layout/radial6"/>
    <dgm:cxn modelId="{99B30384-3382-AC4F-AB1B-F807422B9321}" srcId="{B3701355-8DB5-C04A-B67E-4B102CCDC6CF}" destId="{4D7347DE-C2B7-F74B-9EE7-C10076BB532E}" srcOrd="1" destOrd="0" parTransId="{7064AFDE-B57B-CD4F-9080-58F00E652350}" sibTransId="{42D932A8-A25E-5443-BBF1-D353A7FB9E7B}"/>
    <dgm:cxn modelId="{C509D89C-E9DA-4346-A781-89770AE7CA64}" srcId="{B3701355-8DB5-C04A-B67E-4B102CCDC6CF}" destId="{7C0CCFB5-B081-414F-A1F5-78B5F8A2C29D}" srcOrd="2" destOrd="0" parTransId="{6EFE2B9F-0ECA-D84E-BA59-2327C2FA5186}" sibTransId="{46CF137D-52D7-FE45-AD33-FBF19051C3DD}"/>
    <dgm:cxn modelId="{EDE5F6A4-2E59-A448-885D-97A00BCDDA7F}" srcId="{0C11DAC9-766D-374B-85E4-203EA87E548E}" destId="{B3701355-8DB5-C04A-B67E-4B102CCDC6CF}" srcOrd="0" destOrd="0" parTransId="{57D7B52F-C2D1-4C44-9F3E-A8765AF38891}" sibTransId="{8383156C-FBC2-1B4F-A701-FBCF8ACB1C7A}"/>
    <dgm:cxn modelId="{95FDD3B3-B1F0-A04A-BFCD-CBC44BDEF139}" type="presOf" srcId="{B3701355-8DB5-C04A-B67E-4B102CCDC6CF}" destId="{E2E75805-8D04-3148-9403-C7B7596621FF}" srcOrd="0" destOrd="0" presId="urn:microsoft.com/office/officeart/2005/8/layout/radial6"/>
    <dgm:cxn modelId="{DDE7C7C8-7215-514B-AF8A-7CE5CD94EC86}" type="presOf" srcId="{4D7347DE-C2B7-F74B-9EE7-C10076BB532E}" destId="{40C29845-E79E-F64E-9E97-205629342936}" srcOrd="0" destOrd="0" presId="urn:microsoft.com/office/officeart/2005/8/layout/radial6"/>
    <dgm:cxn modelId="{94A5799C-6E5C-484E-BB00-A7C43D0D6E5B}" type="presParOf" srcId="{5ACD15E8-1B46-164D-833C-CD2A7BCAE720}" destId="{E2E75805-8D04-3148-9403-C7B7596621FF}" srcOrd="0" destOrd="0" presId="urn:microsoft.com/office/officeart/2005/8/layout/radial6"/>
    <dgm:cxn modelId="{0B8D55B8-7B39-CC4C-A198-EDCB5B6BD480}" type="presParOf" srcId="{5ACD15E8-1B46-164D-833C-CD2A7BCAE720}" destId="{36F2FFF0-7ABB-644D-AFAE-C3571C068DAE}" srcOrd="1" destOrd="0" presId="urn:microsoft.com/office/officeart/2005/8/layout/radial6"/>
    <dgm:cxn modelId="{8D8303A3-DA7F-3740-91C0-2CC5C8ABCDB4}" type="presParOf" srcId="{5ACD15E8-1B46-164D-833C-CD2A7BCAE720}" destId="{F4FEFDF3-2923-2E41-8CC5-D8D0D814C450}" srcOrd="2" destOrd="0" presId="urn:microsoft.com/office/officeart/2005/8/layout/radial6"/>
    <dgm:cxn modelId="{1C7B283C-D772-BD4D-9B20-1DA1A2DC1061}" type="presParOf" srcId="{5ACD15E8-1B46-164D-833C-CD2A7BCAE720}" destId="{0DB28B1E-85D6-EB45-9A25-A939819A6135}" srcOrd="3" destOrd="0" presId="urn:microsoft.com/office/officeart/2005/8/layout/radial6"/>
    <dgm:cxn modelId="{6643F607-AA45-FA41-9277-64EC1DFCE09B}" type="presParOf" srcId="{5ACD15E8-1B46-164D-833C-CD2A7BCAE720}" destId="{40C29845-E79E-F64E-9E97-205629342936}" srcOrd="4" destOrd="0" presId="urn:microsoft.com/office/officeart/2005/8/layout/radial6"/>
    <dgm:cxn modelId="{91596CD1-5558-7543-AE3D-03552B7D2072}" type="presParOf" srcId="{5ACD15E8-1B46-164D-833C-CD2A7BCAE720}" destId="{7E5D8045-041C-6546-8A5F-AB6E926E2A33}" srcOrd="5" destOrd="0" presId="urn:microsoft.com/office/officeart/2005/8/layout/radial6"/>
    <dgm:cxn modelId="{7E50A7F2-F6A5-CF4F-8DCA-951201DA0AA7}" type="presParOf" srcId="{5ACD15E8-1B46-164D-833C-CD2A7BCAE720}" destId="{9B39C07D-A3AF-D940-AC68-F00A02050D78}" srcOrd="6" destOrd="0" presId="urn:microsoft.com/office/officeart/2005/8/layout/radial6"/>
    <dgm:cxn modelId="{C7525D7C-1C3F-D84A-894C-71423C7B23D7}" type="presParOf" srcId="{5ACD15E8-1B46-164D-833C-CD2A7BCAE720}" destId="{A784E7E6-1552-414E-9613-EB82C1A40338}" srcOrd="7" destOrd="0" presId="urn:microsoft.com/office/officeart/2005/8/layout/radial6"/>
    <dgm:cxn modelId="{47FB9BD3-8D47-2349-B4B4-65CDC011C20E}" type="presParOf" srcId="{5ACD15E8-1B46-164D-833C-CD2A7BCAE720}" destId="{66B3B692-E970-8A44-9183-51E88F75E207}" srcOrd="8" destOrd="0" presId="urn:microsoft.com/office/officeart/2005/8/layout/radial6"/>
    <dgm:cxn modelId="{1E17667D-0C41-7B40-B7D5-9E1D05B98A11}" type="presParOf" srcId="{5ACD15E8-1B46-164D-833C-CD2A7BCAE720}" destId="{E09F39E8-255C-674A-9599-12D3F9A20AA8}" srcOrd="9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9F39E8-255C-674A-9599-12D3F9A20AA8}">
      <dsp:nvSpPr>
        <dsp:cNvPr id="0" name=""/>
        <dsp:cNvSpPr/>
      </dsp:nvSpPr>
      <dsp:spPr>
        <a:xfrm>
          <a:off x="1279898" y="536618"/>
          <a:ext cx="3588588" cy="3588588"/>
        </a:xfrm>
        <a:prstGeom prst="blockArc">
          <a:avLst>
            <a:gd name="adj1" fmla="val 9000000"/>
            <a:gd name="adj2" fmla="val 16200000"/>
            <a:gd name="adj3" fmla="val 4638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B39C07D-A3AF-D940-AC68-F00A02050D78}">
      <dsp:nvSpPr>
        <dsp:cNvPr id="0" name=""/>
        <dsp:cNvSpPr/>
      </dsp:nvSpPr>
      <dsp:spPr>
        <a:xfrm>
          <a:off x="1279898" y="536618"/>
          <a:ext cx="3588588" cy="3588588"/>
        </a:xfrm>
        <a:prstGeom prst="blockArc">
          <a:avLst>
            <a:gd name="adj1" fmla="val 1800000"/>
            <a:gd name="adj2" fmla="val 9000000"/>
            <a:gd name="adj3" fmla="val 4638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DB28B1E-85D6-EB45-9A25-A939819A6135}">
      <dsp:nvSpPr>
        <dsp:cNvPr id="0" name=""/>
        <dsp:cNvSpPr/>
      </dsp:nvSpPr>
      <dsp:spPr>
        <a:xfrm>
          <a:off x="1279898" y="536618"/>
          <a:ext cx="3588588" cy="3588588"/>
        </a:xfrm>
        <a:prstGeom prst="blockArc">
          <a:avLst>
            <a:gd name="adj1" fmla="val 16200000"/>
            <a:gd name="adj2" fmla="val 1800000"/>
            <a:gd name="adj3" fmla="val 4638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2E75805-8D04-3148-9403-C7B7596621FF}">
      <dsp:nvSpPr>
        <dsp:cNvPr id="0" name=""/>
        <dsp:cNvSpPr/>
      </dsp:nvSpPr>
      <dsp:spPr>
        <a:xfrm>
          <a:off x="2248604" y="1505324"/>
          <a:ext cx="1651177" cy="165117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6040" tIns="66040" rIns="66040" bIns="66040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kern="1200" dirty="0"/>
            <a:t>SNS </a:t>
          </a:r>
        </a:p>
      </dsp:txBody>
      <dsp:txXfrm>
        <a:off x="2490413" y="1747133"/>
        <a:ext cx="1167559" cy="1167559"/>
      </dsp:txXfrm>
    </dsp:sp>
    <dsp:sp modelId="{36F2FFF0-7ABB-644D-AFAE-C3571C068DAE}">
      <dsp:nvSpPr>
        <dsp:cNvPr id="0" name=""/>
        <dsp:cNvSpPr/>
      </dsp:nvSpPr>
      <dsp:spPr>
        <a:xfrm>
          <a:off x="2496280" y="316"/>
          <a:ext cx="1155824" cy="115582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/>
            <a:t>PGY1</a:t>
          </a:r>
        </a:p>
      </dsp:txBody>
      <dsp:txXfrm>
        <a:off x="2665547" y="169583"/>
        <a:ext cx="817290" cy="817290"/>
      </dsp:txXfrm>
    </dsp:sp>
    <dsp:sp modelId="{40C29845-E79E-F64E-9E97-205629342936}">
      <dsp:nvSpPr>
        <dsp:cNvPr id="0" name=""/>
        <dsp:cNvSpPr/>
      </dsp:nvSpPr>
      <dsp:spPr>
        <a:xfrm>
          <a:off x="4014150" y="2629343"/>
          <a:ext cx="1155824" cy="115582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/>
            <a:t>PGY2</a:t>
          </a:r>
        </a:p>
      </dsp:txBody>
      <dsp:txXfrm>
        <a:off x="4183417" y="2798610"/>
        <a:ext cx="817290" cy="817290"/>
      </dsp:txXfrm>
    </dsp:sp>
    <dsp:sp modelId="{A784E7E6-1552-414E-9613-EB82C1A40338}">
      <dsp:nvSpPr>
        <dsp:cNvPr id="0" name=""/>
        <dsp:cNvSpPr/>
      </dsp:nvSpPr>
      <dsp:spPr>
        <a:xfrm>
          <a:off x="978411" y="2629343"/>
          <a:ext cx="1155824" cy="115582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b="1" kern="1200" dirty="0"/>
        </a:p>
      </dsp:txBody>
      <dsp:txXfrm>
        <a:off x="1147678" y="2798610"/>
        <a:ext cx="817290" cy="8172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45A40C-BF13-B44A-8DCD-DF60416FB5E3}" type="datetimeFigureOut">
              <a:rPr lang="en-US" smtClean="0"/>
              <a:t>5/21/19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564D6C-7D10-F947-8D39-71E7AFF59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268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137415-4B73-B340-B8EE-C2E1F8D8BBF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2659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D1802B-FB30-440E-9D72-264A6FF8EC4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7111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D1802B-FB30-440E-9D72-264A6FF8EC4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18750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D1802B-FB30-440E-9D72-264A6FF8EC4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2263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137415-4B73-B340-B8EE-C2E1F8D8BBFF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24286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137415-4B73-B340-B8EE-C2E1F8D8BBFF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76899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137415-4B73-B340-B8EE-C2E1F8D8BBFF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9972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137415-4B73-B340-B8EE-C2E1F8D8BBFF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9677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137415-4B73-B340-B8EE-C2E1F8D8BBFF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5794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4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sz="3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F078D46-263F-194D-A9FD-258623360803}" type="datetimeFigureOut">
              <a:rPr lang="en-US" smtClean="0"/>
              <a:t>5/21/19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805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F078D46-263F-194D-A9FD-258623360803}" type="datetimeFigureOut">
              <a:rPr lang="en-US" smtClean="0"/>
              <a:t>5/21/19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sto MT" pitchFamily="18" charset="0"/>
                <a:ea typeface="+mn-ea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C5D8FA91-22A5-754F-9474-8C2A5F0CEA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027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F078D46-263F-194D-A9FD-258623360803}" type="datetimeFigureOut">
              <a:rPr lang="en-US" smtClean="0"/>
              <a:t>5/21/19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sto MT" pitchFamily="18" charset="0"/>
                <a:ea typeface="+mn-ea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C5D8FA91-22A5-754F-9474-8C2A5F0CEA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290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F078D46-263F-194D-A9FD-258623360803}" type="datetimeFigureOut">
              <a:rPr lang="en-US" smtClean="0"/>
              <a:t>5/21/19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sto MT" pitchFamily="18" charset="0"/>
                <a:ea typeface="+mn-ea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C5D8FA91-22A5-754F-9474-8C2A5F0CEA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118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F078D46-263F-194D-A9FD-258623360803}" type="datetimeFigureOut">
              <a:rPr lang="en-US" smtClean="0"/>
              <a:t>5/21/19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sto MT" pitchFamily="18" charset="0"/>
                <a:ea typeface="+mn-ea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C5D8FA91-22A5-754F-9474-8C2A5F0CEA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569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F078D46-263F-194D-A9FD-258623360803}" type="datetimeFigureOut">
              <a:rPr lang="en-US" smtClean="0"/>
              <a:t>5/21/19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sto MT" pitchFamily="18" charset="0"/>
                <a:ea typeface="+mn-ea"/>
              </a:defRPr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C5D8FA91-22A5-754F-9474-8C2A5F0CEA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7416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F078D46-263F-194D-A9FD-258623360803}" type="datetimeFigureOut">
              <a:rPr lang="en-US" smtClean="0"/>
              <a:t>5/21/19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sto MT" pitchFamily="18" charset="0"/>
                <a:ea typeface="+mn-ea"/>
              </a:defRPr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C5D8FA91-22A5-754F-9474-8C2A5F0CEA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268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F078D46-263F-194D-A9FD-258623360803}" type="datetimeFigureOut">
              <a:rPr lang="en-US" smtClean="0"/>
              <a:t>5/21/19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sto MT" pitchFamily="18" charset="0"/>
                <a:ea typeface="+mn-ea"/>
              </a:defRPr>
            </a:lvl1pPr>
          </a:lstStyle>
          <a:p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C5D8FA91-22A5-754F-9474-8C2A5F0CEA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619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F078D46-263F-194D-A9FD-258623360803}" type="datetimeFigureOut">
              <a:rPr lang="en-US" smtClean="0"/>
              <a:t>5/21/19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sto MT" pitchFamily="18" charset="0"/>
                <a:ea typeface="+mn-ea"/>
              </a:defRPr>
            </a:lvl1pPr>
          </a:lstStyle>
          <a:p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C5D8FA91-22A5-754F-9474-8C2A5F0CEA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336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F078D46-263F-194D-A9FD-258623360803}" type="datetimeFigureOut">
              <a:rPr lang="en-US" smtClean="0"/>
              <a:t>5/21/19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sto MT" pitchFamily="18" charset="0"/>
                <a:ea typeface="+mn-ea"/>
              </a:defRPr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C5D8FA91-22A5-754F-9474-8C2A5F0CEA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719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F078D46-263F-194D-A9FD-258623360803}" type="datetimeFigureOut">
              <a:rPr lang="en-US" smtClean="0"/>
              <a:t>5/21/19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sto MT" pitchFamily="18" charset="0"/>
                <a:ea typeface="+mn-ea"/>
              </a:defRPr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C5D8FA91-22A5-754F-9474-8C2A5F0CEA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791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DF078D46-263F-194D-A9FD-258623360803}" type="datetimeFigureOut">
              <a:rPr lang="en-US" smtClean="0"/>
              <a:t>5/21/19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 b="1" kern="1200">
          <a:solidFill>
            <a:schemeClr val="bg1"/>
          </a:solidFill>
          <a:latin typeface="Arial" pitchFamily="34" charset="0"/>
          <a:ea typeface="ＭＳ Ｐゴシック" charset="0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bg1"/>
          </a:solidFill>
          <a:latin typeface="Arial" pitchFamily="34" charset="0"/>
          <a:ea typeface="ＭＳ Ｐゴシック" charset="0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bg1"/>
          </a:solidFill>
          <a:latin typeface="Arial" pitchFamily="34" charset="0"/>
          <a:ea typeface="Arial" charset="0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bg1"/>
          </a:solidFill>
          <a:latin typeface="Arial" pitchFamily="34" charset="0"/>
          <a:ea typeface="Arial" charset="0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bg1"/>
          </a:solidFill>
          <a:latin typeface="Arial" pitchFamily="34" charset="0"/>
          <a:ea typeface="Arial" charset="0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400" kern="1200">
          <a:solidFill>
            <a:schemeClr val="bg1"/>
          </a:solidFill>
          <a:latin typeface="Arial" pitchFamily="34" charset="0"/>
          <a:ea typeface="Arial" charset="0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95412"/>
            <a:ext cx="7772400" cy="1470025"/>
          </a:xfrm>
        </p:spPr>
        <p:txBody>
          <a:bodyPr/>
          <a:lstStyle/>
          <a:p>
            <a:r>
              <a:rPr lang="en-US" dirty="0"/>
              <a:t>SNS CoRE Report</a:t>
            </a:r>
            <a:br>
              <a:rPr lang="en-US" dirty="0"/>
            </a:br>
            <a:r>
              <a:rPr lang="en-US" sz="2800" dirty="0"/>
              <a:t>May 21st, 2019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Richard W. Byrne, MD</a:t>
            </a:r>
          </a:p>
          <a:p>
            <a:r>
              <a:rPr lang="en-US" dirty="0"/>
              <a:t> CoRE Committee</a:t>
            </a:r>
          </a:p>
          <a:p>
            <a:r>
              <a:rPr lang="en-US" dirty="0"/>
              <a:t>Society of Neurological Surgeons</a:t>
            </a:r>
          </a:p>
        </p:txBody>
      </p:sp>
    </p:spTree>
    <p:extLst>
      <p:ext uri="{BB962C8B-B14F-4D97-AF65-F5344CB8AC3E}">
        <p14:creationId xmlns:p14="http://schemas.microsoft.com/office/powerpoint/2010/main" val="3405438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 Boot Camp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Goal</a:t>
            </a:r>
          </a:p>
          <a:p>
            <a:pPr lvl="1"/>
            <a:r>
              <a:rPr lang="en-US" dirty="0"/>
              <a:t>Help transition medical students into NSG interns</a:t>
            </a:r>
          </a:p>
          <a:p>
            <a:endParaRPr lang="en-US" sz="2000" dirty="0"/>
          </a:p>
          <a:p>
            <a:r>
              <a:rPr lang="en-US" sz="3200" dirty="0"/>
              <a:t>Format </a:t>
            </a:r>
          </a:p>
          <a:p>
            <a:pPr lvl="1"/>
            <a:r>
              <a:rPr lang="en-US" dirty="0"/>
              <a:t>“Flipped classroom”</a:t>
            </a:r>
          </a:p>
          <a:p>
            <a:pPr lvl="1"/>
            <a:r>
              <a:rPr lang="en-US" dirty="0"/>
              <a:t>Pre-course study</a:t>
            </a:r>
          </a:p>
          <a:p>
            <a:pPr lvl="1"/>
            <a:r>
              <a:rPr lang="en-US" dirty="0"/>
              <a:t>Interactive small group sessions</a:t>
            </a:r>
          </a:p>
          <a:p>
            <a:pPr lvl="1"/>
            <a:r>
              <a:rPr lang="en-US" dirty="0"/>
              <a:t>Skills / simulation stations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351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3" descr="Screen Shot 2014-10-05 at 12.09.19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3" r="33196" b="13991"/>
          <a:stretch/>
        </p:blipFill>
        <p:spPr bwMode="auto">
          <a:xfrm>
            <a:off x="209906" y="3334220"/>
            <a:ext cx="4109019" cy="30756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pic>
        <p:nvPicPr>
          <p:cNvPr id="4" name="Picture 3" descr="Screenshot 2017-05-22 22.58.42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827"/>
          <a:stretch/>
        </p:blipFill>
        <p:spPr>
          <a:xfrm>
            <a:off x="4411434" y="3334009"/>
            <a:ext cx="4535205" cy="30817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735204-2D76-4799-8276-ACCE5F9E7ED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56"/>
          <a:stretch/>
        </p:blipFill>
        <p:spPr>
          <a:xfrm>
            <a:off x="6005012" y="246902"/>
            <a:ext cx="2945189" cy="29652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C7791A-2541-4F41-B226-EE21A88BA00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338" t="13164" r="13164" b="-329"/>
          <a:stretch/>
        </p:blipFill>
        <p:spPr>
          <a:xfrm>
            <a:off x="176412" y="248367"/>
            <a:ext cx="3105655" cy="29743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11" t="10868" r="17362" b="35421"/>
          <a:stretch/>
        </p:blipFill>
        <p:spPr bwMode="auto">
          <a:xfrm>
            <a:off x="2988565" y="245333"/>
            <a:ext cx="3025422" cy="29555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4759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04800" y="1752600"/>
            <a:ext cx="8534400" cy="4572000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July 12-13, 2019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dirty="0">
                <a:ea typeface="+mn-ea"/>
              </a:rPr>
              <a:t>Portland, OR; Directors: J. </a:t>
            </a:r>
            <a:r>
              <a:rPr lang="en-US" dirty="0" err="1">
                <a:ea typeface="+mn-ea"/>
              </a:rPr>
              <a:t>Ciporen</a:t>
            </a:r>
            <a:r>
              <a:rPr lang="en-US" dirty="0">
                <a:ea typeface="+mn-ea"/>
              </a:rPr>
              <a:t> /</a:t>
            </a:r>
            <a:r>
              <a:rPr lang="en-US" dirty="0"/>
              <a:t> </a:t>
            </a:r>
            <a:r>
              <a:rPr lang="en-US" dirty="0">
                <a:ea typeface="+mn-ea"/>
              </a:rPr>
              <a:t>F.P.K. Hsu</a:t>
            </a:r>
            <a:r>
              <a:rPr lang="en-US" dirty="0"/>
              <a:t> / A. Lee </a:t>
            </a:r>
            <a:endParaRPr lang="en-US" dirty="0">
              <a:ea typeface="+mn-ea"/>
            </a:endParaRP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dirty="0"/>
              <a:t>Houston, TX; Directors: J. Weinberg / J. White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endParaRPr lang="en-US" sz="1600" b="1" dirty="0">
              <a:ea typeface="+mn-ea"/>
            </a:endParaRPr>
          </a:p>
          <a:p>
            <a:pPr marL="0" indent="0">
              <a:buFont typeface="Arial" charset="0"/>
              <a:buNone/>
              <a:defRPr/>
            </a:pP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  <a:ea typeface="+mn-ea"/>
              </a:rPr>
              <a:t>July 19-20, 2019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dirty="0">
                <a:ea typeface="+mn-ea"/>
              </a:rPr>
              <a:t>Boston, MA; Directors: J. Wu / C. Heilman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dirty="0"/>
              <a:t>Chicago, IL; Directors: R. Byrne / T. Origitano</a:t>
            </a:r>
          </a:p>
          <a:p>
            <a:pPr marL="457200" lvl="1" indent="0">
              <a:buFont typeface="Arial" charset="0"/>
              <a:buNone/>
              <a:defRPr/>
            </a:pPr>
            <a:endParaRPr lang="en-US" sz="1600" dirty="0">
              <a:ea typeface="+mn-ea"/>
            </a:endParaRPr>
          </a:p>
          <a:p>
            <a:pPr marL="3175" lvl="1" indent="0">
              <a:buFont typeface="Arial" charset="0"/>
              <a:buNone/>
              <a:defRPr/>
            </a:pP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  <a:ea typeface="+mn-ea"/>
              </a:rPr>
              <a:t>July 26-27, 2019</a:t>
            </a:r>
          </a:p>
          <a:p>
            <a:pPr marL="746125" lvl="2" indent="-342900">
              <a:defRPr/>
            </a:pPr>
            <a:r>
              <a:rPr lang="en-US" dirty="0">
                <a:ea typeface="+mn-ea"/>
              </a:rPr>
              <a:t>Atlanta, GA; Directors: G. Pradilla / D. Barrow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dirty="0">
                <a:ea typeface="+mn-ea"/>
              </a:rPr>
              <a:t>Philadelphia, PA; Directors: A. Ozturk / S. Grady</a:t>
            </a:r>
          </a:p>
          <a:p>
            <a:pPr marL="457200" lvl="1" indent="0">
              <a:buFont typeface="Arial" panose="020B0604020202020204" pitchFamily="34" charset="0"/>
              <a:buNone/>
              <a:defRPr/>
            </a:pPr>
            <a:endParaRPr lang="en-US" dirty="0">
              <a:ea typeface="+mn-ea"/>
            </a:endParaRPr>
          </a:p>
          <a:p>
            <a:pPr marL="457200" lvl="1" indent="0">
              <a:buFont typeface="Arial" panose="020B0604020202020204" pitchFamily="34" charset="0"/>
              <a:buNone/>
              <a:defRPr/>
            </a:pPr>
            <a:endParaRPr lang="en-US" dirty="0">
              <a:ea typeface="+mn-ea"/>
            </a:endParaRPr>
          </a:p>
        </p:txBody>
      </p:sp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latin typeface="Arial" charset="0"/>
              </a:rPr>
              <a:t>Intern Boot Camp</a:t>
            </a:r>
            <a:br>
              <a:rPr lang="en-US" sz="4400" dirty="0">
                <a:latin typeface="Arial" charset="0"/>
              </a:rPr>
            </a:br>
            <a:r>
              <a:rPr lang="en-US" sz="2800" b="0" dirty="0">
                <a:solidFill>
                  <a:srgbClr val="FFFFFF"/>
                </a:solidFill>
                <a:latin typeface="Arial" charset="0"/>
              </a:rPr>
              <a:t>National Director: Julian Wu</a:t>
            </a:r>
            <a:endParaRPr lang="en-US" sz="2800" dirty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12763"/>
      </p:ext>
    </p:extLst>
  </p:cSld>
  <p:clrMapOvr>
    <a:masterClrMapping/>
  </p:clrMapOvr>
  <p:transition spd="slow" advClick="0" advTm="5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 Boot Camp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35258" y="1600200"/>
            <a:ext cx="8151541" cy="4525963"/>
          </a:xfrm>
        </p:spPr>
        <p:txBody>
          <a:bodyPr/>
          <a:lstStyle/>
          <a:p>
            <a:r>
              <a:rPr lang="en-US" sz="32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2019</a:t>
            </a:r>
            <a:endParaRPr lang="en-US" sz="3200" dirty="0">
              <a:solidFill>
                <a:srgbClr val="00B0F0"/>
              </a:solidFill>
              <a:latin typeface="Arial" charset="0"/>
              <a:cs typeface="Arial" charset="0"/>
            </a:endParaRPr>
          </a:p>
          <a:p>
            <a:pPr lvl="1"/>
            <a:r>
              <a:rPr lang="en-US" sz="3200" dirty="0">
                <a:latin typeface="Arial" charset="0"/>
                <a:cs typeface="Arial" charset="0"/>
              </a:rPr>
              <a:t>No major changes </a:t>
            </a:r>
          </a:p>
          <a:p>
            <a:pPr lvl="1"/>
            <a:r>
              <a:rPr lang="en-US" sz="3200" dirty="0">
                <a:latin typeface="Arial" charset="0"/>
                <a:cs typeface="Arial" charset="0"/>
              </a:rPr>
              <a:t>Near-universal participation across sites</a:t>
            </a:r>
          </a:p>
          <a:p>
            <a:pPr lvl="2"/>
            <a:r>
              <a:rPr lang="en-US" sz="2800" dirty="0"/>
              <a:t>2018 – 232 attended</a:t>
            </a:r>
            <a:endParaRPr lang="en-US" sz="2800" dirty="0">
              <a:latin typeface="Arial" charset="0"/>
              <a:cs typeface="Arial" charset="0"/>
            </a:endParaRPr>
          </a:p>
          <a:p>
            <a:pPr lvl="2"/>
            <a:r>
              <a:rPr lang="en-US" sz="2800" dirty="0">
                <a:latin typeface="Arial" charset="0"/>
                <a:cs typeface="Arial" charset="0"/>
              </a:rPr>
              <a:t>2019 – 234 enrolled </a:t>
            </a:r>
            <a:endParaRPr lang="en-US" sz="3200" dirty="0">
              <a:latin typeface="Arial" charset="0"/>
              <a:cs typeface="Arial" charset="0"/>
            </a:endParaRPr>
          </a:p>
          <a:p>
            <a:pPr lvl="1"/>
            <a:r>
              <a:rPr lang="en-US" sz="3200" dirty="0">
                <a:latin typeface="Arial" charset="0"/>
                <a:cs typeface="Arial" charset="0"/>
              </a:rPr>
              <a:t>Continued very high evaluations </a:t>
            </a:r>
          </a:p>
          <a:p>
            <a:pPr lvl="1"/>
            <a:r>
              <a:rPr lang="en-US" sz="3200" dirty="0">
                <a:latin typeface="Arial" charset="0"/>
                <a:cs typeface="Arial" charset="0"/>
              </a:rPr>
              <a:t>Very strong industry support</a:t>
            </a:r>
          </a:p>
        </p:txBody>
      </p:sp>
    </p:spTree>
    <p:extLst>
      <p:ext uri="{BB962C8B-B14F-4D97-AF65-F5344CB8AC3E}">
        <p14:creationId xmlns:p14="http://schemas.microsoft.com/office/powerpoint/2010/main" val="1526110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Intern Boot Camp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Primary Industry Sponsor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680" y="2957689"/>
            <a:ext cx="4160574" cy="2411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86055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C31856C-8782-324A-BBE3-D314D343739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Junior Resident Course  (PGY2)</a:t>
            </a:r>
          </a:p>
        </p:txBody>
      </p:sp>
    </p:spTree>
    <p:extLst>
      <p:ext uri="{BB962C8B-B14F-4D97-AF65-F5344CB8AC3E}">
        <p14:creationId xmlns:p14="http://schemas.microsoft.com/office/powerpoint/2010/main" val="882739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Junior Resident Course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Goal</a:t>
            </a:r>
          </a:p>
          <a:p>
            <a:pPr lvl="1"/>
            <a:r>
              <a:rPr lang="en-US" dirty="0"/>
              <a:t>Help transition interns into NSG junior residents  </a:t>
            </a:r>
          </a:p>
          <a:p>
            <a:endParaRPr lang="en-US" sz="20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r>
              <a:rPr lang="en-US" sz="32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Format </a:t>
            </a:r>
          </a:p>
          <a:p>
            <a:pPr lvl="1"/>
            <a:r>
              <a:rPr lang="en-US" dirty="0"/>
              <a:t>“Flipped classroom”</a:t>
            </a:r>
          </a:p>
          <a:p>
            <a:pPr lvl="1"/>
            <a:r>
              <a:rPr lang="en-US" dirty="0"/>
              <a:t>Pre-course study</a:t>
            </a:r>
          </a:p>
          <a:p>
            <a:pPr lvl="1"/>
            <a:r>
              <a:rPr lang="en-US" dirty="0"/>
              <a:t>Simulation-based training</a:t>
            </a:r>
          </a:p>
          <a:p>
            <a:pPr lvl="1"/>
            <a:r>
              <a:rPr lang="en-US" dirty="0"/>
              <a:t>Professionalism, leadership, communication</a:t>
            </a:r>
          </a:p>
        </p:txBody>
      </p:sp>
    </p:spTree>
    <p:extLst>
      <p:ext uri="{BB962C8B-B14F-4D97-AF65-F5344CB8AC3E}">
        <p14:creationId xmlns:p14="http://schemas.microsoft.com/office/powerpoint/2010/main" val="3492276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Junior Resident Course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" y="5451789"/>
            <a:ext cx="9054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          Upper Extremity </a:t>
            </a:r>
            <a:r>
              <a:rPr lang="en-US" sz="2400" dirty="0" err="1">
                <a:solidFill>
                  <a:srgbClr val="FFFFFF"/>
                </a:solidFill>
              </a:rPr>
              <a:t>Prosection</a:t>
            </a:r>
            <a:r>
              <a:rPr lang="en-US" sz="2400" dirty="0">
                <a:solidFill>
                  <a:srgbClr val="FFFFFF"/>
                </a:solidFill>
              </a:rPr>
              <a:t>              Intraoperative Catastrophe </a:t>
            </a:r>
          </a:p>
          <a:p>
            <a:r>
              <a:rPr lang="en-US" sz="2400" dirty="0">
                <a:solidFill>
                  <a:srgbClr val="FFFFFF"/>
                </a:solidFill>
              </a:rPr>
              <a:t>											             Management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8B7D258-B346-6749-A26C-555728D4DD75}"/>
              </a:ext>
            </a:extLst>
          </p:cNvPr>
          <p:cNvGrpSpPr/>
          <p:nvPr/>
        </p:nvGrpSpPr>
        <p:grpSpPr>
          <a:xfrm>
            <a:off x="189267" y="1920241"/>
            <a:ext cx="8766567" cy="3420854"/>
            <a:chOff x="-58254" y="1773336"/>
            <a:chExt cx="9159774" cy="357429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16552C5-3CA2-4101-94E5-5E3C130914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58254" y="1773336"/>
              <a:ext cx="4573880" cy="357428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F74E117-68AA-466B-81B8-636B2527BD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18604" y="1773336"/>
              <a:ext cx="4482916" cy="357429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5435971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Junior Resident Course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16919" y="5451789"/>
            <a:ext cx="26154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Vessel Anastomosis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979907" y="5451789"/>
            <a:ext cx="16979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Spine Basics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A87B556-A199-134F-9E72-A954F4F4635A}"/>
              </a:ext>
            </a:extLst>
          </p:cNvPr>
          <p:cNvGrpSpPr/>
          <p:nvPr/>
        </p:nvGrpSpPr>
        <p:grpSpPr>
          <a:xfrm>
            <a:off x="181183" y="1959429"/>
            <a:ext cx="8791607" cy="3255736"/>
            <a:chOff x="19428" y="1899144"/>
            <a:chExt cx="8954392" cy="331602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CA9B29F-1BB7-4125-A931-4141FC8EB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428" y="1899144"/>
              <a:ext cx="4421359" cy="331601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394D0F8-09E6-454B-800E-F1C43D1F7E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52459" y="1899144"/>
              <a:ext cx="4421361" cy="331602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697780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09600" y="1905000"/>
            <a:ext cx="8229600" cy="4572000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  <a:ea typeface="+mn-ea"/>
              </a:rPr>
              <a:t>April 4-5, 2019</a:t>
            </a:r>
          </a:p>
          <a:p>
            <a:pPr lvl="1">
              <a:defRPr/>
            </a:pPr>
            <a:r>
              <a:rPr lang="en-US" dirty="0">
                <a:ea typeface="+mn-ea"/>
              </a:rPr>
              <a:t>UC San Diego; Directors: A. Khalessi / J. </a:t>
            </a:r>
            <a:r>
              <a:rPr lang="en-US" dirty="0" err="1">
                <a:ea typeface="+mn-ea"/>
              </a:rPr>
              <a:t>Ciacci</a:t>
            </a:r>
            <a:endParaRPr lang="en-US" dirty="0">
              <a:ea typeface="+mn-ea"/>
            </a:endParaRPr>
          </a:p>
          <a:p>
            <a:pPr marL="457200" lvl="1" indent="0">
              <a:buFont typeface="Arial" panose="020B0604020202020204" pitchFamily="34" charset="0"/>
              <a:buNone/>
              <a:defRPr/>
            </a:pPr>
            <a:endParaRPr lang="en-US" sz="1600" dirty="0">
              <a:ea typeface="+mn-ea"/>
            </a:endParaRPr>
          </a:p>
          <a:p>
            <a:pPr marL="0" indent="0">
              <a:buFont typeface="Arial" charset="0"/>
              <a:buNone/>
              <a:defRPr/>
            </a:pPr>
            <a:r>
              <a:rPr 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  <a:ea typeface="+mn-ea"/>
              </a:rPr>
              <a:t>April 24-25, 2019</a:t>
            </a:r>
          </a:p>
          <a:p>
            <a:pPr lvl="1">
              <a:defRPr/>
            </a:pPr>
            <a:r>
              <a:rPr lang="en-US" dirty="0">
                <a:ea typeface="+mn-ea"/>
              </a:rPr>
              <a:t>IU Indianapolis; Directors: S. Shapiro / D. Limbrick</a:t>
            </a:r>
          </a:p>
          <a:p>
            <a:pPr marL="457200" lvl="1" indent="0">
              <a:buFont typeface="Arial" panose="020B0604020202020204" pitchFamily="34" charset="0"/>
              <a:buNone/>
              <a:defRPr/>
            </a:pPr>
            <a:endParaRPr lang="en-US" sz="1600" dirty="0">
              <a:ea typeface="+mn-ea"/>
            </a:endParaRPr>
          </a:p>
          <a:p>
            <a:pPr marL="0" indent="0">
              <a:buFont typeface="Arial" charset="0"/>
              <a:buNone/>
              <a:defRPr/>
            </a:pPr>
            <a:r>
              <a:rPr 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  <a:ea typeface="+mn-ea"/>
              </a:rPr>
              <a:t>May 30-31, 2019</a:t>
            </a:r>
          </a:p>
          <a:p>
            <a:pPr lvl="1">
              <a:defRPr/>
            </a:pPr>
            <a:r>
              <a:rPr lang="en-US" dirty="0">
                <a:ea typeface="+mn-ea"/>
              </a:rPr>
              <a:t>Weill-Cornell NY; Director: M. Kaplitt / C. Hadjipanayis</a:t>
            </a:r>
          </a:p>
          <a:p>
            <a:pPr marL="457200" lvl="1" indent="0">
              <a:buFont typeface="Arial" panose="020B0604020202020204" pitchFamily="34" charset="0"/>
              <a:buNone/>
              <a:defRPr/>
            </a:pPr>
            <a:endParaRPr lang="en-US" dirty="0">
              <a:ea typeface="+mn-ea"/>
            </a:endParaRPr>
          </a:p>
          <a:p>
            <a:pPr marL="0" lvl="1" indent="0">
              <a:buFont typeface="Arial" panose="020B0604020202020204" pitchFamily="34" charset="0"/>
              <a:buNone/>
              <a:defRPr/>
            </a:pPr>
            <a:endParaRPr lang="en-US" dirty="0">
              <a:ea typeface="+mn-ea"/>
            </a:endParaRPr>
          </a:p>
        </p:txBody>
      </p:sp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latin typeface="Arial" charset="0"/>
              </a:rPr>
              <a:t>Junior Resident Course</a:t>
            </a:r>
            <a:br>
              <a:rPr lang="en-US" sz="4400" dirty="0">
                <a:latin typeface="Arial" charset="0"/>
              </a:rPr>
            </a:br>
            <a:r>
              <a:rPr lang="en-US" sz="2800" b="0" dirty="0">
                <a:latin typeface="Arial" charset="0"/>
              </a:rPr>
              <a:t>National Director: Scott Shapiro</a:t>
            </a:r>
            <a:endParaRPr lang="en-US" sz="28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3049154"/>
      </p:ext>
    </p:extLst>
  </p:cSld>
  <p:clrMapOvr>
    <a:masterClrMapping/>
  </p:clrMapOvr>
  <p:transition spd="slow" advClick="0" advTm="5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CoRE Subcommittees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Resident Courses: Greg Zipfel</a:t>
            </a:r>
          </a:p>
          <a:p>
            <a:r>
              <a:rPr lang="en-US" dirty="0"/>
              <a:t>Portal Editorial: Nick </a:t>
            </a:r>
            <a:r>
              <a:rPr lang="en-US" dirty="0" err="1"/>
              <a:t>Bambakidis</a:t>
            </a:r>
            <a:r>
              <a:rPr lang="en-US" dirty="0"/>
              <a:t>, Fred Barker</a:t>
            </a:r>
          </a:p>
          <a:p>
            <a:r>
              <a:rPr lang="en-US" dirty="0"/>
              <a:t>Milestones (with ACGME): Nate Selden</a:t>
            </a:r>
          </a:p>
          <a:p>
            <a:r>
              <a:rPr lang="en-US" dirty="0"/>
              <a:t>Web: </a:t>
            </a:r>
            <a:r>
              <a:rPr lang="en-US" dirty="0" err="1"/>
              <a:t>Sepi</a:t>
            </a:r>
            <a:r>
              <a:rPr lang="en-US" dirty="0"/>
              <a:t> Amin-</a:t>
            </a:r>
            <a:r>
              <a:rPr lang="en-US" dirty="0" err="1"/>
              <a:t>Hanjani</a:t>
            </a:r>
            <a:endParaRPr lang="en-US" dirty="0"/>
          </a:p>
          <a:p>
            <a:r>
              <a:rPr lang="en-US" dirty="0"/>
              <a:t>Tool Kit: Randy Jensen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1338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Junior Resident Course</a:t>
            </a:r>
          </a:p>
        </p:txBody>
      </p:sp>
      <p:sp>
        <p:nvSpPr>
          <p:cNvPr id="2662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30540" cy="4525963"/>
          </a:xfrm>
        </p:spPr>
        <p:txBody>
          <a:bodyPr/>
          <a:lstStyle/>
          <a:p>
            <a:r>
              <a:rPr lang="en-US" sz="32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charset="0"/>
              </a:rPr>
              <a:t>2019</a:t>
            </a:r>
          </a:p>
          <a:p>
            <a:pPr lvl="1"/>
            <a:r>
              <a:rPr lang="en-US" sz="2800" dirty="0">
                <a:latin typeface="Arial" charset="0"/>
                <a:cs typeface="Arial" charset="0"/>
              </a:rPr>
              <a:t>Attendance is up</a:t>
            </a:r>
          </a:p>
          <a:p>
            <a:pPr lvl="2"/>
            <a:r>
              <a:rPr lang="en-US" dirty="0">
                <a:latin typeface="Arial" charset="0"/>
                <a:cs typeface="Arial" charset="0"/>
              </a:rPr>
              <a:t>206 in 2019 vs. 198 in 2018</a:t>
            </a:r>
          </a:p>
          <a:p>
            <a:pPr lvl="2"/>
            <a:r>
              <a:rPr lang="en-US" dirty="0">
                <a:latin typeface="Arial" charset="0"/>
                <a:cs typeface="Arial" charset="0"/>
              </a:rPr>
              <a:t>East Coast and Midwest &gt; West Coast</a:t>
            </a:r>
          </a:p>
          <a:p>
            <a:pPr lvl="1"/>
            <a:r>
              <a:rPr lang="en-US" sz="2800" dirty="0">
                <a:latin typeface="Arial" charset="0"/>
                <a:cs typeface="Arial" charset="0"/>
              </a:rPr>
              <a:t>Evaluations remain very strong </a:t>
            </a:r>
          </a:p>
          <a:p>
            <a:pPr lvl="1"/>
            <a:r>
              <a:rPr lang="en-US" sz="2800" dirty="0">
                <a:latin typeface="Arial" charset="0"/>
                <a:cs typeface="Arial" charset="0"/>
              </a:rPr>
              <a:t>Expansion of spine simulations well-received</a:t>
            </a:r>
          </a:p>
          <a:p>
            <a:pPr lvl="2"/>
            <a:r>
              <a:rPr lang="en-US" dirty="0">
                <a:latin typeface="Arial" charset="0"/>
                <a:cs typeface="Arial" charset="0"/>
              </a:rPr>
              <a:t>Occipital-cervical and lumbar</a:t>
            </a:r>
          </a:p>
          <a:p>
            <a:pPr lvl="1"/>
            <a:r>
              <a:rPr lang="en-US" sz="2800" dirty="0">
                <a:latin typeface="Arial" charset="0"/>
                <a:cs typeface="Arial" charset="0"/>
              </a:rPr>
              <a:t>Industry support </a:t>
            </a:r>
            <a:r>
              <a:rPr lang="en-US" sz="2800" u="sng" dirty="0">
                <a:latin typeface="Arial" charset="0"/>
                <a:cs typeface="Arial" charset="0"/>
              </a:rPr>
              <a:t>relatively</a:t>
            </a:r>
            <a:r>
              <a:rPr lang="en-US" sz="2800" dirty="0">
                <a:latin typeface="Arial" charset="0"/>
                <a:cs typeface="Arial" charset="0"/>
              </a:rPr>
              <a:t> strong</a:t>
            </a:r>
          </a:p>
        </p:txBody>
      </p:sp>
    </p:spTree>
    <p:extLst>
      <p:ext uri="{BB962C8B-B14F-4D97-AF65-F5344CB8AC3E}">
        <p14:creationId xmlns:p14="http://schemas.microsoft.com/office/powerpoint/2010/main" val="1250856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6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66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66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66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Junior Resident Courses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Primary Industry Sponsors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2119" y="3216179"/>
            <a:ext cx="3714641" cy="21532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560" y="3228508"/>
            <a:ext cx="4418297" cy="2118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43476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C31856C-8782-324A-BBE3-D314D343739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Senior Resident Course (PGY5-7)</a:t>
            </a:r>
          </a:p>
        </p:txBody>
      </p:sp>
    </p:spTree>
    <p:extLst>
      <p:ext uri="{BB962C8B-B14F-4D97-AF65-F5344CB8AC3E}">
        <p14:creationId xmlns:p14="http://schemas.microsoft.com/office/powerpoint/2010/main" val="740737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E55169E-0092-AD4F-B990-6D40280A2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Senior Resident Course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8A78D4-048C-284E-971A-4227352B87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charset="0"/>
              </a:rPr>
              <a:t>2019 – Major Changes</a:t>
            </a:r>
          </a:p>
          <a:p>
            <a:pPr lvl="1"/>
            <a:r>
              <a:rPr lang="en-US" sz="2800" i="1" dirty="0"/>
              <a:t>New Focus</a:t>
            </a:r>
          </a:p>
          <a:p>
            <a:pPr lvl="2"/>
            <a:r>
              <a:rPr lang="en-US" dirty="0"/>
              <a:t>Socioeconomic issues only</a:t>
            </a:r>
          </a:p>
          <a:p>
            <a:pPr lvl="1"/>
            <a:r>
              <a:rPr lang="en-US" sz="2800" i="1" dirty="0"/>
              <a:t>New Leadership</a:t>
            </a:r>
          </a:p>
          <a:p>
            <a:pPr lvl="2"/>
            <a:r>
              <a:rPr lang="en-US" dirty="0"/>
              <a:t>Deb </a:t>
            </a:r>
            <a:r>
              <a:rPr lang="en-US" dirty="0" err="1"/>
              <a:t>Benzil</a:t>
            </a:r>
            <a:r>
              <a:rPr lang="en-US" dirty="0"/>
              <a:t> / Chris Winfree</a:t>
            </a:r>
          </a:p>
          <a:p>
            <a:pPr lvl="1"/>
            <a:r>
              <a:rPr lang="en-US" sz="2800" i="1" dirty="0"/>
              <a:t>New format </a:t>
            </a:r>
          </a:p>
          <a:p>
            <a:pPr lvl="2"/>
            <a:r>
              <a:rPr lang="en-US" sz="2200" dirty="0"/>
              <a:t>½ day course</a:t>
            </a:r>
          </a:p>
          <a:p>
            <a:pPr lvl="2"/>
            <a:r>
              <a:rPr lang="en-US" sz="2200" dirty="0"/>
              <a:t>Pre-course online modules</a:t>
            </a:r>
          </a:p>
          <a:p>
            <a:pPr lvl="2"/>
            <a:r>
              <a:rPr lang="en-US" sz="2200" dirty="0"/>
              <a:t>Small group discussions</a:t>
            </a:r>
          </a:p>
        </p:txBody>
      </p:sp>
    </p:spTree>
    <p:extLst>
      <p:ext uri="{BB962C8B-B14F-4D97-AF65-F5344CB8AC3E}">
        <p14:creationId xmlns:p14="http://schemas.microsoft.com/office/powerpoint/2010/main" val="765669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A9D764F-C7F3-4C45-9C39-2CC326843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Senior Resident Course</a:t>
            </a:r>
            <a:endParaRPr lang="en-US" sz="2400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C7579DC-D29B-3345-8A2F-684914BACF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b="1" dirty="0">
                <a:latin typeface="Bahnschrift SemiBol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Three Focus Areas</a:t>
            </a:r>
          </a:p>
          <a:p>
            <a:pPr lvl="1"/>
            <a:r>
              <a:rPr lang="en-US" sz="2800" dirty="0">
                <a:latin typeface="Bahnschrift SemiBol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Getting the Right Job and Building a Career</a:t>
            </a:r>
          </a:p>
          <a:p>
            <a:pPr lvl="1"/>
            <a:r>
              <a:rPr lang="en-US" sz="2800" dirty="0">
                <a:latin typeface="Bahnschrift SemiBol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Medicolegal and Ethics Considerations </a:t>
            </a:r>
          </a:p>
          <a:p>
            <a:pPr lvl="1"/>
            <a:r>
              <a:rPr lang="en-US" sz="2800" dirty="0">
                <a:latin typeface="Bahnschrift SemiBol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Personal Finance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742252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A9D764F-C7F3-4C45-9C39-2CC326843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Senior Resident Course </a:t>
            </a:r>
            <a:endParaRPr lang="en-US" sz="2400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C7579DC-D29B-3345-8A2F-684914BACF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1600200"/>
            <a:ext cx="7437863" cy="4525963"/>
          </a:xfrm>
        </p:spPr>
        <p:txBody>
          <a:bodyPr/>
          <a:lstStyle/>
          <a:p>
            <a:r>
              <a:rPr lang="en-US" sz="3200" b="1" dirty="0">
                <a:latin typeface="Bahnschrift SemiBol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Course Faculty</a:t>
            </a:r>
          </a:p>
          <a:p>
            <a:pPr lvl="1"/>
            <a:r>
              <a:rPr lang="en-US" dirty="0">
                <a:latin typeface="Bahnschrift SemiBol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Deb </a:t>
            </a:r>
            <a:r>
              <a:rPr lang="en-US" dirty="0" err="1">
                <a:latin typeface="Bahnschrift SemiBol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Benzil</a:t>
            </a:r>
            <a:endParaRPr lang="en-US" dirty="0">
              <a:latin typeface="Bahnschrift SemiBold" panose="020B0502040204020203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dirty="0">
                <a:latin typeface="Bahnschrift SemiBol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Chris Winfree</a:t>
            </a:r>
            <a:endParaRPr lang="en-US" sz="1000" dirty="0">
              <a:latin typeface="Bahnschrift SemiBold" panose="020B0502040204020203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dirty="0">
                <a:latin typeface="Bahnschrift SemiBol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Jim Bean</a:t>
            </a:r>
          </a:p>
          <a:p>
            <a:pPr lvl="1"/>
            <a:r>
              <a:rPr lang="en-US" dirty="0">
                <a:latin typeface="Bahnschrift SemiBol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Joe Cheng</a:t>
            </a:r>
          </a:p>
          <a:p>
            <a:pPr lvl="1"/>
            <a:r>
              <a:rPr lang="en-US" dirty="0">
                <a:latin typeface="Bahnschrift SemiBol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William </a:t>
            </a:r>
            <a:r>
              <a:rPr lang="en-US" dirty="0" err="1">
                <a:latin typeface="Bahnschrift SemiBol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Couldwell</a:t>
            </a:r>
            <a:endParaRPr lang="en-US" dirty="0">
              <a:latin typeface="Bahnschrift SemiBold" panose="020B0502040204020203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dirty="0">
                <a:latin typeface="Bahnschrift SemiBol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Amir </a:t>
            </a:r>
            <a:r>
              <a:rPr lang="en-US" dirty="0" err="1">
                <a:latin typeface="Bahnschrift SemiBol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Dehdashti</a:t>
            </a:r>
            <a:endParaRPr lang="en-US" dirty="0">
              <a:latin typeface="Bahnschrift SemiBold" panose="020B0502040204020203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dirty="0">
                <a:latin typeface="Bahnschrift SemiBol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Stan </a:t>
            </a:r>
            <a:r>
              <a:rPr lang="en-US" dirty="0" err="1">
                <a:latin typeface="Bahnschrift SemiBol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Pelofsky</a:t>
            </a:r>
            <a:endParaRPr lang="en-US" dirty="0">
              <a:latin typeface="Bahnschrift SemiBold" panose="020B0502040204020203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4C033D5E-811E-3F49-8874-DAFB2E565C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25176" y="2062975"/>
            <a:ext cx="4038600" cy="3416417"/>
          </a:xfrm>
        </p:spPr>
        <p:txBody>
          <a:bodyPr/>
          <a:lstStyle/>
          <a:p>
            <a:pPr lvl="1"/>
            <a:r>
              <a:rPr lang="en-US" dirty="0">
                <a:latin typeface="Bahnschrift SemiBol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John Ratliff</a:t>
            </a:r>
          </a:p>
          <a:p>
            <a:pPr lvl="1"/>
            <a:r>
              <a:rPr lang="en-US" dirty="0">
                <a:latin typeface="Bahnschrift SemiBol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Judy Rosman</a:t>
            </a:r>
          </a:p>
          <a:p>
            <a:pPr lvl="1"/>
            <a:r>
              <a:rPr lang="en-US" dirty="0">
                <a:latin typeface="Bahnschrift SemiBol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Martina </a:t>
            </a:r>
            <a:r>
              <a:rPr lang="en-US" dirty="0" err="1">
                <a:latin typeface="Bahnschrift SemiBol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Stippler</a:t>
            </a:r>
            <a:endParaRPr lang="en-US" dirty="0">
              <a:latin typeface="Bahnschrift SemiBold" panose="020B0502040204020203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dirty="0">
                <a:latin typeface="Bahnschrift SemiBol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Luis </a:t>
            </a:r>
            <a:r>
              <a:rPr lang="en-US" dirty="0" err="1">
                <a:latin typeface="Bahnschrift SemiBol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Tumialan</a:t>
            </a:r>
            <a:endParaRPr lang="en-US" dirty="0">
              <a:latin typeface="Bahnschrift SemiBold" panose="020B0502040204020203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dirty="0">
                <a:latin typeface="Bahnschrift SemiBol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Robert Whitmore</a:t>
            </a:r>
          </a:p>
          <a:p>
            <a:pPr lvl="1"/>
            <a:r>
              <a:rPr lang="en-US" dirty="0">
                <a:latin typeface="Bahnschrift SemiBol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Richard </a:t>
            </a:r>
            <a:r>
              <a:rPr lang="en-US" dirty="0" err="1">
                <a:latin typeface="Bahnschrift SemiBol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Wohns</a:t>
            </a:r>
            <a:endParaRPr lang="en-US" dirty="0">
              <a:latin typeface="Bahnschrift SemiBold" panose="020B0502040204020203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611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A9D764F-C7F3-4C45-9C39-2CC326843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Senior Resident Course </a:t>
            </a:r>
            <a:br>
              <a:rPr lang="en-US" dirty="0"/>
            </a:br>
            <a:r>
              <a:rPr lang="en-US" sz="2400" dirty="0"/>
              <a:t>April 13, 2019 at AANS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AA8E766-6C09-7947-AD7C-DEAD34FA47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" t="31169" b="18614"/>
          <a:stretch/>
        </p:blipFill>
        <p:spPr>
          <a:xfrm>
            <a:off x="228600" y="2196935"/>
            <a:ext cx="8686800" cy="34438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60787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A9D764F-C7F3-4C45-9C39-2CC326843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Senior Resident Course </a:t>
            </a:r>
            <a:br>
              <a:rPr lang="en-US" dirty="0"/>
            </a:br>
            <a:r>
              <a:rPr lang="en-US" sz="2400" dirty="0"/>
              <a:t>April 13, 2019 at AANS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C7579DC-D29B-3345-8A2F-684914BACF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b="1" dirty="0">
                <a:latin typeface="Bahnschrift SemiBol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Initial Impressions</a:t>
            </a:r>
          </a:p>
          <a:p>
            <a:pPr lvl="1"/>
            <a:r>
              <a:rPr lang="en-US" sz="2800" dirty="0">
                <a:latin typeface="Bahnschrift SemiBol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Very strong interest (53 paid registrants)</a:t>
            </a:r>
          </a:p>
          <a:p>
            <a:pPr lvl="1"/>
            <a:r>
              <a:rPr lang="en-US" sz="2800" dirty="0">
                <a:latin typeface="Bahnschrift SemiBol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Engaged and diverse faculty (13 faculty)</a:t>
            </a:r>
          </a:p>
          <a:p>
            <a:pPr lvl="1"/>
            <a:r>
              <a:rPr lang="en-US" sz="2800" dirty="0">
                <a:latin typeface="Bahnschrift SemiBol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Very high post-course evaluations</a:t>
            </a:r>
          </a:p>
          <a:p>
            <a:pPr lvl="1"/>
            <a:endParaRPr lang="en-US" sz="2800" dirty="0">
              <a:latin typeface="Bahnschrift SemiBold" panose="020B0502040204020203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287390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AFA68-335B-A04D-A834-0423895B85D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Course Financials</a:t>
            </a:r>
          </a:p>
        </p:txBody>
      </p:sp>
    </p:spTree>
    <p:extLst>
      <p:ext uri="{BB962C8B-B14F-4D97-AF65-F5344CB8AC3E}">
        <p14:creationId xmlns:p14="http://schemas.microsoft.com/office/powerpoint/2010/main" val="14874782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587830" y="1694524"/>
            <a:ext cx="8223662" cy="4611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bg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bg1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bg1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bg1"/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400" kern="1200">
                <a:solidFill>
                  <a:schemeClr val="bg1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400"/>
              </a:lnSpc>
            </a:pPr>
            <a:r>
              <a:rPr lang="en-US" sz="32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charset="0"/>
              </a:rPr>
              <a:t>PGY1 </a:t>
            </a:r>
            <a:r>
              <a:rPr lang="en-US" sz="3200" dirty="0"/>
              <a:t>					</a:t>
            </a:r>
          </a:p>
          <a:p>
            <a:pPr lvl="1">
              <a:lnSpc>
                <a:spcPts val="2400"/>
              </a:lnSpc>
            </a:pPr>
            <a:r>
              <a:rPr lang="en-US" sz="2600" dirty="0"/>
              <a:t>Sponsorship			$269,818</a:t>
            </a:r>
          </a:p>
          <a:p>
            <a:pPr lvl="1">
              <a:lnSpc>
                <a:spcPts val="2400"/>
              </a:lnSpc>
            </a:pPr>
            <a:r>
              <a:rPr lang="en-US" sz="2600" dirty="0"/>
              <a:t>Registration			$0</a:t>
            </a:r>
            <a:endParaRPr lang="en-US" sz="800" dirty="0"/>
          </a:p>
          <a:p>
            <a:pPr marL="457200" lvl="1" indent="0">
              <a:lnSpc>
                <a:spcPts val="2400"/>
              </a:lnSpc>
              <a:buNone/>
            </a:pPr>
            <a:endParaRPr lang="en-US" sz="400" dirty="0"/>
          </a:p>
          <a:p>
            <a:pPr>
              <a:lnSpc>
                <a:spcPts val="2400"/>
              </a:lnSpc>
            </a:pPr>
            <a:r>
              <a:rPr lang="en-US" sz="32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charset="0"/>
              </a:rPr>
              <a:t>PGY2</a:t>
            </a:r>
            <a:r>
              <a:rPr lang="en-US" sz="3200" dirty="0"/>
              <a:t> 					</a:t>
            </a:r>
          </a:p>
          <a:p>
            <a:pPr lvl="1">
              <a:lnSpc>
                <a:spcPts val="2400"/>
              </a:lnSpc>
            </a:pPr>
            <a:r>
              <a:rPr lang="en-US" sz="2600" dirty="0"/>
              <a:t>Sponsorship			$258,607 </a:t>
            </a:r>
          </a:p>
          <a:p>
            <a:pPr lvl="1">
              <a:lnSpc>
                <a:spcPts val="2400"/>
              </a:lnSpc>
            </a:pPr>
            <a:r>
              <a:rPr lang="en-US" sz="2600" dirty="0"/>
              <a:t>Registration 			$36,465</a:t>
            </a:r>
          </a:p>
          <a:p>
            <a:pPr marL="457200" lvl="1" indent="0">
              <a:lnSpc>
                <a:spcPts val="2400"/>
              </a:lnSpc>
              <a:buNone/>
            </a:pPr>
            <a:endParaRPr lang="en-US" sz="400" dirty="0"/>
          </a:p>
          <a:p>
            <a:pPr>
              <a:lnSpc>
                <a:spcPts val="2400"/>
              </a:lnSpc>
            </a:pPr>
            <a:r>
              <a:rPr lang="en-US" sz="32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charset="0"/>
              </a:rPr>
              <a:t>PGY3</a:t>
            </a:r>
            <a:r>
              <a:rPr lang="en-US" sz="3200" dirty="0"/>
              <a:t> 				</a:t>
            </a:r>
          </a:p>
          <a:p>
            <a:pPr lvl="1">
              <a:lnSpc>
                <a:spcPts val="2400"/>
              </a:lnSpc>
            </a:pPr>
            <a:r>
              <a:rPr lang="en-US" sz="2600" dirty="0"/>
              <a:t>Registration 			Collected / retained by AANS</a:t>
            </a:r>
          </a:p>
          <a:p>
            <a:pPr marL="457200" lvl="1" indent="0">
              <a:buNone/>
            </a:pPr>
            <a:endParaRPr lang="en-US" sz="400" u="sng" dirty="0"/>
          </a:p>
          <a:p>
            <a:r>
              <a:rPr lang="en-US" sz="3200" b="1" i="1" dirty="0">
                <a:solidFill>
                  <a:srgbClr val="FFFF00"/>
                </a:solidFill>
              </a:rPr>
              <a:t>Total						$564,890</a:t>
            </a:r>
          </a:p>
          <a:p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904A20D8-8AC6-6048-B052-24AD73CAD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2018</a:t>
            </a:r>
            <a:r>
              <a:rPr lang="en-US" dirty="0"/>
              <a:t> Course Revenues</a:t>
            </a:r>
          </a:p>
        </p:txBody>
      </p:sp>
    </p:spTree>
    <p:extLst>
      <p:ext uri="{BB962C8B-B14F-4D97-AF65-F5344CB8AC3E}">
        <p14:creationId xmlns:p14="http://schemas.microsoft.com/office/powerpoint/2010/main" val="1595415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Portal Editorial</a:t>
            </a:r>
            <a:br>
              <a:rPr lang="en-US" dirty="0"/>
            </a:br>
            <a:r>
              <a:rPr lang="en-US" sz="3200" b="0" dirty="0"/>
              <a:t> </a:t>
            </a:r>
            <a:r>
              <a:rPr lang="en-US" sz="3200" b="0" dirty="0" err="1"/>
              <a:t>Bambakidis</a:t>
            </a:r>
            <a:r>
              <a:rPr lang="en-US" sz="3200" b="0" dirty="0"/>
              <a:t>, </a:t>
            </a:r>
            <a:r>
              <a:rPr lang="en-US" sz="3200" b="0" dirty="0" err="1"/>
              <a:t>Sagher</a:t>
            </a:r>
            <a:r>
              <a:rPr lang="en-US" sz="3200" b="0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Partnering with CNS education committee (</a:t>
            </a:r>
            <a:r>
              <a:rPr lang="en-US" dirty="0" err="1"/>
              <a:t>Bambakidis</a:t>
            </a:r>
            <a:r>
              <a:rPr lang="en-US" dirty="0"/>
              <a:t> chair) and AANS (Fred Barker) to link education materials</a:t>
            </a:r>
          </a:p>
          <a:p>
            <a:r>
              <a:rPr lang="en-US" dirty="0"/>
              <a:t>AANS education committee reports detail strong and weak points in the Matrix</a:t>
            </a:r>
          </a:p>
          <a:p>
            <a:r>
              <a:rPr lang="en-US" dirty="0"/>
              <a:t>Plans pending MOU update</a:t>
            </a:r>
          </a:p>
        </p:txBody>
      </p:sp>
    </p:spTree>
    <p:extLst>
      <p:ext uri="{BB962C8B-B14F-4D97-AF65-F5344CB8AC3E}">
        <p14:creationId xmlns:p14="http://schemas.microsoft.com/office/powerpoint/2010/main" val="5972588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C1461-CA47-4ABB-BE98-11942C7BA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2018</a:t>
            </a:r>
            <a:r>
              <a:rPr lang="en-US" dirty="0"/>
              <a:t> Course Revenues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475909-BADC-4435-A8B1-291F1A5A91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5037" y="1625418"/>
            <a:ext cx="7673926" cy="4525963"/>
          </a:xfrm>
        </p:spPr>
        <p:txBody>
          <a:bodyPr/>
          <a:lstStyle/>
          <a:p>
            <a:pPr marL="0" indent="0">
              <a:buNone/>
            </a:pPr>
            <a:r>
              <a:rPr lang="en-US" sz="32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charset="0"/>
              </a:rPr>
              <a:t>PGY1</a:t>
            </a:r>
            <a:r>
              <a:rPr lang="en-US" dirty="0">
                <a:solidFill>
                  <a:srgbClr val="FF0000"/>
                </a:solidFill>
              </a:rPr>
              <a:t>	</a:t>
            </a:r>
            <a:r>
              <a:rPr lang="en-US" dirty="0"/>
              <a:t>		</a:t>
            </a:r>
            <a:endParaRPr lang="en-US" sz="3200" dirty="0">
              <a:solidFill>
                <a:srgbClr val="FFFF00"/>
              </a:solidFill>
            </a:endParaRPr>
          </a:p>
          <a:p>
            <a:r>
              <a:rPr lang="en-US" dirty="0"/>
              <a:t>Revenue: $269,818		</a:t>
            </a:r>
          </a:p>
          <a:p>
            <a:r>
              <a:rPr lang="en-US" dirty="0"/>
              <a:t>Expense: $256,382		</a:t>
            </a:r>
          </a:p>
          <a:p>
            <a:r>
              <a:rPr lang="en-US" i="1" dirty="0">
                <a:solidFill>
                  <a:srgbClr val="FFFF00"/>
                </a:solidFill>
              </a:rPr>
              <a:t>Passed Back: $13,436</a:t>
            </a:r>
          </a:p>
          <a:p>
            <a:pPr marL="0" indent="0">
              <a:buNone/>
            </a:pPr>
            <a:endParaRPr lang="en-US" i="1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sz="32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charset="0"/>
              </a:rPr>
              <a:t>PGY2</a:t>
            </a:r>
            <a:endParaRPr lang="en-US" sz="3200" i="1" dirty="0">
              <a:solidFill>
                <a:srgbClr val="FFFF00"/>
              </a:solidFill>
            </a:endParaRPr>
          </a:p>
          <a:p>
            <a:r>
              <a:rPr lang="en-US" dirty="0"/>
              <a:t>Revenue: $258,607</a:t>
            </a:r>
            <a:endParaRPr lang="en-US" i="1" dirty="0">
              <a:solidFill>
                <a:srgbClr val="FFFF00"/>
              </a:solidFill>
            </a:endParaRPr>
          </a:p>
          <a:p>
            <a:r>
              <a:rPr lang="en-US" dirty="0"/>
              <a:t>Expense: $237,933</a:t>
            </a:r>
            <a:endParaRPr lang="en-US" i="1" dirty="0">
              <a:solidFill>
                <a:srgbClr val="FFFF00"/>
              </a:solidFill>
            </a:endParaRPr>
          </a:p>
          <a:p>
            <a:r>
              <a:rPr lang="en-US" i="1" dirty="0">
                <a:solidFill>
                  <a:srgbClr val="FFFF00"/>
                </a:solidFill>
              </a:rPr>
              <a:t>Passed Back: $20,674 </a:t>
            </a:r>
            <a:r>
              <a:rPr lang="en-US" dirty="0"/>
              <a:t>	</a:t>
            </a:r>
            <a:endParaRPr lang="en-US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4972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F20F841-009A-4799-A0C3-0E205CE43541}"/>
              </a:ext>
            </a:extLst>
          </p:cNvPr>
          <p:cNvSpPr/>
          <p:nvPr/>
        </p:nvSpPr>
        <p:spPr>
          <a:xfrm>
            <a:off x="148590" y="-18097"/>
            <a:ext cx="888111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600" dirty="0"/>
          </a:p>
          <a:p>
            <a:endParaRPr lang="en-US" sz="2600" dirty="0"/>
          </a:p>
          <a:p>
            <a:pPr lvl="1"/>
            <a:endParaRPr lang="en-US" sz="2600" dirty="0">
              <a:solidFill>
                <a:schemeClr val="accent5">
                  <a:lumMod val="20000"/>
                  <a:lumOff val="8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55DF9F-E18F-904E-84F7-C1B2026B97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charset="0"/>
              </a:rPr>
              <a:t>PGY1 </a:t>
            </a:r>
          </a:p>
          <a:p>
            <a:pPr lvl="1"/>
            <a:r>
              <a:rPr lang="en-US" sz="3200" dirty="0"/>
              <a:t>Continued strong support from primary sponsor (Stryker)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4EDDA683-6C89-1542-8DB2-514C95107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2019</a:t>
            </a:r>
            <a:r>
              <a:rPr lang="en-US" dirty="0"/>
              <a:t> Course Revenues</a:t>
            </a:r>
          </a:p>
        </p:txBody>
      </p:sp>
    </p:spTree>
    <p:extLst>
      <p:ext uri="{BB962C8B-B14F-4D97-AF65-F5344CB8AC3E}">
        <p14:creationId xmlns:p14="http://schemas.microsoft.com/office/powerpoint/2010/main" val="25978383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F20F841-009A-4799-A0C3-0E205CE43541}"/>
              </a:ext>
            </a:extLst>
          </p:cNvPr>
          <p:cNvSpPr/>
          <p:nvPr/>
        </p:nvSpPr>
        <p:spPr>
          <a:xfrm>
            <a:off x="148590" y="-18097"/>
            <a:ext cx="888111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600" dirty="0"/>
          </a:p>
          <a:p>
            <a:endParaRPr lang="en-US" sz="2600" dirty="0"/>
          </a:p>
          <a:p>
            <a:pPr lvl="1"/>
            <a:endParaRPr lang="en-US" sz="2600" dirty="0">
              <a:solidFill>
                <a:schemeClr val="accent5">
                  <a:lumMod val="20000"/>
                  <a:lumOff val="8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55DF9F-E18F-904E-84F7-C1B2026B97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charset="0"/>
              </a:rPr>
              <a:t>PGY2</a:t>
            </a:r>
          </a:p>
          <a:p>
            <a:pPr lvl="1"/>
            <a:r>
              <a:rPr lang="en-US" sz="2800" dirty="0"/>
              <a:t>Year-to-year financial pressures remain</a:t>
            </a:r>
          </a:p>
          <a:p>
            <a:pPr lvl="2"/>
            <a:r>
              <a:rPr lang="en-US" dirty="0"/>
              <a:t>Two grant budgets reduced by industry partners</a:t>
            </a:r>
          </a:p>
          <a:p>
            <a:pPr lvl="1"/>
            <a:r>
              <a:rPr lang="en-US" sz="2800" dirty="0"/>
              <a:t>Plan</a:t>
            </a:r>
          </a:p>
          <a:p>
            <a:pPr lvl="2"/>
            <a:r>
              <a:rPr lang="en-US" dirty="0"/>
              <a:t>Engage additional sponsors for 2020</a:t>
            </a:r>
          </a:p>
          <a:p>
            <a:pPr lvl="3"/>
            <a:r>
              <a:rPr lang="en-US" sz="2000" dirty="0"/>
              <a:t>Especially in areas of spine </a:t>
            </a:r>
          </a:p>
          <a:p>
            <a:pPr lvl="2"/>
            <a:r>
              <a:rPr lang="en-US" dirty="0"/>
              <a:t>Evaluate finances at current courses</a:t>
            </a:r>
          </a:p>
          <a:p>
            <a:pPr lvl="3"/>
            <a:r>
              <a:rPr lang="en-US" sz="2000" dirty="0"/>
              <a:t>Lessons from recent East Coast RFP</a:t>
            </a:r>
          </a:p>
          <a:p>
            <a:pPr lvl="2"/>
            <a:r>
              <a:rPr lang="en-US" dirty="0"/>
              <a:t>Consider registration fees for Intern Boot Camp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4EDDA683-6C89-1542-8DB2-514C95107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2019</a:t>
            </a:r>
            <a:r>
              <a:rPr lang="en-US" dirty="0"/>
              <a:t> Course Revenues</a:t>
            </a:r>
          </a:p>
        </p:txBody>
      </p:sp>
    </p:spTree>
    <p:extLst>
      <p:ext uri="{BB962C8B-B14F-4D97-AF65-F5344CB8AC3E}">
        <p14:creationId xmlns:p14="http://schemas.microsoft.com/office/powerpoint/2010/main" val="2851220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Thank-you!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1019" y="1417638"/>
            <a:ext cx="2132571" cy="2663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0867" t="3529" r="13623"/>
          <a:stretch/>
        </p:blipFill>
        <p:spPr>
          <a:xfrm>
            <a:off x="3373171" y="1417638"/>
            <a:ext cx="2084448" cy="2663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D3BC54C-8D07-49CF-9410-3357ADCEBE6B}"/>
              </a:ext>
            </a:extLst>
          </p:cNvPr>
          <p:cNvSpPr/>
          <p:nvPr/>
        </p:nvSpPr>
        <p:spPr>
          <a:xfrm>
            <a:off x="1046515" y="4461145"/>
            <a:ext cx="7056258" cy="19396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/>
              <a:t>Special thanks to…</a:t>
            </a:r>
          </a:p>
          <a:p>
            <a:pPr algn="ctr"/>
            <a:r>
              <a:rPr lang="en-US" sz="2000" i="1" dirty="0"/>
              <a:t>All Course Faculty  </a:t>
            </a:r>
          </a:p>
          <a:p>
            <a:pPr algn="ctr"/>
            <a:r>
              <a:rPr lang="en-US" sz="2000" i="1" dirty="0"/>
              <a:t>All Program Directors / Coordinators </a:t>
            </a:r>
          </a:p>
          <a:p>
            <a:pPr algn="ctr"/>
            <a:r>
              <a:rPr lang="en-US" sz="2000" i="1" dirty="0"/>
              <a:t>My WashU Staff – Sophie Church / Gretchen Blow / Michelle Ernst</a:t>
            </a:r>
          </a:p>
          <a:p>
            <a:pPr algn="ctr"/>
            <a:r>
              <a:rPr lang="en-US" sz="2000" b="1" i="1" dirty="0">
                <a:solidFill>
                  <a:srgbClr val="FFFF00"/>
                </a:solidFill>
              </a:rPr>
              <a:t>Joni Shulman, SNS Resident Course Administrator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9C26CD-DACC-4DC5-AA25-62F98F2572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260" y="1377569"/>
            <a:ext cx="1959864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96670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385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Milestones Group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32037"/>
            <a:ext cx="8229600" cy="4525963"/>
          </a:xfrm>
        </p:spPr>
        <p:txBody>
          <a:bodyPr/>
          <a:lstStyle/>
          <a:p>
            <a:r>
              <a:rPr lang="en-US" sz="2000" dirty="0"/>
              <a:t> ACGME suggested sub-competencies tailored to neurosurgical education, including research.</a:t>
            </a:r>
          </a:p>
          <a:p>
            <a:r>
              <a:rPr lang="en-US" sz="2000" dirty="0"/>
              <a:t>Fewer elements, cleaner progression of traceable progress compared to Milestones 1.0</a:t>
            </a:r>
          </a:p>
          <a:p>
            <a:r>
              <a:rPr lang="en-US" sz="2000" dirty="0"/>
              <a:t> Sub-competencies arranged in a developmental progression of specific behaviors.</a:t>
            </a:r>
          </a:p>
          <a:p>
            <a:r>
              <a:rPr lang="en-US" sz="2000" dirty="0"/>
              <a:t> Fellowship/early practice attributes are included in every case at level 5. </a:t>
            </a:r>
          </a:p>
        </p:txBody>
      </p:sp>
      <p:pic>
        <p:nvPicPr>
          <p:cNvPr id="4" name="Content Placeholder 1" descr="Screen Shot 2017-05-19 at 1.04.1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3" t="21626" r="18652" b="32816"/>
          <a:stretch>
            <a:fillRect/>
          </a:stretch>
        </p:blipFill>
        <p:spPr bwMode="auto">
          <a:xfrm>
            <a:off x="4519679" y="4810381"/>
            <a:ext cx="4624321" cy="2047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pic>
        <p:nvPicPr>
          <p:cNvPr id="5" name="Picture 4" descr="Screen Shot 2018-11-30 at 6.54.17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51" t="12793" r="37005" b="71195"/>
          <a:stretch/>
        </p:blipFill>
        <p:spPr>
          <a:xfrm>
            <a:off x="2205051" y="846627"/>
            <a:ext cx="4415010" cy="148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7761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Subcommittee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Chair: </a:t>
            </a:r>
            <a:r>
              <a:rPr lang="en-US" dirty="0" err="1"/>
              <a:t>Sepi</a:t>
            </a:r>
            <a:r>
              <a:rPr lang="en-US" dirty="0"/>
              <a:t> Amin-</a:t>
            </a:r>
            <a:r>
              <a:rPr lang="en-US" dirty="0" err="1"/>
              <a:t>Hanjani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Web site redesign</a:t>
            </a:r>
          </a:p>
          <a:p>
            <a:pPr marL="0" indent="0">
              <a:buNone/>
            </a:pPr>
            <a:r>
              <a:rPr lang="en-US" dirty="0"/>
              <a:t>Choosing a new vendor</a:t>
            </a:r>
          </a:p>
          <a:p>
            <a:pPr marL="0" indent="0">
              <a:buNone/>
            </a:pPr>
            <a:r>
              <a:rPr lang="en-US" dirty="0"/>
              <a:t>PD Toolkit re-design- Randy Jensen, MD, PhD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 descr="Screen Shot 2019-05-20 at 2.03.12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0" t="15556" r="19759" b="8254"/>
          <a:stretch/>
        </p:blipFill>
        <p:spPr>
          <a:xfrm>
            <a:off x="4318000" y="3828267"/>
            <a:ext cx="3410857" cy="2793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8452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6029"/>
            <a:ext cx="7772400" cy="1871330"/>
          </a:xfrm>
        </p:spPr>
        <p:txBody>
          <a:bodyPr>
            <a:normAutofit/>
          </a:bodyPr>
          <a:lstStyle/>
          <a:p>
            <a:r>
              <a:rPr lang="en-US" dirty="0"/>
              <a:t>SNS Resident Course Update</a:t>
            </a:r>
            <a:br>
              <a:rPr lang="en-US" dirty="0"/>
            </a:br>
            <a:r>
              <a:rPr lang="en-US" sz="2800" dirty="0"/>
              <a:t>May 21st, 2019</a:t>
            </a:r>
            <a:endParaRPr lang="en-US" sz="27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087284"/>
            <a:ext cx="6400800" cy="1752600"/>
          </a:xfrm>
        </p:spPr>
        <p:txBody>
          <a:bodyPr>
            <a:normAutofit/>
          </a:bodyPr>
          <a:lstStyle/>
          <a:p>
            <a:r>
              <a:rPr lang="en-US" b="0" dirty="0"/>
              <a:t>Gregory J. Zipfel, MD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89609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2112"/>
          </a:xfrm>
        </p:spPr>
        <p:txBody>
          <a:bodyPr>
            <a:normAutofit/>
          </a:bodyPr>
          <a:lstStyle/>
          <a:p>
            <a:r>
              <a:rPr lang="en-US" dirty="0"/>
              <a:t>Resident Course Subcommittee</a:t>
            </a:r>
            <a:endParaRPr lang="en-US" sz="31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3673" y="1247384"/>
            <a:ext cx="4191000" cy="5552899"/>
          </a:xfrm>
        </p:spPr>
        <p:txBody>
          <a:bodyPr>
            <a:normAutofit fontScale="85000" lnSpcReduction="20000"/>
          </a:bodyPr>
          <a:lstStyle/>
          <a:p>
            <a:r>
              <a:rPr lang="en-US" sz="2600" dirty="0"/>
              <a:t>Rich Byrne</a:t>
            </a:r>
          </a:p>
          <a:p>
            <a:r>
              <a:rPr lang="en-US" sz="2600" dirty="0"/>
              <a:t>Dan Barrow</a:t>
            </a:r>
          </a:p>
          <a:p>
            <a:r>
              <a:rPr lang="en-US" sz="2600" dirty="0"/>
              <a:t>Bernard </a:t>
            </a:r>
            <a:r>
              <a:rPr lang="en-US" sz="2600" dirty="0" err="1"/>
              <a:t>Bendok</a:t>
            </a:r>
            <a:endParaRPr lang="en-US" sz="2600" dirty="0"/>
          </a:p>
          <a:p>
            <a:r>
              <a:rPr lang="en-US" sz="2600" dirty="0"/>
              <a:t>Deborah L. Benzil</a:t>
            </a:r>
          </a:p>
          <a:p>
            <a:r>
              <a:rPr lang="en-US" sz="2600" dirty="0"/>
              <a:t>Joseph </a:t>
            </a:r>
            <a:r>
              <a:rPr lang="en-US" sz="2600" dirty="0" err="1"/>
              <a:t>Ciacci</a:t>
            </a:r>
            <a:endParaRPr lang="en-US" sz="2600" dirty="0"/>
          </a:p>
          <a:p>
            <a:r>
              <a:rPr lang="en-US" sz="2600" dirty="0"/>
              <a:t>Aaron Cohen-Gadol</a:t>
            </a:r>
          </a:p>
          <a:p>
            <a:r>
              <a:rPr lang="en-US" sz="2600" dirty="0"/>
              <a:t>E. Sander Connolly</a:t>
            </a:r>
          </a:p>
          <a:p>
            <a:r>
              <a:rPr lang="en-US" sz="2600" dirty="0"/>
              <a:t>William T. Couldwell</a:t>
            </a:r>
          </a:p>
          <a:p>
            <a:r>
              <a:rPr lang="en-US" sz="2600" dirty="0"/>
              <a:t>Aclan </a:t>
            </a:r>
            <a:r>
              <a:rPr lang="en-US" sz="2600" dirty="0" err="1"/>
              <a:t>Dogen</a:t>
            </a:r>
            <a:endParaRPr lang="en-US" sz="2600" dirty="0"/>
          </a:p>
          <a:p>
            <a:r>
              <a:rPr lang="en-US" sz="2600" dirty="0"/>
              <a:t>Bruce </a:t>
            </a:r>
            <a:r>
              <a:rPr lang="en-US" sz="2600" dirty="0" err="1"/>
              <a:t>Ehni</a:t>
            </a:r>
            <a:endParaRPr lang="en-US" sz="2600" dirty="0"/>
          </a:p>
          <a:p>
            <a:r>
              <a:rPr lang="en-US" sz="2600" dirty="0"/>
              <a:t>Richard </a:t>
            </a:r>
            <a:r>
              <a:rPr lang="en-US" sz="2600" dirty="0" err="1"/>
              <a:t>Ellenbogen</a:t>
            </a:r>
            <a:endParaRPr lang="en-US" sz="2600" dirty="0"/>
          </a:p>
          <a:p>
            <a:r>
              <a:rPr lang="en-US" sz="2600" dirty="0"/>
              <a:t>Isabella </a:t>
            </a:r>
            <a:r>
              <a:rPr lang="en-US" sz="2600" dirty="0" err="1"/>
              <a:t>Germano</a:t>
            </a:r>
            <a:r>
              <a:rPr lang="en-US" sz="2600" dirty="0"/>
              <a:t> </a:t>
            </a:r>
          </a:p>
          <a:p>
            <a:r>
              <a:rPr lang="en-US" sz="2600" dirty="0"/>
              <a:t>M. Sean Grady</a:t>
            </a:r>
          </a:p>
          <a:p>
            <a:r>
              <a:rPr lang="en-US" sz="2600" dirty="0"/>
              <a:t>Michael Haglund</a:t>
            </a:r>
          </a:p>
          <a:p>
            <a:r>
              <a:rPr lang="en-US" sz="2600" dirty="0"/>
              <a:t>Carl </a:t>
            </a:r>
            <a:r>
              <a:rPr lang="en-US" sz="2600" dirty="0" err="1"/>
              <a:t>Heilman</a:t>
            </a:r>
            <a:r>
              <a:rPr lang="en-US" sz="2600" dirty="0"/>
              <a:t>	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1220" y="1247384"/>
            <a:ext cx="4038600" cy="524048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Michael </a:t>
            </a:r>
            <a:r>
              <a:rPr lang="en-US" dirty="0" err="1"/>
              <a:t>Kaplitt</a:t>
            </a:r>
            <a:endParaRPr lang="en-US" dirty="0"/>
          </a:p>
          <a:p>
            <a:r>
              <a:rPr lang="en-US" dirty="0"/>
              <a:t>Alexander Khalessi</a:t>
            </a:r>
          </a:p>
          <a:p>
            <a:r>
              <a:rPr lang="en-US" dirty="0"/>
              <a:t>Paul Larson</a:t>
            </a:r>
          </a:p>
          <a:p>
            <a:r>
              <a:rPr lang="en-US" dirty="0"/>
              <a:t>David Limbrick</a:t>
            </a:r>
          </a:p>
          <a:p>
            <a:r>
              <a:rPr lang="en-US" sz="2600" dirty="0"/>
              <a:t>Thomas</a:t>
            </a:r>
            <a:r>
              <a:rPr lang="en-US" dirty="0"/>
              <a:t> Origitano</a:t>
            </a:r>
          </a:p>
          <a:p>
            <a:r>
              <a:rPr lang="en-US" dirty="0"/>
              <a:t>Ali Ozturk</a:t>
            </a:r>
          </a:p>
          <a:p>
            <a:r>
              <a:rPr lang="en-US" dirty="0" err="1"/>
              <a:t>Vikram</a:t>
            </a:r>
            <a:r>
              <a:rPr lang="en-US" dirty="0"/>
              <a:t> C. </a:t>
            </a:r>
            <a:r>
              <a:rPr lang="en-US" dirty="0" err="1"/>
              <a:t>Prabhu</a:t>
            </a:r>
            <a:endParaRPr lang="en-US" dirty="0"/>
          </a:p>
          <a:p>
            <a:r>
              <a:rPr lang="en-US" dirty="0"/>
              <a:t>Gustav Pradilla</a:t>
            </a:r>
          </a:p>
          <a:p>
            <a:r>
              <a:rPr lang="en-US" dirty="0"/>
              <a:t>Ganesh </a:t>
            </a:r>
            <a:r>
              <a:rPr lang="en-US" dirty="0" err="1"/>
              <a:t>Rao</a:t>
            </a:r>
            <a:endParaRPr lang="en-US" dirty="0"/>
          </a:p>
          <a:p>
            <a:r>
              <a:rPr lang="en-US" dirty="0"/>
              <a:t>Scott Shapiro</a:t>
            </a:r>
          </a:p>
          <a:p>
            <a:r>
              <a:rPr lang="en-US" dirty="0"/>
              <a:t>Philip </a:t>
            </a:r>
            <a:r>
              <a:rPr lang="en-US" dirty="0" err="1"/>
              <a:t>Stieg</a:t>
            </a:r>
            <a:endParaRPr lang="en-US" dirty="0"/>
          </a:p>
          <a:p>
            <a:r>
              <a:rPr lang="en-US" dirty="0"/>
              <a:t>Chris </a:t>
            </a:r>
            <a:r>
              <a:rPr lang="en-US" dirty="0" err="1"/>
              <a:t>Winfree</a:t>
            </a:r>
            <a:endParaRPr lang="en-US" dirty="0"/>
          </a:p>
          <a:p>
            <a:r>
              <a:rPr lang="en-US" dirty="0"/>
              <a:t>Julian Wu</a:t>
            </a:r>
          </a:p>
          <a:p>
            <a:r>
              <a:rPr lang="en-US" dirty="0"/>
              <a:t>Greg Zipfel (Chair)</a:t>
            </a:r>
          </a:p>
        </p:txBody>
      </p:sp>
    </p:spTree>
    <p:extLst>
      <p:ext uri="{BB962C8B-B14F-4D97-AF65-F5344CB8AC3E}">
        <p14:creationId xmlns:p14="http://schemas.microsoft.com/office/powerpoint/2010/main" val="31997383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5833"/>
            <a:ext cx="8229600" cy="1133367"/>
          </a:xfrm>
        </p:spPr>
        <p:txBody>
          <a:bodyPr/>
          <a:lstStyle/>
          <a:p>
            <a:r>
              <a:rPr lang="en-US" dirty="0"/>
              <a:t>SNS Resident Course Portfolio</a:t>
            </a:r>
          </a:p>
        </p:txBody>
      </p:sp>
      <p:graphicFrame>
        <p:nvGraphicFramePr>
          <p:cNvPr id="6" name="Diagram 5"/>
          <p:cNvGraphicFramePr/>
          <p:nvPr>
            <p:extLst/>
          </p:nvPr>
        </p:nvGraphicFramePr>
        <p:xfrm>
          <a:off x="1467893" y="1709785"/>
          <a:ext cx="6148386" cy="43564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8A81294-0D87-B442-8777-5635BAF0D584}"/>
              </a:ext>
            </a:extLst>
          </p:cNvPr>
          <p:cNvSpPr txBox="1"/>
          <p:nvPr/>
        </p:nvSpPr>
        <p:spPr>
          <a:xfrm>
            <a:off x="2419809" y="4672361"/>
            <a:ext cx="121994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 dirty="0">
                <a:solidFill>
                  <a:schemeClr val="bg1"/>
                </a:solidFill>
              </a:rPr>
              <a:t>PGY5-7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8CAA98-0A36-114A-9097-3E3D2CF4811C}"/>
              </a:ext>
            </a:extLst>
          </p:cNvPr>
          <p:cNvSpPr txBox="1"/>
          <p:nvPr/>
        </p:nvSpPr>
        <p:spPr>
          <a:xfrm>
            <a:off x="3345989" y="1200570"/>
            <a:ext cx="2424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chemeClr val="bg1"/>
                </a:solidFill>
              </a:rPr>
              <a:t>Intern Boot Camp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8A5819-4A6A-2D47-9014-D361C166D722}"/>
              </a:ext>
            </a:extLst>
          </p:cNvPr>
          <p:cNvSpPr txBox="1"/>
          <p:nvPr/>
        </p:nvSpPr>
        <p:spPr>
          <a:xfrm>
            <a:off x="5738182" y="5604597"/>
            <a:ext cx="30562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chemeClr val="bg1"/>
                </a:solidFill>
              </a:rPr>
              <a:t>Junior Resident Course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1F83CC-4AD2-654C-B9D4-6670C46826D4}"/>
              </a:ext>
            </a:extLst>
          </p:cNvPr>
          <p:cNvSpPr txBox="1"/>
          <p:nvPr/>
        </p:nvSpPr>
        <p:spPr>
          <a:xfrm>
            <a:off x="356609" y="5604597"/>
            <a:ext cx="3085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chemeClr val="bg1"/>
                </a:solidFill>
              </a:rPr>
              <a:t>Senior Resident Course</a:t>
            </a:r>
          </a:p>
        </p:txBody>
      </p:sp>
    </p:spTree>
    <p:extLst>
      <p:ext uri="{BB962C8B-B14F-4D97-AF65-F5344CB8AC3E}">
        <p14:creationId xmlns:p14="http://schemas.microsoft.com/office/powerpoint/2010/main" val="32430466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C31856C-8782-324A-BBE3-D314D343739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Intern Boot Camp            (PGY1)</a:t>
            </a:r>
          </a:p>
        </p:txBody>
      </p:sp>
    </p:spTree>
    <p:extLst>
      <p:ext uri="{BB962C8B-B14F-4D97-AF65-F5344CB8AC3E}">
        <p14:creationId xmlns:p14="http://schemas.microsoft.com/office/powerpoint/2010/main" val="2446182560"/>
      </p:ext>
    </p:extLst>
  </p:cSld>
  <p:clrMapOvr>
    <a:masterClrMapping/>
  </p:clrMapOvr>
</p:sld>
</file>

<file path=ppt/theme/theme1.xml><?xml version="1.0" encoding="utf-8"?>
<a:theme xmlns:a="http://schemas.openxmlformats.org/drawingml/2006/main" name="sns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sns template.thmx</Template>
  <TotalTime>74</TotalTime>
  <Words>792</Words>
  <Application>Microsoft Macintosh PowerPoint</Application>
  <PresentationFormat>On-screen Show (4:3)</PresentationFormat>
  <Paragraphs>224</Paragraphs>
  <Slides>33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ＭＳ Ｐゴシック</vt:lpstr>
      <vt:lpstr>Arial</vt:lpstr>
      <vt:lpstr>Bahnschrift SemiBold</vt:lpstr>
      <vt:lpstr>Calibri</vt:lpstr>
      <vt:lpstr>Calisto MT</vt:lpstr>
      <vt:lpstr>Times New Roman</vt:lpstr>
      <vt:lpstr>sns template</vt:lpstr>
      <vt:lpstr>SNS CoRE Report May 21st, 2019</vt:lpstr>
      <vt:lpstr>CoRE Subcommittees</vt:lpstr>
      <vt:lpstr>Portal Editorial  Bambakidis, Sagher </vt:lpstr>
      <vt:lpstr>Milestones Group </vt:lpstr>
      <vt:lpstr>Web Subcommittee</vt:lpstr>
      <vt:lpstr>SNS Resident Course Update May 21st, 2019</vt:lpstr>
      <vt:lpstr>Resident Course Subcommittee</vt:lpstr>
      <vt:lpstr>SNS Resident Course Portfolio</vt:lpstr>
      <vt:lpstr>Intern Boot Camp            (PGY1)</vt:lpstr>
      <vt:lpstr>Intern Boot Camp</vt:lpstr>
      <vt:lpstr>PowerPoint Presentation</vt:lpstr>
      <vt:lpstr>Intern Boot Camp National Director: Julian Wu</vt:lpstr>
      <vt:lpstr>Intern Boot Camp</vt:lpstr>
      <vt:lpstr>Intern Boot Camp</vt:lpstr>
      <vt:lpstr>Junior Resident Course  (PGY2)</vt:lpstr>
      <vt:lpstr>Junior Resident Course</vt:lpstr>
      <vt:lpstr>Junior Resident Course</vt:lpstr>
      <vt:lpstr>Junior Resident Course</vt:lpstr>
      <vt:lpstr>Junior Resident Course National Director: Scott Shapiro</vt:lpstr>
      <vt:lpstr>Junior Resident Course</vt:lpstr>
      <vt:lpstr>Junior Resident Courses</vt:lpstr>
      <vt:lpstr>Senior Resident Course (PGY5-7)</vt:lpstr>
      <vt:lpstr>Senior Resident Course</vt:lpstr>
      <vt:lpstr>Senior Resident Course</vt:lpstr>
      <vt:lpstr>Senior Resident Course </vt:lpstr>
      <vt:lpstr>Senior Resident Course  April 13, 2019 at AANS</vt:lpstr>
      <vt:lpstr>Senior Resident Course  April 13, 2019 at AANS</vt:lpstr>
      <vt:lpstr>Course Financials</vt:lpstr>
      <vt:lpstr>2018 Course Revenues</vt:lpstr>
      <vt:lpstr>2018 Course Revenues</vt:lpstr>
      <vt:lpstr>2019 Course Revenues</vt:lpstr>
      <vt:lpstr>2019 Course Revenues</vt:lpstr>
      <vt:lpstr>Thank-you!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SNS CoRE Report May 21st, 2019</dc:title>
  <dc:creator>Richard Byrne</dc:creator>
  <cp:lastModifiedBy>Zipfel, Gregory</cp:lastModifiedBy>
  <cp:revision>25</cp:revision>
  <dcterms:created xsi:type="dcterms:W3CDTF">2019-05-20T21:04:05Z</dcterms:created>
  <dcterms:modified xsi:type="dcterms:W3CDTF">2019-05-21T11:55:34Z</dcterms:modified>
</cp:coreProperties>
</file>