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7" r:id="rId2"/>
  </p:sldMasterIdLst>
  <p:notesMasterIdLst>
    <p:notesMasterId r:id="rId67"/>
  </p:notesMasterIdLst>
  <p:sldIdLst>
    <p:sldId id="720" r:id="rId3"/>
    <p:sldId id="282" r:id="rId4"/>
    <p:sldId id="681" r:id="rId5"/>
    <p:sldId id="683" r:id="rId6"/>
    <p:sldId id="684" r:id="rId7"/>
    <p:sldId id="402" r:id="rId8"/>
    <p:sldId id="706" r:id="rId9"/>
    <p:sldId id="290" r:id="rId10"/>
    <p:sldId id="693" r:id="rId11"/>
    <p:sldId id="694" r:id="rId12"/>
    <p:sldId id="695" r:id="rId13"/>
    <p:sldId id="696" r:id="rId14"/>
    <p:sldId id="698" r:id="rId15"/>
    <p:sldId id="699" r:id="rId16"/>
    <p:sldId id="343" r:id="rId17"/>
    <p:sldId id="358" r:id="rId18"/>
    <p:sldId id="360" r:id="rId19"/>
    <p:sldId id="530" r:id="rId20"/>
    <p:sldId id="531" r:id="rId21"/>
    <p:sldId id="347" r:id="rId22"/>
    <p:sldId id="348" r:id="rId23"/>
    <p:sldId id="701" r:id="rId24"/>
    <p:sldId id="368" r:id="rId25"/>
    <p:sldId id="341" r:id="rId26"/>
    <p:sldId id="400" r:id="rId27"/>
    <p:sldId id="708" r:id="rId28"/>
    <p:sldId id="373" r:id="rId29"/>
    <p:sldId id="296" r:id="rId30"/>
    <p:sldId id="297" r:id="rId31"/>
    <p:sldId id="610" r:id="rId32"/>
    <p:sldId id="719" r:id="rId33"/>
    <p:sldId id="576" r:id="rId34"/>
    <p:sldId id="376" r:id="rId35"/>
    <p:sldId id="377" r:id="rId36"/>
    <p:sldId id="622" r:id="rId37"/>
    <p:sldId id="623" r:id="rId38"/>
    <p:sldId id="624" r:id="rId39"/>
    <p:sldId id="714" r:id="rId40"/>
    <p:sldId id="652" r:id="rId41"/>
    <p:sldId id="579" r:id="rId42"/>
    <p:sldId id="653" r:id="rId43"/>
    <p:sldId id="656" r:id="rId44"/>
    <p:sldId id="555" r:id="rId45"/>
    <p:sldId id="581" r:id="rId46"/>
    <p:sldId id="565" r:id="rId47"/>
    <p:sldId id="627" r:id="rId48"/>
    <p:sldId id="637" r:id="rId49"/>
    <p:sldId id="705" r:id="rId50"/>
    <p:sldId id="337" r:id="rId51"/>
    <p:sldId id="563" r:id="rId52"/>
    <p:sldId id="303" r:id="rId53"/>
    <p:sldId id="304" r:id="rId54"/>
    <p:sldId id="387" r:id="rId55"/>
    <p:sldId id="388" r:id="rId56"/>
    <p:sldId id="389" r:id="rId57"/>
    <p:sldId id="390" r:id="rId58"/>
    <p:sldId id="716" r:id="rId59"/>
    <p:sldId id="712" r:id="rId60"/>
    <p:sldId id="713" r:id="rId61"/>
    <p:sldId id="717" r:id="rId62"/>
    <p:sldId id="396" r:id="rId63"/>
    <p:sldId id="332" r:id="rId64"/>
    <p:sldId id="704" r:id="rId65"/>
    <p:sldId id="710" r:id="rId6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253" autoAdjust="0"/>
  </p:normalViewPr>
  <p:slideViewPr>
    <p:cSldViewPr snapToGrid="0" snapToObjects="1">
      <p:cViewPr varScale="1">
        <p:scale>
          <a:sx n="57" d="100"/>
          <a:sy n="57" d="100"/>
        </p:scale>
        <p:origin x="154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BE1BB-2C48-4947-AD0C-91EA69636C3E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9910CA-B043-2647-9747-DCD001F4BD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95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64A0AD-BF1A-AE4C-8790-92EA7F0A3234}" type="slidenum">
              <a:rPr lang="en-US"/>
              <a:pPr/>
              <a:t>15</a:t>
            </a:fld>
            <a:endParaRPr lang="en-US"/>
          </a:p>
        </p:txBody>
      </p:sp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320"/>
            <a:ext cx="5029200" cy="4114641"/>
          </a:xfrm>
        </p:spPr>
        <p:txBody>
          <a:bodyPr/>
          <a:lstStyle/>
          <a:p>
            <a:r>
              <a:rPr lang="en-US"/>
              <a:t>The patient is placed in the supine position, the neck is supported, and slightly hyper-extended.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Verify that the image is from a skeletally mature patient.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Footnote where image was taken/borrowed</a:t>
            </a:r>
            <a:r>
              <a:rPr lang="en-US" baseline="0" dirty="0" smtClean="0"/>
              <a:t> </a:t>
            </a:r>
            <a:r>
              <a:rPr lang="en-US" dirty="0" smtClean="0"/>
              <a:t>from.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4C4EC-98A5-492B-A637-E6C4A7CA85D4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Verify that the image is from a skeletally mature patient.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Footnote where image was taken/borrowed</a:t>
            </a:r>
            <a:r>
              <a:rPr lang="en-US" baseline="0" dirty="0" smtClean="0"/>
              <a:t> </a:t>
            </a:r>
            <a:r>
              <a:rPr lang="en-US" dirty="0" smtClean="0"/>
              <a:t>from.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4C4EC-98A5-492B-A637-E6C4A7CA85D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8299DE-BF05-2F42-8E1A-2B2EA0995DAB}" type="slidenum">
              <a:rPr lang="en-US"/>
              <a:pPr/>
              <a:t>20</a:t>
            </a:fld>
            <a:endParaRPr lang="en-US"/>
          </a:p>
        </p:txBody>
      </p:sp>
      <p:sp>
        <p:nvSpPr>
          <p:cNvPr id="61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8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320"/>
            <a:ext cx="5486400" cy="4114641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5F6C5E-1CDB-4749-BCC9-793881AFFF89}" type="slidenum">
              <a:rPr lang="en-US"/>
              <a:pPr/>
              <a:t>21</a:t>
            </a:fld>
            <a:endParaRPr lang="en-US"/>
          </a:p>
        </p:txBody>
      </p:sp>
      <p:sp>
        <p:nvSpPr>
          <p:cNvPr id="41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320"/>
            <a:ext cx="5029200" cy="4114641"/>
          </a:xfrm>
        </p:spPr>
        <p:txBody>
          <a:bodyPr/>
          <a:lstStyle/>
          <a:p>
            <a:r>
              <a:rPr lang="en-US"/>
              <a:t>The osteophytes may be removed the a curette or a drill, and should be removed before the ligament is removed.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317A92-7971-604B-8213-3CD80407F25C}" type="slidenum">
              <a:rPr lang="en-US"/>
              <a:pPr/>
              <a:t>24</a:t>
            </a:fld>
            <a:endParaRPr lang="en-US"/>
          </a:p>
        </p:txBody>
      </p:sp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3313" y="676275"/>
            <a:ext cx="4603750" cy="3452813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177F0A4-E567-48F9-BBB3-BBCCAD82AA2A}" type="slidenum">
              <a:rPr lang="en-US">
                <a:ea typeface="ＭＳ Ｐゴシック" pitchFamily="34" charset="-128"/>
              </a:rPr>
              <a:pPr/>
              <a:t>39</a:t>
            </a:fld>
            <a:endParaRPr lang="en-US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D7069CA-EC21-4EB6-8933-DC153A79DE95}" type="slidenum">
              <a:rPr lang="en-US">
                <a:ea typeface="ＭＳ Ｐゴシック" pitchFamily="34" charset="-128"/>
              </a:rPr>
              <a:pPr/>
              <a:t>41</a:t>
            </a:fld>
            <a:endParaRPr lang="en-US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6DC2CA-EAC9-451C-B253-B8A5075928B1}" type="slidenum">
              <a:rPr lang="en-US">
                <a:ea typeface="ＭＳ Ｐゴシック" pitchFamily="34" charset="-128"/>
              </a:rPr>
              <a:pPr/>
              <a:t>42</a:t>
            </a:fld>
            <a:endParaRPr lang="en-US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686F91-1EA2-9848-B894-EABB62214CFA}" type="datetime1">
              <a:rPr lang="en-US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3F5544-BBF1-5347-A471-3E977C9231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55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1B5D21-C197-C14C-ACF0-D0ECFB994A39}" type="datetime1">
              <a:rPr lang="en-US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423324-7C77-8149-B12C-9B6E5740C0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71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AB1CD8-AD54-8B45-A443-E44424B05C08}" type="datetime1">
              <a:rPr lang="en-US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65D0C-E951-F84A-B856-F1D45F10DD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98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AD7B6D6-6F78-5E44-9C2B-AFF401D12F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920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6090306-915A-2B42-8F76-744C3A48C6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79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BF6611B-183C-B747-8D15-CCD87EA128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56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752600"/>
            <a:ext cx="3810000" cy="457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8387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752600"/>
            <a:ext cx="7772400" cy="457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295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E8A278E-35B6-7743-A193-F5BAB6D3B4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969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E18F20-CB70-40D6-8C5F-DBC19B8B6B6E}" type="datetime1">
              <a:rPr lang="en-US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21BA30-CBA8-42F8-8CA0-C224DA3863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342746-2A1F-4462-BB7E-80E0C0E9F14E}" type="datetime1">
              <a:rPr lang="en-US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EB1317-460F-4FFA-A015-FB7926D261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2BB946-186F-5A4C-BAC1-6765CFB39880}" type="datetime1">
              <a:rPr lang="en-US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C7C753-35B5-C349-923D-BE63B85579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275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C8AB73-A8E0-40D4-82B6-443BD701FCED}" type="datetime1">
              <a:rPr lang="en-US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FA1D0-CD55-4F41-9306-6CD80DA33A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D433EB-B566-4D46-B7AE-B6E57B73F7BE}" type="datetime1">
              <a:rPr lang="en-US"/>
              <a:pPr/>
              <a:t>2/6/2020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FE4A4A-E003-45F7-AFDC-E3CD4EB5A6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ACC2AF-DECB-4EE6-A4B7-0BB957DBB789}" type="datetime1">
              <a:rPr lang="en-US"/>
              <a:pPr/>
              <a:t>2/6/2020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768201-FE57-4472-885A-E8A7B939DE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37D98D-F929-4BF5-91EB-45A4F3E9092E}" type="datetime1">
              <a:rPr lang="en-US"/>
              <a:pPr/>
              <a:t>2/6/2020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0DFDB-FE24-41E5-826F-0F3CEB3587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DA1630-37A3-4646-906D-FB4FD92A4F1A}" type="datetime1">
              <a:rPr lang="en-US"/>
              <a:pPr/>
              <a:t>2/6/2020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95B63-5B72-419D-9FE3-679F8009E3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796B3A-9149-4E72-A805-D09B9CF65296}" type="datetime1">
              <a:rPr lang="en-US"/>
              <a:pPr/>
              <a:t>2/6/2020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7819FD-54A3-46F1-B03D-6A9E44004C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9E2E0B-3253-4201-BA04-8D5AEE8F358B}" type="datetime1">
              <a:rPr lang="en-US"/>
              <a:pPr/>
              <a:t>2/6/2020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454A67-B273-4174-9E7C-25FFDF3031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408519-9707-4E95-8194-F39A1AB60F60}" type="datetime1">
              <a:rPr lang="en-US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EC55F3-C168-47E3-A853-2FF621C12F5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80EF73-BFDA-422A-9AB7-F0E26DCEFA83}" type="datetime1">
              <a:rPr lang="en-US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39E46D-8EAC-4BAC-AB2B-2133FDA3E9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FB16E2-1384-C148-8DF9-655CD7B7DF49}" type="datetime1">
              <a:rPr lang="en-US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037CE-68A0-DB46-8400-B53D947D12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80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3C19DA-D438-B54D-B2C1-1AC691A5364C}" type="datetime1">
              <a:rPr lang="en-US"/>
              <a:pPr/>
              <a:t>2/6/2020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7F46B5-48E9-E04F-8E14-40B890FBF8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52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4940D3-39EC-D64C-B5F1-5E131B28A1D0}" type="datetime1">
              <a:rPr lang="en-US"/>
              <a:pPr/>
              <a:t>2/6/2020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6A2BFE-78A3-A144-831F-3B37CE9DD1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63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1A8E79-820F-EB45-B8EE-F0C223AB10CC}" type="datetime1">
              <a:rPr lang="en-US"/>
              <a:pPr/>
              <a:t>2/6/2020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2C74CC-75E0-7848-A58E-97BB859E08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07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B3DD50-5C6E-A747-ADE4-4D387BAAAC75}" type="datetime1">
              <a:rPr lang="en-US"/>
              <a:pPr/>
              <a:t>2/6/2020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A7EB34-309C-4F45-8CB2-3A17739447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71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74B9E6-1F8D-7F4A-A02B-879747535537}" type="datetime1">
              <a:rPr lang="en-US"/>
              <a:pPr/>
              <a:t>2/6/2020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A7AC5E-3DE8-7643-A2AA-031B64F12C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480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92C336-6016-C54F-8173-66728FD6F1D4}" type="datetime1">
              <a:rPr lang="en-US"/>
              <a:pPr/>
              <a:t>2/6/2020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735EB-7009-3447-84D8-C07FFC22DC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81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ABA81CE1-4661-2C48-8030-CBF348C66872}" type="datetime1">
              <a:rPr lang="en-US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ABE80EEA-3FDD-E748-B41D-A19DCE9707A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2" charset="0"/>
              </a:defRPr>
            </a:lvl1pPr>
          </a:lstStyle>
          <a:p>
            <a:fld id="{D90FD2AC-0733-4B99-A853-B526FA566452}" type="datetime1">
              <a:rPr lang="en-US" smtClean="0">
                <a:ea typeface="ＭＳ Ｐゴシック" pitchFamily="32" charset="-128"/>
                <a:cs typeface="+mn-cs"/>
              </a:rPr>
              <a:pPr/>
              <a:t>2/6/2020</a:t>
            </a:fld>
            <a:endParaRPr lang="en-US" smtClean="0">
              <a:ea typeface="ＭＳ Ｐゴシック" pitchFamily="32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2" charset="0"/>
              </a:defRPr>
            </a:lvl1pPr>
          </a:lstStyle>
          <a:p>
            <a:fld id="{BF1AB21A-D140-469E-AF10-BBF6401A59AF}" type="slidenum">
              <a:rPr lang="en-US" smtClean="0">
                <a:ea typeface="ＭＳ Ｐゴシック" pitchFamily="32" charset="-128"/>
                <a:cs typeface="+mn-cs"/>
              </a:rPr>
              <a:pPr/>
              <a:t>‹#›</a:t>
            </a:fld>
            <a:endParaRPr lang="en-US" smtClean="0">
              <a:ea typeface="ＭＳ Ｐゴシック" pitchFamily="32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7688" y="2301411"/>
            <a:ext cx="8048625" cy="3238500"/>
          </a:xfrm>
          <a:effectLst>
            <a:outerShdw dist="25401" dir="2700000" rotWithShape="0">
              <a:srgbClr val="000000">
                <a:alpha val="42999"/>
              </a:srgbClr>
            </a:outerShdw>
          </a:effectLst>
        </p:spPr>
        <p:txBody>
          <a:bodyPr anchor="t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>
                <a:solidFill>
                  <a:schemeClr val="bg1">
                    <a:lumMod val="95000"/>
                  </a:schemeClr>
                </a:solidFill>
              </a:rPr>
              <a:t>Surgical Anatomy of the Spine</a:t>
            </a:r>
            <a:br>
              <a:rPr lang="en-US" sz="5400" dirty="0">
                <a:solidFill>
                  <a:schemeClr val="bg1">
                    <a:lumMod val="95000"/>
                  </a:schemeClr>
                </a:solidFill>
              </a:rPr>
            </a:br>
            <a:endParaRPr lang="en-US" sz="5400" b="1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Anterior Anatomy of Cervical Spine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Anterior musculature </a:t>
            </a:r>
          </a:p>
          <a:p>
            <a:pPr lvl="1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Strap muscles (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Infrahyoid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)  </a:t>
            </a:r>
          </a:p>
          <a:p>
            <a:pPr lvl="2"/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Sternohyoid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lvl="2"/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Omohyoid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pPr lvl="2"/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Thyrohyoid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pPr lvl="2"/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Sternothyroid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Strap muscles (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Suprahyoid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)</a:t>
            </a:r>
          </a:p>
          <a:p>
            <a:pPr lvl="2"/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Digastric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lvl="2"/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Mylohyoid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pPr lvl="1">
              <a:buNone/>
            </a:pPr>
            <a:endParaRPr lang="en-US" dirty="0"/>
          </a:p>
        </p:txBody>
      </p:sp>
      <p:pic>
        <p:nvPicPr>
          <p:cNvPr id="4" name="Picture 3" descr="strap_muscles.jpg"/>
          <p:cNvPicPr>
            <a:picLocks noChangeAspect="1"/>
          </p:cNvPicPr>
          <p:nvPr/>
        </p:nvPicPr>
        <p:blipFill>
          <a:blip r:embed="rId2" cstate="print"/>
          <a:srcRect r="6005" b="7245"/>
          <a:stretch>
            <a:fillRect/>
          </a:stretch>
        </p:blipFill>
        <p:spPr>
          <a:xfrm>
            <a:off x="5334000" y="1447800"/>
            <a:ext cx="3498012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Anterior Anatomy of Cervical Spine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Important Vessels</a:t>
            </a:r>
          </a:p>
          <a:p>
            <a:pPr lvl="1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External jugular</a:t>
            </a:r>
          </a:p>
          <a:p>
            <a:pPr lvl="2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Superficial to SCM</a:t>
            </a:r>
          </a:p>
          <a:p>
            <a:pPr lvl="1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Internal jugular (IJ)</a:t>
            </a:r>
          </a:p>
          <a:p>
            <a:pPr lvl="2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Deep to SCM</a:t>
            </a:r>
          </a:p>
          <a:p>
            <a:pPr lvl="2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Sits lateral to carotid</a:t>
            </a:r>
          </a:p>
          <a:p>
            <a:pPr lvl="1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Common carotid</a:t>
            </a:r>
          </a:p>
          <a:p>
            <a:pPr lvl="2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Deep to SCM</a:t>
            </a:r>
          </a:p>
          <a:p>
            <a:pPr lvl="2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Sits medial to IJ</a:t>
            </a:r>
          </a:p>
        </p:txBody>
      </p:sp>
      <p:pic>
        <p:nvPicPr>
          <p:cNvPr id="4" name="Picture 3" descr="anterior_vesse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5800" y="1447800"/>
            <a:ext cx="4204447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Anterior Anatomy of Cervical Spine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Important nerves</a:t>
            </a:r>
          </a:p>
          <a:p>
            <a:pPr lvl="1"/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Vagus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nerve</a:t>
            </a:r>
          </a:p>
          <a:p>
            <a:pPr lvl="2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Posterior in sheath</a:t>
            </a:r>
          </a:p>
          <a:p>
            <a:pPr lvl="1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Branches of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vagus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lvl="2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Recurrent laryngeal</a:t>
            </a:r>
          </a:p>
          <a:p>
            <a:pPr lvl="3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Lower on left side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3" descr="anterior_nerv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5800" y="1676400"/>
            <a:ext cx="4236257" cy="449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Anterior Anatomy of Cervical Spine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Bony Anatomy</a:t>
            </a:r>
          </a:p>
          <a:p>
            <a:pPr lvl="1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Vertebral body</a:t>
            </a:r>
          </a:p>
          <a:p>
            <a:pPr lvl="1"/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Uncinate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processes </a:t>
            </a:r>
          </a:p>
          <a:p>
            <a:pPr lvl="2"/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Uncovertebral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joint</a:t>
            </a:r>
          </a:p>
          <a:p>
            <a:pPr lvl="2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Lateral margin for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discectomy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Transverse processes</a:t>
            </a:r>
          </a:p>
          <a:p>
            <a:pPr lvl="2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Anterior tubercle</a:t>
            </a:r>
          </a:p>
          <a:p>
            <a:pPr lvl="2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Posterior tubercle</a:t>
            </a:r>
          </a:p>
          <a:p>
            <a:pPr lvl="3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Groove for nerve</a:t>
            </a:r>
          </a:p>
          <a:p>
            <a:pPr lvl="2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cervical_spine_CT_coron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10200" y="1524000"/>
            <a:ext cx="3499626" cy="4565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Anterior Anatomy of Cervical Spine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3" descr="anterior_bony_anatomy.jpg"/>
          <p:cNvPicPr>
            <a:picLocks noChangeAspect="1"/>
          </p:cNvPicPr>
          <p:nvPr/>
        </p:nvPicPr>
        <p:blipFill>
          <a:blip r:embed="rId2" cstate="print"/>
          <a:srcRect l="4054" t="1788" r="2703" b="5250"/>
          <a:stretch>
            <a:fillRect/>
          </a:stretch>
        </p:blipFill>
        <p:spPr>
          <a:xfrm>
            <a:off x="1295180" y="1577340"/>
            <a:ext cx="6229570" cy="4694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371600"/>
          </a:xfrm>
          <a:noFill/>
          <a:ln/>
          <a:extLst>
            <a:ext uri="{91240B29-F687-4F45-9708-019B960494DF}">
              <a14:hiddenLine xmlns:a14="http://schemas.microsoft.com/office/drawing/2010/main" w="57150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Patient Positioning and Preparation</a:t>
            </a:r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0000" cy="4267200"/>
          </a:xfrm>
          <a:ln/>
          <a:extLst>
            <a:ext uri="{91240B29-F687-4F45-9708-019B960494DF}">
              <a14:hiddenLine xmlns:a14="http://schemas.microsoft.com/office/drawing/2010/main" w="57150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Soft roll under the C-spine</a:t>
            </a:r>
          </a:p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Normal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lordotic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curve is re-established when feasible</a:t>
            </a:r>
          </a:p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Patients head may be placed under traction</a:t>
            </a:r>
          </a:p>
        </p:txBody>
      </p:sp>
      <p:pic>
        <p:nvPicPr>
          <p:cNvPr id="408580" name="Picture 4" descr="Fig-01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12"/>
          <a:stretch>
            <a:fillRect/>
          </a:stretch>
        </p:blipFill>
        <p:spPr>
          <a:xfrm>
            <a:off x="4876800" y="2667000"/>
            <a:ext cx="3810000" cy="2438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8581" name="Line 5"/>
          <p:cNvSpPr>
            <a:spLocks noChangeShapeType="1"/>
          </p:cNvSpPr>
          <p:nvPr/>
        </p:nvSpPr>
        <p:spPr bwMode="auto">
          <a:xfrm flipV="1">
            <a:off x="5867400" y="3429000"/>
            <a:ext cx="457200" cy="7620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08582" name="Line 6"/>
          <p:cNvSpPr>
            <a:spLocks noChangeShapeType="1"/>
          </p:cNvSpPr>
          <p:nvPr/>
        </p:nvSpPr>
        <p:spPr bwMode="auto">
          <a:xfrm>
            <a:off x="6019800" y="3416300"/>
            <a:ext cx="76200" cy="1905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80" name="Rectangle 4"/>
          <p:cNvSpPr>
            <a:spLocks noGrp="1" noChangeArrowheads="1"/>
          </p:cNvSpPr>
          <p:nvPr>
            <p:ph type="title"/>
          </p:nvPr>
        </p:nvSpPr>
        <p:spPr>
          <a:xfrm>
            <a:off x="598805" y="304800"/>
            <a:ext cx="8206740" cy="106680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Anterior Anatomy of Cervical Spine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31783" name="Picture 7" descr="mso714CF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6" t="4800" r="6526" b="10400"/>
          <a:stretch>
            <a:fillRect/>
          </a:stretch>
        </p:blipFill>
        <p:spPr>
          <a:xfrm>
            <a:off x="533400" y="1371600"/>
            <a:ext cx="4168775" cy="4876800"/>
          </a:xfrm>
        </p:spPr>
      </p:pic>
      <p:pic>
        <p:nvPicPr>
          <p:cNvPr id="331784" name="Picture 8"/>
          <p:cNvPicPr>
            <a:picLocks noChangeArrowheads="1"/>
          </p:cNvPicPr>
          <p:nvPr/>
        </p:nvPicPr>
        <p:blipFill>
          <a:blip r:embed="rId3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47800"/>
            <a:ext cx="3733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31788" name="Line 12"/>
          <p:cNvSpPr>
            <a:spLocks noChangeShapeType="1"/>
          </p:cNvSpPr>
          <p:nvPr/>
        </p:nvSpPr>
        <p:spPr bwMode="auto">
          <a:xfrm flipV="1">
            <a:off x="2514600" y="4191000"/>
            <a:ext cx="9144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1789" name="Line 13"/>
          <p:cNvSpPr>
            <a:spLocks noChangeShapeType="1"/>
          </p:cNvSpPr>
          <p:nvPr/>
        </p:nvSpPr>
        <p:spPr bwMode="auto">
          <a:xfrm flipV="1">
            <a:off x="2514600" y="4572000"/>
            <a:ext cx="10668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1790" name="Line 14"/>
          <p:cNvSpPr>
            <a:spLocks noChangeShapeType="1"/>
          </p:cNvSpPr>
          <p:nvPr/>
        </p:nvSpPr>
        <p:spPr bwMode="auto">
          <a:xfrm flipV="1">
            <a:off x="2438400" y="4800600"/>
            <a:ext cx="1600200" cy="457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4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Exposure and Dissection Plane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37928" name="Picture 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4616" r="6757" b="4616"/>
          <a:stretch>
            <a:fillRect/>
          </a:stretch>
        </p:blipFill>
        <p:spPr bwMode="auto">
          <a:xfrm>
            <a:off x="2057400" y="1295400"/>
            <a:ext cx="51054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Surgical Approaches</a:t>
            </a:r>
            <a:endParaRPr lang="en-US" sz="36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3540" name="Rectangle 4"/>
          <p:cNvSpPr>
            <a:spLocks noChangeArrowheads="1"/>
          </p:cNvSpPr>
          <p:nvPr/>
        </p:nvSpPr>
        <p:spPr bwMode="auto">
          <a:xfrm>
            <a:off x="3602605" y="1219200"/>
            <a:ext cx="19641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4000" i="0" dirty="0">
                <a:solidFill>
                  <a:schemeClr val="bg1"/>
                </a:solidFill>
                <a:latin typeface="+mj-lt"/>
              </a:rPr>
              <a:t>Anterior</a:t>
            </a:r>
          </a:p>
        </p:txBody>
      </p:sp>
      <p:pic>
        <p:nvPicPr>
          <p:cNvPr id="7" name="Picture 5" descr="D:\AUSTIN8_13_01\IMG_07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828800"/>
            <a:ext cx="6477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Surgical Approaches</a:t>
            </a:r>
            <a:endParaRPr lang="en-US" sz="36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3540" name="Rectangle 4"/>
          <p:cNvSpPr>
            <a:spLocks noChangeArrowheads="1"/>
          </p:cNvSpPr>
          <p:nvPr/>
        </p:nvSpPr>
        <p:spPr bwMode="auto">
          <a:xfrm>
            <a:off x="3538538" y="1219200"/>
            <a:ext cx="20923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4000" i="0" dirty="0">
                <a:solidFill>
                  <a:schemeClr val="bg1"/>
                </a:solidFill>
                <a:latin typeface="Times New Roman" charset="0"/>
              </a:rPr>
              <a:t>Anterior</a:t>
            </a:r>
          </a:p>
        </p:txBody>
      </p:sp>
      <p:pic>
        <p:nvPicPr>
          <p:cNvPr id="8" name="Picture 5" descr="C:\WINDOWS\Desktop\Synthes\105-0587_IM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057400"/>
            <a:ext cx="6096000" cy="419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7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Cervical Spine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0978" name="Rectangle 18"/>
          <p:cNvSpPr>
            <a:spLocks noGrp="1" noChangeArrowheads="1"/>
          </p:cNvSpPr>
          <p:nvPr>
            <p:ph type="body" idx="1"/>
          </p:nvPr>
        </p:nvSpPr>
        <p:spPr>
          <a:xfrm>
            <a:off x="2491740" y="1981200"/>
            <a:ext cx="4442460" cy="4648200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7 Vertebrae</a:t>
            </a:r>
          </a:p>
          <a:p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Lordotic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Curve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Facets in Axial Plane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2 Special Vertebrae</a:t>
            </a:r>
          </a:p>
        </p:txBody>
      </p:sp>
      <p:pic>
        <p:nvPicPr>
          <p:cNvPr id="40967" name="Picture 7" descr="Vertebral Column - 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1604963" cy="6160770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0968" name="Picture 8" descr="Vertebral Column - L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52400"/>
            <a:ext cx="1589088" cy="623697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685800" y="381000"/>
            <a:ext cx="1143000" cy="1066800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7239000" y="304800"/>
            <a:ext cx="990600" cy="1143000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8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Anterior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Discectomy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17475" name="Picture 3" descr="acf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3" b="7740"/>
          <a:stretch/>
        </p:blipFill>
        <p:spPr>
          <a:xfrm>
            <a:off x="1143001" y="1805940"/>
            <a:ext cx="7018976" cy="426131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447800"/>
          </a:xfrm>
          <a:noFill/>
          <a:ln/>
          <a:extLst>
            <a:ext uri="{91240B29-F687-4F45-9708-019B960494DF}">
              <a14:hiddenLine xmlns:a14="http://schemas.microsoft.com/office/drawing/2010/main" w="57150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Decompression - Removal of the Posterior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Osteophytes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16771" name="Picture 3" descr="osteophytes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9" r="6522"/>
          <a:stretch>
            <a:fillRect/>
          </a:stretch>
        </p:blipFill>
        <p:spPr>
          <a:xfrm>
            <a:off x="381000" y="2286000"/>
            <a:ext cx="2895600" cy="2362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6772" name="Picture 4" descr="drilling osteophy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7" r="4651"/>
          <a:stretch>
            <a:fillRect/>
          </a:stretch>
        </p:blipFill>
        <p:spPr bwMode="auto">
          <a:xfrm>
            <a:off x="6172200" y="4038600"/>
            <a:ext cx="2743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6773" name="Picture 5" descr="osteophyte remov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r="14285" b="5714"/>
          <a:stretch>
            <a:fillRect/>
          </a:stretch>
        </p:blipFill>
        <p:spPr bwMode="auto">
          <a:xfrm>
            <a:off x="3352800" y="30480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6776" name="Text Box 8"/>
          <p:cNvSpPr txBox="1">
            <a:spLocks noChangeArrowheads="1"/>
          </p:cNvSpPr>
          <p:nvPr/>
        </p:nvSpPr>
        <p:spPr bwMode="auto">
          <a:xfrm>
            <a:off x="4038600" y="2438400"/>
            <a:ext cx="1600200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Posterior Anatomy of Cervical Spine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Posterior musculature (superficial to deep)</a:t>
            </a:r>
          </a:p>
          <a:p>
            <a:pPr lvl="1"/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Trapezius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Splenius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capitis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Semispinalis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capitis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Semispinalis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cervicis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Rectus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capitis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posterior</a:t>
            </a:r>
          </a:p>
          <a:p>
            <a:pPr lvl="2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Minor and major</a:t>
            </a:r>
          </a:p>
          <a:p>
            <a:pPr lvl="1"/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Obliquus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capitis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2" name="Rectangle 4"/>
          <p:cNvSpPr>
            <a:spLocks noGrp="1" noChangeArrowheads="1"/>
          </p:cNvSpPr>
          <p:nvPr>
            <p:ph type="title"/>
          </p:nvPr>
        </p:nvSpPr>
        <p:spPr>
          <a:xfrm>
            <a:off x="262890" y="304800"/>
            <a:ext cx="8561070" cy="121920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Exposure of Posterior Cervical Spine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45095" name="Picture 7" descr="msoF4869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8" t="5824" r="15094" b="2179"/>
          <a:stretch>
            <a:fillRect/>
          </a:stretch>
        </p:blipFill>
        <p:spPr>
          <a:xfrm>
            <a:off x="609600" y="1524000"/>
            <a:ext cx="3463925" cy="4648200"/>
          </a:xfrm>
        </p:spPr>
      </p:pic>
      <p:pic>
        <p:nvPicPr>
          <p:cNvPr id="345096" name="Picture 8" descr="msoB4BE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5" r="9435" b="7109"/>
          <a:stretch>
            <a:fillRect/>
          </a:stretch>
        </p:blipFill>
        <p:spPr bwMode="auto">
          <a:xfrm>
            <a:off x="4495800" y="1524000"/>
            <a:ext cx="4078288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57150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Posterior Cervical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Lamino-foramenotomy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78883" name="Picture 3" descr="post c discectomy-2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84"/>
          <a:stretch>
            <a:fillRect/>
          </a:stretch>
        </p:blipFill>
        <p:spPr>
          <a:xfrm>
            <a:off x="6324600" y="3733800"/>
            <a:ext cx="2514600" cy="2857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84" name="Picture 4" descr="c discectomy-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971800"/>
            <a:ext cx="293846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85" name="Picture 5" descr="post c discectom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" r="12245"/>
          <a:stretch>
            <a:fillRect/>
          </a:stretch>
        </p:blipFill>
        <p:spPr bwMode="auto">
          <a:xfrm>
            <a:off x="228600" y="1905000"/>
            <a:ext cx="3048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2879"/>
            <a:ext cx="9144000" cy="914401"/>
          </a:xfrm>
        </p:spPr>
        <p:txBody>
          <a:bodyPr/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Instrumentation 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Landmarks of the</a:t>
            </a:r>
            <a:b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Posterior </a:t>
            </a:r>
            <a:r>
              <a:rPr lang="en-US" sz="3200" dirty="0" err="1" smtClean="0">
                <a:solidFill>
                  <a:schemeClr val="bg1">
                    <a:lumMod val="95000"/>
                  </a:schemeClr>
                </a:solidFill>
              </a:rPr>
              <a:t>Subaxial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 Cervical Spine</a:t>
            </a:r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88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630" y="1337310"/>
            <a:ext cx="5863590" cy="504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</a:rPr>
              <a:t>Posterior Anatomy of Cervical Spine</a:t>
            </a:r>
          </a:p>
        </p:txBody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Schematic drawing of lateral mass screws</a:t>
            </a:r>
          </a:p>
        </p:txBody>
      </p:sp>
      <p:pic>
        <p:nvPicPr>
          <p:cNvPr id="55300" name="Picture 2" descr="C:\Users\Sassan\Desktop\JC\ni_2011_59_3_362_82729_f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362200"/>
            <a:ext cx="7816850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" y="1790383"/>
            <a:ext cx="7922578" cy="439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/>
          </p:cNvSpPr>
          <p:nvPr/>
        </p:nvSpPr>
        <p:spPr>
          <a:xfrm>
            <a:off x="457200" y="434340"/>
            <a:ext cx="8229600" cy="76581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Lateral Mass Screws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Thoracic Spine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1994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2133600" y="1981200"/>
            <a:ext cx="48768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12 Vertebrae</a:t>
            </a:r>
          </a:p>
          <a:p>
            <a:pPr>
              <a:lnSpc>
                <a:spcPct val="90000"/>
              </a:lnSpc>
            </a:pP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Kyphotic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Curve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Ribs Attached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Minimally Mobile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Facets in Coronal Plane</a:t>
            </a:r>
          </a:p>
        </p:txBody>
      </p:sp>
      <p:pic>
        <p:nvPicPr>
          <p:cNvPr id="41990" name="Picture 6" descr="Vertebral Column - 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1604963" cy="6400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685800" y="1295400"/>
            <a:ext cx="1143000" cy="2514600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41992" name="Picture 8" descr="Vertebral Column - L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52400"/>
            <a:ext cx="1589088" cy="6400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7391400" y="1295400"/>
            <a:ext cx="990600" cy="2514600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4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4572000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75779" name="Picture 3" descr="Thoracic Vertebrae (T7-9) Assembled - Posterior 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741" y="1445782"/>
            <a:ext cx="3635059" cy="45608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Thoracic Vertebrae (T6) - Lateral 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02"/>
            <a:ext cx="4832942" cy="410957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horacic Vertebrae (T6) - Superior 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" y="2927511"/>
            <a:ext cx="4183063" cy="41036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0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Cervical Spine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Atlas/C1</a:t>
            </a:r>
          </a:p>
          <a:p>
            <a:pPr lvl="1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Ring shaped, anterior/posterior arches</a:t>
            </a:r>
          </a:p>
          <a:p>
            <a:pPr lvl="2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Anterior ring articulates with dens of axis /C2</a:t>
            </a:r>
          </a:p>
          <a:p>
            <a:pPr lvl="1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Transverse foramen (vertebral arteries)</a:t>
            </a:r>
          </a:p>
          <a:p>
            <a:pPr lvl="1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Lateral masses lie anterior and medial </a:t>
            </a:r>
          </a:p>
          <a:p>
            <a:pPr lvl="2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Form joints with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condyles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and axis (C2)</a:t>
            </a:r>
          </a:p>
          <a:p>
            <a:pPr lvl="1"/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5882" t="22588" r="15294" b="39765"/>
          <a:stretch>
            <a:fillRect/>
          </a:stretch>
        </p:blipFill>
        <p:spPr bwMode="auto">
          <a:xfrm>
            <a:off x="1828800" y="4648200"/>
            <a:ext cx="51435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82" name="Group 2"/>
          <p:cNvGrpSpPr>
            <a:grpSpLocks/>
          </p:cNvGrpSpPr>
          <p:nvPr/>
        </p:nvGrpSpPr>
        <p:grpSpPr bwMode="auto">
          <a:xfrm>
            <a:off x="438150" y="171450"/>
            <a:ext cx="8174038" cy="6686550"/>
            <a:chOff x="310" y="108"/>
            <a:chExt cx="5793" cy="4212"/>
          </a:xfrm>
        </p:grpSpPr>
        <p:sp>
          <p:nvSpPr>
            <p:cNvPr id="225283" name="Rectangle 3"/>
            <p:cNvSpPr>
              <a:spLocks noChangeArrowheads="1"/>
            </p:cNvSpPr>
            <p:nvPr/>
          </p:nvSpPr>
          <p:spPr bwMode="auto">
            <a:xfrm>
              <a:off x="1203" y="108"/>
              <a:ext cx="3473" cy="485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4400" dirty="0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Surgical Approaches</a:t>
              </a:r>
            </a:p>
          </p:txBody>
        </p:sp>
        <p:sp>
          <p:nvSpPr>
            <p:cNvPr id="225285" name="Rectangle 5"/>
            <p:cNvSpPr>
              <a:spLocks noChangeArrowheads="1"/>
            </p:cNvSpPr>
            <p:nvPr/>
          </p:nvSpPr>
          <p:spPr bwMode="auto">
            <a:xfrm>
              <a:off x="310" y="668"/>
              <a:ext cx="5793" cy="36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bg1">
                    <a:lumMod val="95000"/>
                  </a:schemeClr>
                </a:buClr>
                <a:buSzPct val="70000"/>
                <a:buFont typeface="Arial" pitchFamily="34" charset="0"/>
                <a:buChar char="•"/>
              </a:pPr>
              <a:r>
                <a:rPr lang="en-US" sz="2600" dirty="0" smtClean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Posterior </a:t>
              </a:r>
              <a:r>
                <a:rPr lang="en-US" sz="2600" dirty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- Laminectomy (all </a:t>
              </a:r>
              <a:r>
                <a:rPr lang="en-US" sz="2600" dirty="0" smtClean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levels)</a:t>
              </a:r>
            </a:p>
            <a:p>
              <a:pPr marL="800100" lvl="1" indent="-342900">
                <a:spcBef>
                  <a:spcPct val="20000"/>
                </a:spcBef>
                <a:buClr>
                  <a:schemeClr val="bg1">
                    <a:lumMod val="95000"/>
                  </a:schemeClr>
                </a:buClr>
                <a:buSzPct val="70000"/>
                <a:buFont typeface="Arial" pitchFamily="34" charset="0"/>
                <a:buChar char="•"/>
              </a:pPr>
              <a:r>
                <a:rPr lang="en-US" sz="2200" dirty="0" err="1" smtClean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Posterolateral</a:t>
              </a:r>
              <a:endParaRPr lang="en-US" sz="2200" dirty="0">
                <a:solidFill>
                  <a:schemeClr val="bg1">
                    <a:lumMod val="95000"/>
                  </a:schemeClr>
                </a:solidFill>
                <a:latin typeface="+mn-lt"/>
              </a:endParaRPr>
            </a:p>
            <a:p>
              <a:pPr marL="800100" lvl="1" indent="-342900">
                <a:spcBef>
                  <a:spcPct val="20000"/>
                </a:spcBef>
                <a:buClr>
                  <a:schemeClr val="bg1">
                    <a:lumMod val="95000"/>
                  </a:schemeClr>
                </a:buClr>
                <a:buSzPct val="70000"/>
                <a:buFont typeface="Arial" pitchFamily="34" charset="0"/>
                <a:buChar char="•"/>
              </a:pPr>
              <a:r>
                <a:rPr lang="en-US" sz="2200" dirty="0" err="1" smtClean="0">
                  <a:solidFill>
                    <a:schemeClr val="bg1">
                      <a:lumMod val="95000"/>
                    </a:schemeClr>
                  </a:solidFill>
                  <a:latin typeface="+mn-lt"/>
                  <a:ea typeface="Arial" charset="0"/>
                </a:rPr>
                <a:t>Transpedicular</a:t>
              </a:r>
              <a:r>
                <a:rPr lang="en-US" sz="2200" dirty="0" smtClean="0">
                  <a:solidFill>
                    <a:schemeClr val="bg1">
                      <a:lumMod val="95000"/>
                    </a:schemeClr>
                  </a:solidFill>
                  <a:latin typeface="+mn-lt"/>
                  <a:ea typeface="Arial" charset="0"/>
                </a:rPr>
                <a:t> </a:t>
              </a:r>
              <a:r>
                <a:rPr lang="en-US" sz="2200" dirty="0">
                  <a:solidFill>
                    <a:schemeClr val="bg1">
                      <a:lumMod val="95000"/>
                    </a:schemeClr>
                  </a:solidFill>
                  <a:latin typeface="+mn-lt"/>
                  <a:ea typeface="Arial" charset="0"/>
                </a:rPr>
                <a:t>(all </a:t>
              </a:r>
              <a:r>
                <a:rPr lang="en-US" sz="2200" dirty="0" smtClean="0">
                  <a:solidFill>
                    <a:schemeClr val="bg1">
                      <a:lumMod val="95000"/>
                    </a:schemeClr>
                  </a:solidFill>
                  <a:latin typeface="+mn-lt"/>
                  <a:ea typeface="Arial" charset="0"/>
                </a:rPr>
                <a:t>levels)</a:t>
              </a:r>
            </a:p>
            <a:p>
              <a:pPr marL="800100" lvl="1" indent="-342900">
                <a:spcBef>
                  <a:spcPct val="20000"/>
                </a:spcBef>
                <a:buClr>
                  <a:schemeClr val="bg1">
                    <a:lumMod val="95000"/>
                  </a:schemeClr>
                </a:buClr>
                <a:buSzPct val="70000"/>
                <a:buFont typeface="Arial" pitchFamily="34" charset="0"/>
                <a:buChar char="•"/>
              </a:pPr>
              <a:r>
                <a:rPr lang="en-US" sz="2200" dirty="0" err="1" smtClean="0">
                  <a:solidFill>
                    <a:schemeClr val="bg1">
                      <a:lumMod val="95000"/>
                    </a:schemeClr>
                  </a:solidFill>
                  <a:latin typeface="+mn-lt"/>
                  <a:ea typeface="Arial" charset="0"/>
                </a:rPr>
                <a:t>Costotransversectomy</a:t>
              </a:r>
              <a:r>
                <a:rPr lang="en-US" sz="2200" dirty="0" smtClean="0">
                  <a:solidFill>
                    <a:schemeClr val="bg1">
                      <a:lumMod val="95000"/>
                    </a:schemeClr>
                  </a:solidFill>
                  <a:latin typeface="+mn-lt"/>
                  <a:ea typeface="Arial" charset="0"/>
                </a:rPr>
                <a:t> </a:t>
              </a:r>
              <a:r>
                <a:rPr lang="en-US" sz="2200" dirty="0">
                  <a:solidFill>
                    <a:schemeClr val="bg1">
                      <a:lumMod val="95000"/>
                    </a:schemeClr>
                  </a:solidFill>
                  <a:latin typeface="+mn-lt"/>
                  <a:ea typeface="Arial" charset="0"/>
                </a:rPr>
                <a:t>(</a:t>
              </a:r>
              <a:r>
                <a:rPr lang="en-US" sz="2200" dirty="0" smtClean="0">
                  <a:solidFill>
                    <a:schemeClr val="bg1">
                      <a:lumMod val="95000"/>
                    </a:schemeClr>
                  </a:solidFill>
                  <a:latin typeface="+mn-lt"/>
                  <a:ea typeface="Arial" charset="0"/>
                </a:rPr>
                <a:t>thoracic)</a:t>
              </a:r>
              <a:endParaRPr lang="en-US" sz="2400" dirty="0">
                <a:solidFill>
                  <a:schemeClr val="bg1">
                    <a:lumMod val="95000"/>
                  </a:schemeClr>
                </a:solidFill>
                <a:latin typeface="+mn-lt"/>
                <a:ea typeface="Arial" charset="0"/>
              </a:endParaRPr>
            </a:p>
            <a:p>
              <a:pPr marL="342900" indent="-342900">
                <a:spcBef>
                  <a:spcPct val="20000"/>
                </a:spcBef>
                <a:buClr>
                  <a:schemeClr val="bg1">
                    <a:lumMod val="95000"/>
                  </a:schemeClr>
                </a:buClr>
                <a:buSzPct val="70000"/>
                <a:buFont typeface="Arial" pitchFamily="34" charset="0"/>
                <a:buChar char="•"/>
              </a:pPr>
              <a:r>
                <a:rPr lang="en-US" sz="2600" dirty="0" smtClean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Lateral</a:t>
              </a:r>
              <a:endParaRPr lang="en-US" sz="2600" dirty="0">
                <a:solidFill>
                  <a:schemeClr val="bg1">
                    <a:lumMod val="95000"/>
                  </a:schemeClr>
                </a:solidFill>
                <a:latin typeface="+mn-lt"/>
              </a:endParaRPr>
            </a:p>
            <a:p>
              <a:pPr marL="742950" lvl="1" indent="-285750">
                <a:spcBef>
                  <a:spcPct val="20000"/>
                </a:spcBef>
                <a:buClr>
                  <a:schemeClr val="bg1">
                    <a:lumMod val="95000"/>
                  </a:schemeClr>
                </a:buClr>
                <a:buSzPct val="70000"/>
                <a:buFont typeface="Arial" pitchFamily="34" charset="0"/>
                <a:buChar char="•"/>
              </a:pPr>
              <a:r>
                <a:rPr lang="en-US" sz="2200" dirty="0">
                  <a:solidFill>
                    <a:schemeClr val="bg1">
                      <a:lumMod val="95000"/>
                    </a:schemeClr>
                  </a:solidFill>
                  <a:latin typeface="+mn-lt"/>
                  <a:ea typeface="Arial" charset="0"/>
                </a:rPr>
                <a:t>Lateral </a:t>
              </a:r>
              <a:r>
                <a:rPr lang="en-US" sz="2200" dirty="0" err="1">
                  <a:solidFill>
                    <a:schemeClr val="bg1">
                      <a:lumMod val="95000"/>
                    </a:schemeClr>
                  </a:solidFill>
                  <a:latin typeface="+mn-lt"/>
                  <a:ea typeface="Arial" charset="0"/>
                </a:rPr>
                <a:t>extracavitary</a:t>
              </a:r>
              <a:r>
                <a:rPr lang="en-US" sz="2200" dirty="0">
                  <a:solidFill>
                    <a:schemeClr val="bg1">
                      <a:lumMod val="95000"/>
                    </a:schemeClr>
                  </a:solidFill>
                  <a:latin typeface="+mn-lt"/>
                  <a:ea typeface="Arial" charset="0"/>
                </a:rPr>
                <a:t> (thoracic)</a:t>
              </a:r>
            </a:p>
            <a:p>
              <a:pPr marL="342900" indent="-342900">
                <a:spcBef>
                  <a:spcPct val="20000"/>
                </a:spcBef>
                <a:buClr>
                  <a:schemeClr val="bg1">
                    <a:lumMod val="95000"/>
                  </a:schemeClr>
                </a:buClr>
                <a:buSzPct val="70000"/>
                <a:buFont typeface="Arial" pitchFamily="34" charset="0"/>
                <a:buChar char="•"/>
              </a:pPr>
              <a:r>
                <a:rPr lang="en-US" sz="2600" dirty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Anterolateral</a:t>
              </a:r>
              <a:endParaRPr lang="en-US" sz="3000" dirty="0">
                <a:solidFill>
                  <a:schemeClr val="bg1">
                    <a:lumMod val="95000"/>
                  </a:schemeClr>
                </a:solidFill>
                <a:latin typeface="+mn-lt"/>
              </a:endParaRPr>
            </a:p>
            <a:p>
              <a:pPr marL="742950" lvl="1" indent="-285750">
                <a:spcBef>
                  <a:spcPct val="20000"/>
                </a:spcBef>
                <a:buClr>
                  <a:schemeClr val="bg1">
                    <a:lumMod val="95000"/>
                  </a:schemeClr>
                </a:buClr>
                <a:buSzPct val="70000"/>
                <a:buFont typeface="Arial" pitchFamily="34" charset="0"/>
                <a:buChar char="•"/>
              </a:pPr>
              <a:r>
                <a:rPr lang="en-US" sz="2200" dirty="0" err="1">
                  <a:solidFill>
                    <a:schemeClr val="bg1">
                      <a:lumMod val="95000"/>
                    </a:schemeClr>
                  </a:solidFill>
                  <a:latin typeface="+mn-lt"/>
                  <a:ea typeface="Arial" charset="0"/>
                </a:rPr>
                <a:t>Posterolateral</a:t>
              </a:r>
              <a:r>
                <a:rPr lang="en-US" sz="2200" dirty="0">
                  <a:solidFill>
                    <a:schemeClr val="bg1">
                      <a:lumMod val="95000"/>
                    </a:schemeClr>
                  </a:solidFill>
                  <a:latin typeface="+mn-lt"/>
                  <a:ea typeface="Arial" charset="0"/>
                </a:rPr>
                <a:t> thoracotomy (thoracic)</a:t>
              </a:r>
            </a:p>
            <a:p>
              <a:pPr marL="742950" lvl="1" indent="-285750">
                <a:spcBef>
                  <a:spcPct val="20000"/>
                </a:spcBef>
                <a:buClr>
                  <a:schemeClr val="bg1">
                    <a:lumMod val="95000"/>
                  </a:schemeClr>
                </a:buClr>
                <a:buSzPct val="70000"/>
                <a:buFont typeface="Arial" pitchFamily="34" charset="0"/>
                <a:buChar char="•"/>
              </a:pPr>
              <a:r>
                <a:rPr lang="en-US" sz="2200" dirty="0">
                  <a:solidFill>
                    <a:schemeClr val="bg1">
                      <a:lumMod val="95000"/>
                    </a:schemeClr>
                  </a:solidFill>
                  <a:latin typeface="+mn-lt"/>
                  <a:ea typeface="Arial" charset="0"/>
                </a:rPr>
                <a:t>Retroperitoneal (L2 - L4)</a:t>
              </a:r>
            </a:p>
            <a:p>
              <a:pPr marL="742950" lvl="1" indent="-285750">
                <a:spcBef>
                  <a:spcPct val="20000"/>
                </a:spcBef>
                <a:buClr>
                  <a:schemeClr val="bg1">
                    <a:lumMod val="95000"/>
                  </a:schemeClr>
                </a:buClr>
                <a:buSzPct val="70000"/>
                <a:buFont typeface="Arial" pitchFamily="34" charset="0"/>
                <a:buChar char="•"/>
              </a:pPr>
              <a:r>
                <a:rPr lang="en-US" sz="2200" dirty="0" err="1">
                  <a:solidFill>
                    <a:schemeClr val="bg1">
                      <a:lumMod val="95000"/>
                    </a:schemeClr>
                  </a:solidFill>
                  <a:latin typeface="+mn-lt"/>
                  <a:ea typeface="Arial" charset="0"/>
                </a:rPr>
                <a:t>Thoracoabdominal</a:t>
              </a:r>
              <a:r>
                <a:rPr lang="en-US" sz="2200" dirty="0">
                  <a:solidFill>
                    <a:schemeClr val="bg1">
                      <a:lumMod val="95000"/>
                    </a:schemeClr>
                  </a:solidFill>
                  <a:latin typeface="+mn-lt"/>
                  <a:ea typeface="Arial" charset="0"/>
                </a:rPr>
                <a:t> (T11-L1)</a:t>
              </a:r>
            </a:p>
            <a:p>
              <a:pPr marL="342900" indent="-342900">
                <a:spcBef>
                  <a:spcPct val="20000"/>
                </a:spcBef>
                <a:buClr>
                  <a:schemeClr val="bg1">
                    <a:lumMod val="95000"/>
                  </a:schemeClr>
                </a:buClr>
                <a:buSzPct val="70000"/>
                <a:buFont typeface="Arial" pitchFamily="34" charset="0"/>
                <a:buChar char="•"/>
              </a:pPr>
              <a:r>
                <a:rPr lang="en-US" sz="2600" dirty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Anterior</a:t>
              </a:r>
              <a:endParaRPr lang="en-US" sz="2800" dirty="0">
                <a:solidFill>
                  <a:schemeClr val="bg1">
                    <a:lumMod val="95000"/>
                  </a:schemeClr>
                </a:solidFill>
                <a:latin typeface="+mn-lt"/>
              </a:endParaRPr>
            </a:p>
            <a:p>
              <a:pPr marL="742950" lvl="1" indent="-285750">
                <a:spcBef>
                  <a:spcPct val="20000"/>
                </a:spcBef>
                <a:buClr>
                  <a:schemeClr val="bg1">
                    <a:lumMod val="95000"/>
                  </a:schemeClr>
                </a:buClr>
                <a:buSzPct val="70000"/>
                <a:buFont typeface="Arial" pitchFamily="34" charset="0"/>
                <a:buChar char="•"/>
              </a:pPr>
              <a:r>
                <a:rPr lang="en-US" sz="2200" dirty="0">
                  <a:solidFill>
                    <a:schemeClr val="bg1">
                      <a:lumMod val="95000"/>
                    </a:schemeClr>
                  </a:solidFill>
                  <a:latin typeface="+mn-lt"/>
                  <a:ea typeface="Arial" charset="0"/>
                </a:rPr>
                <a:t>Median </a:t>
              </a:r>
              <a:r>
                <a:rPr lang="en-US" sz="2200" dirty="0" err="1">
                  <a:solidFill>
                    <a:schemeClr val="bg1">
                      <a:lumMod val="95000"/>
                    </a:schemeClr>
                  </a:solidFill>
                  <a:latin typeface="+mn-lt"/>
                  <a:ea typeface="Arial" charset="0"/>
                </a:rPr>
                <a:t>sternotomy</a:t>
              </a:r>
              <a:r>
                <a:rPr lang="en-US" sz="2200" dirty="0">
                  <a:solidFill>
                    <a:schemeClr val="bg1">
                      <a:lumMod val="95000"/>
                    </a:schemeClr>
                  </a:solidFill>
                  <a:latin typeface="+mn-lt"/>
                  <a:ea typeface="Arial" charset="0"/>
                </a:rPr>
                <a:t> (T1 - T3)</a:t>
              </a:r>
            </a:p>
            <a:p>
              <a:pPr marL="742950" lvl="1" indent="-285750">
                <a:spcBef>
                  <a:spcPct val="20000"/>
                </a:spcBef>
                <a:buClr>
                  <a:schemeClr val="bg1">
                    <a:lumMod val="95000"/>
                  </a:schemeClr>
                </a:buClr>
                <a:buSzPct val="70000"/>
                <a:buFont typeface="Arial" pitchFamily="34" charset="0"/>
                <a:buChar char="•"/>
              </a:pPr>
              <a:r>
                <a:rPr lang="en-US" sz="2200" dirty="0" err="1">
                  <a:solidFill>
                    <a:schemeClr val="bg1">
                      <a:lumMod val="95000"/>
                    </a:schemeClr>
                  </a:solidFill>
                  <a:latin typeface="+mn-lt"/>
                  <a:ea typeface="Arial" charset="0"/>
                </a:rPr>
                <a:t>Transperitoneal</a:t>
              </a:r>
              <a:r>
                <a:rPr lang="en-US" sz="2200" dirty="0">
                  <a:solidFill>
                    <a:schemeClr val="bg1">
                      <a:lumMod val="95000"/>
                    </a:schemeClr>
                  </a:solidFill>
                  <a:latin typeface="+mn-lt"/>
                  <a:ea typeface="Arial" charset="0"/>
                </a:rPr>
                <a:t> (L5 - S1)</a:t>
              </a:r>
            </a:p>
            <a:p>
              <a:pPr marL="742950" lvl="1" indent="-285750">
                <a:spcBef>
                  <a:spcPct val="20000"/>
                </a:spcBef>
                <a:buClr>
                  <a:srgbClr val="FFFF00"/>
                </a:buClr>
                <a:buSzPct val="70000"/>
                <a:buFont typeface="Wingdings" charset="0"/>
                <a:buChar char="l"/>
              </a:pPr>
              <a:endPara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8780" y="400051"/>
            <a:ext cx="56007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Anterolateral</a:t>
            </a:r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 Thoracic</a:t>
            </a:r>
            <a:br>
              <a:rPr lang="en-US" sz="44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</a:br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   (same for lumbar)</a:t>
            </a:r>
            <a:endParaRPr lang="en-US" sz="44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2045970"/>
            <a:ext cx="741807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Lateral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decutitus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, bean bag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Flex down leg at knee for stability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Pad knees with pillow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Axillary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roll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Arms at 90 degrees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+/- bend in table (opens up T/L junction)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Left side up to avoid liver and vena cava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Good for retroperitoneal approach </a:t>
            </a:r>
          </a:p>
          <a:p>
            <a:pPr>
              <a:buClr>
                <a:schemeClr val="bg1">
                  <a:lumMod val="95000"/>
                </a:schemeClr>
              </a:buClr>
            </a:pP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Tx/>
              <a:buChar char="-"/>
            </a:pP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" y="457199"/>
            <a:ext cx="7716838" cy="558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32899" y="1921267"/>
            <a:ext cx="1417834" cy="1130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2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z="4800" dirty="0" smtClean="0">
                <a:solidFill>
                  <a:schemeClr val="bg1">
                    <a:lumMod val="95000"/>
                  </a:schemeClr>
                </a:solidFill>
              </a:rPr>
              <a:t>Exposure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70697" name="Picture 9" descr="msoC611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6" t="16679" r="21243"/>
          <a:stretch>
            <a:fillRect/>
          </a:stretch>
        </p:blipFill>
        <p:spPr>
          <a:xfrm>
            <a:off x="304800" y="1295400"/>
            <a:ext cx="3144838" cy="4953000"/>
          </a:xfrm>
        </p:spPr>
      </p:pic>
      <p:pic>
        <p:nvPicPr>
          <p:cNvPr id="370698" name="Picture 10" descr="msoC391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3" t="6288"/>
          <a:stretch>
            <a:fillRect/>
          </a:stretch>
        </p:blipFill>
        <p:spPr>
          <a:xfrm>
            <a:off x="3657600" y="1371600"/>
            <a:ext cx="5181600" cy="4902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z="4800" dirty="0" smtClean="0">
                <a:solidFill>
                  <a:schemeClr val="bg1">
                    <a:lumMod val="95000"/>
                  </a:schemeClr>
                </a:solidFill>
              </a:rPr>
              <a:t>Exposure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29063" name="Picture 7"/>
          <p:cNvPicPr>
            <a:picLocks noGrp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5"/>
          <a:stretch>
            <a:fillRect/>
          </a:stretch>
        </p:blipFill>
        <p:spPr>
          <a:xfrm>
            <a:off x="1371600" y="1295400"/>
            <a:ext cx="6553200" cy="51816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83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6480" cy="4320"/>
          </a:xfrm>
        </p:grpSpPr>
        <p:sp>
          <p:nvSpPr>
            <p:cNvPr id="2488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480" cy="43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4883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" y="133"/>
              <a:ext cx="6012" cy="402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858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6480" cy="4320"/>
          </a:xfrm>
        </p:grpSpPr>
        <p:sp>
          <p:nvSpPr>
            <p:cNvPr id="24985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480" cy="43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4986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" y="134"/>
              <a:ext cx="6069" cy="4032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88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6480" cy="4320"/>
          </a:xfrm>
        </p:grpSpPr>
        <p:sp>
          <p:nvSpPr>
            <p:cNvPr id="25088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480" cy="43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5088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" y="123"/>
              <a:ext cx="5931" cy="402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050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6480" cy="4320"/>
          </a:xfrm>
        </p:grpSpPr>
        <p:sp>
          <p:nvSpPr>
            <p:cNvPr id="25805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48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58052" name="Picture 4" descr="LEFFLER-0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" y="135"/>
              <a:ext cx="6046" cy="4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dist="25401" dir="2700000" rotWithShape="0">
              <a:srgbClr val="000000">
                <a:alpha val="42999"/>
              </a:srgbClr>
            </a:outerShdw>
          </a:effectLst>
        </p:spPr>
        <p:txBody>
          <a:bodyPr anchor="t"/>
          <a:lstStyle/>
          <a:p>
            <a:pPr eaLnBrk="1" hangingPunct="1">
              <a:defRPr/>
            </a:pPr>
            <a:r>
              <a:rPr lang="en-US" dirty="0" smtClean="0">
                <a:solidFill>
                  <a:srgbClr val="EBF1DE"/>
                </a:solidFill>
                <a:ea typeface="ＭＳ Ｐゴシック" pitchFamily="32" charset="-128"/>
                <a:cs typeface="Arial" charset="0"/>
              </a:rPr>
              <a:t>Anterior Surgical Approaches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160203"/>
          </a:xfrm>
        </p:spPr>
        <p:txBody>
          <a:bodyPr/>
          <a:lstStyle/>
          <a:p>
            <a:pPr>
              <a:buNone/>
            </a:pPr>
            <a:endParaRPr lang="en-US" dirty="0" smtClean="0">
              <a:solidFill>
                <a:schemeClr val="bg1"/>
              </a:solidFill>
              <a:ea typeface="ＭＳ Ｐゴシック" pitchFamily="34" charset="-128"/>
            </a:endParaRPr>
          </a:p>
          <a:p>
            <a:r>
              <a:rPr lang="en-US" dirty="0" smtClean="0">
                <a:solidFill>
                  <a:schemeClr val="bg1"/>
                </a:solidFill>
                <a:ea typeface="ＭＳ Ｐゴシック" pitchFamily="34" charset="-128"/>
              </a:rPr>
              <a:t>Access to T1 from Anterior Cervical approach in rare cases</a:t>
            </a:r>
          </a:p>
          <a:p>
            <a:r>
              <a:rPr lang="en-US" dirty="0" smtClean="0">
                <a:solidFill>
                  <a:schemeClr val="bg1"/>
                </a:solidFill>
                <a:ea typeface="ＭＳ Ｐゴシック" pitchFamily="34" charset="-128"/>
              </a:rPr>
              <a:t>T2-4 via </a:t>
            </a:r>
            <a:r>
              <a:rPr lang="en-US" dirty="0" err="1" smtClean="0">
                <a:solidFill>
                  <a:schemeClr val="bg1"/>
                </a:solidFill>
                <a:ea typeface="ＭＳ Ｐゴシック" pitchFamily="34" charset="-128"/>
              </a:rPr>
              <a:t>Transclavicular</a:t>
            </a:r>
            <a:r>
              <a:rPr lang="en-US" dirty="0" smtClean="0">
                <a:solidFill>
                  <a:schemeClr val="bg1"/>
                </a:solidFill>
                <a:ea typeface="ＭＳ Ｐゴシック" pitchFamily="34" charset="-128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a typeface="ＭＳ Ｐゴシック" pitchFamily="34" charset="-128"/>
              </a:rPr>
              <a:t>Transmanubrial</a:t>
            </a:r>
            <a:r>
              <a:rPr lang="en-US" dirty="0" smtClean="0">
                <a:solidFill>
                  <a:schemeClr val="bg1"/>
                </a:solidFill>
                <a:ea typeface="ＭＳ Ｐゴシック" pitchFamily="34" charset="-128"/>
              </a:rPr>
              <a:t>, T2-6 Trans-</a:t>
            </a:r>
            <a:r>
              <a:rPr lang="en-US" dirty="0" err="1" smtClean="0">
                <a:solidFill>
                  <a:schemeClr val="bg1"/>
                </a:solidFill>
                <a:ea typeface="ＭＳ Ｐゴシック" pitchFamily="34" charset="-128"/>
              </a:rPr>
              <a:t>sternal</a:t>
            </a:r>
            <a:r>
              <a:rPr lang="en-US" dirty="0" smtClean="0">
                <a:solidFill>
                  <a:schemeClr val="bg1"/>
                </a:solidFill>
                <a:ea typeface="ＭＳ Ｐゴシック" pitchFamily="34" charset="-128"/>
              </a:rPr>
              <a:t>/trans-thoracic</a:t>
            </a:r>
          </a:p>
          <a:p>
            <a:r>
              <a:rPr lang="en-US" dirty="0" smtClean="0">
                <a:solidFill>
                  <a:schemeClr val="bg1"/>
                </a:solidFill>
                <a:ea typeface="ＭＳ Ｐゴシック" pitchFamily="34" charset="-128"/>
              </a:rPr>
              <a:t>High morbidity due to anatomical structures</a:t>
            </a:r>
          </a:p>
          <a:p>
            <a:pPr>
              <a:buFont typeface="Arial" charset="0"/>
              <a:buNone/>
            </a:pPr>
            <a:endParaRPr lang="en-US" i="1" dirty="0" smtClean="0">
              <a:solidFill>
                <a:schemeClr val="bg1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Cervical Spine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Axis /C2</a:t>
            </a:r>
          </a:p>
          <a:p>
            <a:pPr lvl="1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Elongated dens articulates with anterior ring of C1</a:t>
            </a:r>
          </a:p>
          <a:p>
            <a:pPr lvl="1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Superior facet articulates with C1</a:t>
            </a:r>
          </a:p>
          <a:p>
            <a:pPr lvl="1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Inferior facet articulates with C3</a:t>
            </a:r>
          </a:p>
          <a:p>
            <a:pPr lvl="1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Transverse foramen</a:t>
            </a:r>
          </a:p>
          <a:p>
            <a:pPr lvl="1">
              <a:buNone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    (vertebral arteries)</a:t>
            </a:r>
          </a:p>
          <a:p>
            <a:pPr lvl="1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Pars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interarticularis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pPr lvl="1">
              <a:buNone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	versus the pedicles</a:t>
            </a:r>
          </a:p>
          <a:p>
            <a:pPr lvl="1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- Screw placement 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 descr="axis.png"/>
          <p:cNvPicPr>
            <a:picLocks noChangeAspect="1"/>
          </p:cNvPicPr>
          <p:nvPr/>
        </p:nvPicPr>
        <p:blipFill>
          <a:blip r:embed="rId2" cstate="print"/>
          <a:srcRect l="16840" t="13789" r="18749" b="9160"/>
          <a:stretch>
            <a:fillRect/>
          </a:stretch>
        </p:blipFill>
        <p:spPr>
          <a:xfrm>
            <a:off x="5132070" y="3634740"/>
            <a:ext cx="3554730" cy="2666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1" y="365760"/>
            <a:ext cx="6629400" cy="593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dist="25401" dir="2700000" rotWithShape="0">
              <a:srgbClr val="000000">
                <a:alpha val="42999"/>
              </a:srgbClr>
            </a:outerShdw>
          </a:effectLst>
        </p:spPr>
        <p:txBody>
          <a:bodyPr anchor="t"/>
          <a:lstStyle/>
          <a:p>
            <a:pPr eaLnBrk="1" hangingPunct="1">
              <a:defRPr/>
            </a:pPr>
            <a:r>
              <a:rPr lang="en-US" dirty="0" smtClean="0">
                <a:solidFill>
                  <a:srgbClr val="EBF1DE"/>
                </a:solidFill>
                <a:ea typeface="ＭＳ Ｐゴシック" pitchFamily="32" charset="-128"/>
                <a:cs typeface="Arial" charset="0"/>
              </a:rPr>
              <a:t>Anterior Surgical Approaches</a:t>
            </a:r>
          </a:p>
        </p:txBody>
      </p:sp>
      <p:pic>
        <p:nvPicPr>
          <p:cNvPr id="11267" name="Picture 3" descr="C:\Users\ercurtis\Desktop\thCA9GVM2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6913" y="1616075"/>
            <a:ext cx="4179887" cy="4453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C:\Users\ercurtis\Desktop\Picture10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662940" y="1616075"/>
            <a:ext cx="4016375" cy="445325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dist="25401" dir="2700000" rotWithShape="0">
              <a:srgbClr val="000000">
                <a:alpha val="42999"/>
              </a:srgbClr>
            </a:outerShdw>
          </a:effectLst>
        </p:spPr>
        <p:txBody>
          <a:bodyPr anchor="t"/>
          <a:lstStyle/>
          <a:p>
            <a:pPr marL="342900" indent="-342900"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</a:rPr>
              <a:t>Posterior Approaches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</a:rPr>
              <a:t/>
            </a:r>
            <a:b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</a:rPr>
            </a:br>
            <a:endParaRPr lang="en-US" sz="3600" b="1" i="1" dirty="0" smtClean="0">
              <a:solidFill>
                <a:srgbClr val="EBF1DE"/>
              </a:solidFill>
              <a:latin typeface="Arial" charset="0"/>
              <a:ea typeface="ＭＳ Ｐゴシック" pitchFamily="32" charset="-128"/>
              <a:cs typeface="Arial" charset="0"/>
            </a:endParaRP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4577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a typeface="ＭＳ Ｐゴシック" pitchFamily="34" charset="-128"/>
              </a:rPr>
              <a:t>Midline posterior approaches allow for a variety of procedures</a:t>
            </a:r>
          </a:p>
          <a:p>
            <a:pPr lvl="1"/>
            <a:r>
              <a:rPr lang="en-US" dirty="0" err="1" smtClean="0">
                <a:solidFill>
                  <a:schemeClr val="bg1"/>
                </a:solidFill>
                <a:ea typeface="ＭＳ Ｐゴシック" pitchFamily="34" charset="-128"/>
              </a:rPr>
              <a:t>Transpedicular</a:t>
            </a:r>
            <a:r>
              <a:rPr lang="en-US" dirty="0" smtClean="0">
                <a:solidFill>
                  <a:schemeClr val="bg1"/>
                </a:solidFill>
                <a:ea typeface="ＭＳ Ｐゴシック" pitchFamily="34" charset="-128"/>
              </a:rPr>
              <a:t> </a:t>
            </a:r>
          </a:p>
          <a:p>
            <a:pPr lvl="1"/>
            <a:r>
              <a:rPr lang="en-US" dirty="0" err="1" smtClean="0">
                <a:solidFill>
                  <a:schemeClr val="bg1"/>
                </a:solidFill>
                <a:ea typeface="ＭＳ Ｐゴシック" pitchFamily="34" charset="-128"/>
              </a:rPr>
              <a:t>Costotransversectomy</a:t>
            </a:r>
            <a:endParaRPr lang="en-US" dirty="0" smtClean="0">
              <a:solidFill>
                <a:schemeClr val="bg1"/>
              </a:solidFill>
              <a:ea typeface="ＭＳ Ｐゴシック" pitchFamily="34" charset="-128"/>
            </a:endParaRPr>
          </a:p>
          <a:p>
            <a:pPr lvl="1"/>
            <a:r>
              <a:rPr lang="en-US" dirty="0" err="1" smtClean="0">
                <a:solidFill>
                  <a:schemeClr val="bg1"/>
                </a:solidFill>
                <a:ea typeface="ＭＳ Ｐゴシック" pitchFamily="34" charset="-128"/>
              </a:rPr>
              <a:t>Posterolateral</a:t>
            </a:r>
            <a:endParaRPr lang="en-US" dirty="0" smtClean="0">
              <a:solidFill>
                <a:schemeClr val="bg1"/>
              </a:solidFill>
              <a:ea typeface="ＭＳ Ｐゴシック" pitchFamily="34" charset="-128"/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  <a:ea typeface="ＭＳ Ｐゴシック" pitchFamily="34" charset="-128"/>
              </a:rPr>
              <a:t>Lateral </a:t>
            </a:r>
            <a:r>
              <a:rPr lang="en-US" dirty="0" err="1" smtClean="0">
                <a:solidFill>
                  <a:schemeClr val="bg1"/>
                </a:solidFill>
                <a:ea typeface="ＭＳ Ｐゴシック" pitchFamily="34" charset="-128"/>
              </a:rPr>
              <a:t>extracavitary</a:t>
            </a:r>
            <a:r>
              <a:rPr lang="en-US" dirty="0" smtClean="0">
                <a:solidFill>
                  <a:schemeClr val="bg1"/>
                </a:solidFill>
                <a:ea typeface="ＭＳ Ｐゴシック" pitchFamily="34" charset="-128"/>
              </a:rPr>
              <a:t> </a:t>
            </a:r>
          </a:p>
          <a:p>
            <a:pPr lvl="1"/>
            <a:r>
              <a:rPr lang="en-US" dirty="0" err="1" smtClean="0">
                <a:solidFill>
                  <a:schemeClr val="bg1"/>
                </a:solidFill>
                <a:ea typeface="ＭＳ Ｐゴシック" pitchFamily="34" charset="-128"/>
              </a:rPr>
              <a:t>Transforaminal</a:t>
            </a:r>
            <a:r>
              <a:rPr lang="en-US" dirty="0" smtClean="0">
                <a:solidFill>
                  <a:schemeClr val="bg1"/>
                </a:solidFill>
                <a:ea typeface="ＭＳ Ｐゴシック" pitchFamily="34" charset="-128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742950"/>
            <a:ext cx="7934008" cy="519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3852809" y="1602769"/>
            <a:ext cx="1387011" cy="10993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0"/>
            <a:ext cx="6035675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" y="435711"/>
            <a:ext cx="8058150" cy="604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 descr="Xray postop lat 11-14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1" t="22804" r="18295" b="1994"/>
          <a:stretch>
            <a:fillRect/>
          </a:stretch>
        </p:blipFill>
        <p:spPr bwMode="auto">
          <a:xfrm>
            <a:off x="2700338" y="722313"/>
            <a:ext cx="3741737" cy="541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019" name="Text Box 3"/>
          <p:cNvSpPr txBox="1">
            <a:spLocks noChangeArrowheads="1"/>
          </p:cNvSpPr>
          <p:nvPr/>
        </p:nvSpPr>
        <p:spPr bwMode="auto">
          <a:xfrm>
            <a:off x="3792538" y="6291263"/>
            <a:ext cx="15605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Garamond" charset="0"/>
              </a:rPr>
              <a:t>4 mo </a:t>
            </a:r>
            <a:r>
              <a:rPr lang="en-US" b="1" dirty="0" err="1">
                <a:solidFill>
                  <a:schemeClr val="bg1">
                    <a:lumMod val="95000"/>
                  </a:schemeClr>
                </a:solidFill>
                <a:latin typeface="Garamond" charset="0"/>
              </a:rPr>
              <a:t>followup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  <a:cs typeface="+mj-cs"/>
              </a:rPr>
              <a:t>Thoracic Pedicle Screw Anatomy 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cs typeface="+mn-cs"/>
              </a:rPr>
              <a:t>Identify Transverse process ridge</a:t>
            </a:r>
          </a:p>
          <a:p>
            <a:pPr>
              <a:defRPr/>
            </a:pP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cs typeface="+mn-cs"/>
              </a:rPr>
              <a:t>Identify lateral 1/3 of facet joint</a:t>
            </a:r>
          </a:p>
          <a:p>
            <a:pPr>
              <a:defRPr/>
            </a:pP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cs typeface="+mn-cs"/>
              </a:rPr>
              <a:t>3-4mm pineapple burr for start hole</a:t>
            </a:r>
          </a:p>
        </p:txBody>
      </p:sp>
      <p:pic>
        <p:nvPicPr>
          <p:cNvPr id="12297" name="Picture 9" descr="IMG_240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676400"/>
            <a:ext cx="3394075" cy="45259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298" name="Oval 10"/>
          <p:cNvSpPr>
            <a:spLocks noChangeArrowheads="1"/>
          </p:cNvSpPr>
          <p:nvPr/>
        </p:nvSpPr>
        <p:spPr bwMode="auto">
          <a:xfrm>
            <a:off x="5791200" y="3352800"/>
            <a:ext cx="1524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12300" name="Oval 12"/>
          <p:cNvSpPr>
            <a:spLocks noChangeArrowheads="1"/>
          </p:cNvSpPr>
          <p:nvPr/>
        </p:nvSpPr>
        <p:spPr bwMode="auto">
          <a:xfrm>
            <a:off x="6705600" y="3352800"/>
            <a:ext cx="1524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12301" name="Oval 13"/>
          <p:cNvSpPr>
            <a:spLocks noChangeArrowheads="1"/>
          </p:cNvSpPr>
          <p:nvPr/>
        </p:nvSpPr>
        <p:spPr bwMode="auto">
          <a:xfrm>
            <a:off x="6705600" y="2438400"/>
            <a:ext cx="1524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12302" name="Oval 14"/>
          <p:cNvSpPr>
            <a:spLocks noChangeArrowheads="1"/>
          </p:cNvSpPr>
          <p:nvPr/>
        </p:nvSpPr>
        <p:spPr bwMode="auto">
          <a:xfrm>
            <a:off x="5715000" y="2438400"/>
            <a:ext cx="1524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12303" name="Oval 15"/>
          <p:cNvSpPr>
            <a:spLocks noChangeArrowheads="1"/>
          </p:cNvSpPr>
          <p:nvPr/>
        </p:nvSpPr>
        <p:spPr bwMode="auto">
          <a:xfrm>
            <a:off x="5791200" y="5181600"/>
            <a:ext cx="1524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12304" name="Oval 16"/>
          <p:cNvSpPr>
            <a:spLocks noChangeArrowheads="1"/>
          </p:cNvSpPr>
          <p:nvPr/>
        </p:nvSpPr>
        <p:spPr bwMode="auto">
          <a:xfrm>
            <a:off x="5791200" y="4419600"/>
            <a:ext cx="1524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12305" name="Oval 17"/>
          <p:cNvSpPr>
            <a:spLocks noChangeArrowheads="1"/>
          </p:cNvSpPr>
          <p:nvPr/>
        </p:nvSpPr>
        <p:spPr bwMode="auto">
          <a:xfrm>
            <a:off x="6705600" y="5181600"/>
            <a:ext cx="1524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12306" name="Oval 18"/>
          <p:cNvSpPr>
            <a:spLocks noChangeArrowheads="1"/>
          </p:cNvSpPr>
          <p:nvPr/>
        </p:nvSpPr>
        <p:spPr bwMode="auto">
          <a:xfrm>
            <a:off x="6705600" y="4495800"/>
            <a:ext cx="1524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12309" name="Freeform 21"/>
          <p:cNvSpPr>
            <a:spLocks/>
          </p:cNvSpPr>
          <p:nvPr/>
        </p:nvSpPr>
        <p:spPr bwMode="auto">
          <a:xfrm>
            <a:off x="6440488" y="3724275"/>
            <a:ext cx="766762" cy="631825"/>
          </a:xfrm>
          <a:custGeom>
            <a:avLst/>
            <a:gdLst>
              <a:gd name="T0" fmla="*/ 0 w 483"/>
              <a:gd name="T1" fmla="*/ 398 h 398"/>
              <a:gd name="T2" fmla="*/ 43 w 483"/>
              <a:gd name="T3" fmla="*/ 322 h 398"/>
              <a:gd name="T4" fmla="*/ 153 w 483"/>
              <a:gd name="T5" fmla="*/ 263 h 398"/>
              <a:gd name="T6" fmla="*/ 288 w 483"/>
              <a:gd name="T7" fmla="*/ 187 h 398"/>
              <a:gd name="T8" fmla="*/ 356 w 483"/>
              <a:gd name="T9" fmla="*/ 77 h 398"/>
              <a:gd name="T10" fmla="*/ 399 w 483"/>
              <a:gd name="T11" fmla="*/ 43 h 398"/>
              <a:gd name="T12" fmla="*/ 415 w 483"/>
              <a:gd name="T13" fmla="*/ 17 h 398"/>
              <a:gd name="T14" fmla="*/ 483 w 483"/>
              <a:gd name="T15" fmla="*/ 9 h 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83" h="398">
                <a:moveTo>
                  <a:pt x="0" y="398"/>
                </a:moveTo>
                <a:cubicBezTo>
                  <a:pt x="10" y="354"/>
                  <a:pt x="0" y="337"/>
                  <a:pt x="43" y="322"/>
                </a:cubicBezTo>
                <a:cubicBezTo>
                  <a:pt x="91" y="250"/>
                  <a:pt x="57" y="273"/>
                  <a:pt x="153" y="263"/>
                </a:cubicBezTo>
                <a:cubicBezTo>
                  <a:pt x="212" y="242"/>
                  <a:pt x="242" y="233"/>
                  <a:pt x="288" y="187"/>
                </a:cubicBezTo>
                <a:cubicBezTo>
                  <a:pt x="303" y="141"/>
                  <a:pt x="306" y="93"/>
                  <a:pt x="356" y="77"/>
                </a:cubicBezTo>
                <a:cubicBezTo>
                  <a:pt x="407" y="0"/>
                  <a:pt x="338" y="92"/>
                  <a:pt x="399" y="43"/>
                </a:cubicBezTo>
                <a:cubicBezTo>
                  <a:pt x="407" y="37"/>
                  <a:pt x="406" y="21"/>
                  <a:pt x="415" y="17"/>
                </a:cubicBezTo>
                <a:cubicBezTo>
                  <a:pt x="434" y="9"/>
                  <a:pt x="461" y="9"/>
                  <a:pt x="483" y="9"/>
                </a:cubicBezTo>
              </a:path>
            </a:pathLst>
          </a:custGeom>
          <a:noFill/>
          <a:ln w="57150" cmpd="sng">
            <a:solidFill>
              <a:srgbClr val="FF5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310" name="Freeform 22"/>
          <p:cNvSpPr>
            <a:spLocks/>
          </p:cNvSpPr>
          <p:nvPr/>
        </p:nvSpPr>
        <p:spPr bwMode="auto">
          <a:xfrm>
            <a:off x="5410200" y="3657600"/>
            <a:ext cx="1008063" cy="1771650"/>
          </a:xfrm>
          <a:custGeom>
            <a:avLst/>
            <a:gdLst>
              <a:gd name="T0" fmla="*/ 0 w 635"/>
              <a:gd name="T1" fmla="*/ 0 h 1116"/>
              <a:gd name="T2" fmla="*/ 84 w 635"/>
              <a:gd name="T3" fmla="*/ 17 h 1116"/>
              <a:gd name="T4" fmla="*/ 118 w 635"/>
              <a:gd name="T5" fmla="*/ 68 h 1116"/>
              <a:gd name="T6" fmla="*/ 203 w 635"/>
              <a:gd name="T7" fmla="*/ 186 h 1116"/>
              <a:gd name="T8" fmla="*/ 237 w 635"/>
              <a:gd name="T9" fmla="*/ 262 h 1116"/>
              <a:gd name="T10" fmla="*/ 355 w 635"/>
              <a:gd name="T11" fmla="*/ 305 h 1116"/>
              <a:gd name="T12" fmla="*/ 372 w 635"/>
              <a:gd name="T13" fmla="*/ 330 h 1116"/>
              <a:gd name="T14" fmla="*/ 398 w 635"/>
              <a:gd name="T15" fmla="*/ 339 h 1116"/>
              <a:gd name="T16" fmla="*/ 406 w 635"/>
              <a:gd name="T17" fmla="*/ 364 h 1116"/>
              <a:gd name="T18" fmla="*/ 423 w 635"/>
              <a:gd name="T19" fmla="*/ 389 h 1116"/>
              <a:gd name="T20" fmla="*/ 449 w 635"/>
              <a:gd name="T21" fmla="*/ 661 h 1116"/>
              <a:gd name="T22" fmla="*/ 457 w 635"/>
              <a:gd name="T23" fmla="*/ 1084 h 1116"/>
              <a:gd name="T24" fmla="*/ 550 w 635"/>
              <a:gd name="T25" fmla="*/ 1050 h 1116"/>
              <a:gd name="T26" fmla="*/ 593 w 635"/>
              <a:gd name="T27" fmla="*/ 728 h 1116"/>
              <a:gd name="T28" fmla="*/ 610 w 635"/>
              <a:gd name="T29" fmla="*/ 508 h 1116"/>
              <a:gd name="T30" fmla="*/ 635 w 635"/>
              <a:gd name="T31" fmla="*/ 415 h 1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35" h="1116">
                <a:moveTo>
                  <a:pt x="0" y="0"/>
                </a:moveTo>
                <a:cubicBezTo>
                  <a:pt x="27" y="9"/>
                  <a:pt x="60" y="2"/>
                  <a:pt x="84" y="17"/>
                </a:cubicBezTo>
                <a:cubicBezTo>
                  <a:pt x="101" y="28"/>
                  <a:pt x="107" y="51"/>
                  <a:pt x="118" y="68"/>
                </a:cubicBezTo>
                <a:cubicBezTo>
                  <a:pt x="146" y="110"/>
                  <a:pt x="159" y="156"/>
                  <a:pt x="203" y="186"/>
                </a:cubicBezTo>
                <a:cubicBezTo>
                  <a:pt x="217" y="208"/>
                  <a:pt x="222" y="243"/>
                  <a:pt x="237" y="262"/>
                </a:cubicBezTo>
                <a:cubicBezTo>
                  <a:pt x="262" y="293"/>
                  <a:pt x="319" y="297"/>
                  <a:pt x="355" y="305"/>
                </a:cubicBezTo>
                <a:cubicBezTo>
                  <a:pt x="361" y="313"/>
                  <a:pt x="364" y="324"/>
                  <a:pt x="372" y="330"/>
                </a:cubicBezTo>
                <a:cubicBezTo>
                  <a:pt x="379" y="336"/>
                  <a:pt x="392" y="333"/>
                  <a:pt x="398" y="339"/>
                </a:cubicBezTo>
                <a:cubicBezTo>
                  <a:pt x="404" y="345"/>
                  <a:pt x="402" y="356"/>
                  <a:pt x="406" y="364"/>
                </a:cubicBezTo>
                <a:cubicBezTo>
                  <a:pt x="411" y="373"/>
                  <a:pt x="417" y="381"/>
                  <a:pt x="423" y="389"/>
                </a:cubicBezTo>
                <a:cubicBezTo>
                  <a:pt x="427" y="467"/>
                  <a:pt x="422" y="582"/>
                  <a:pt x="449" y="661"/>
                </a:cubicBezTo>
                <a:cubicBezTo>
                  <a:pt x="452" y="802"/>
                  <a:pt x="426" y="946"/>
                  <a:pt x="457" y="1084"/>
                </a:cubicBezTo>
                <a:cubicBezTo>
                  <a:pt x="464" y="1116"/>
                  <a:pt x="540" y="1082"/>
                  <a:pt x="550" y="1050"/>
                </a:cubicBezTo>
                <a:cubicBezTo>
                  <a:pt x="566" y="943"/>
                  <a:pt x="571" y="835"/>
                  <a:pt x="593" y="728"/>
                </a:cubicBezTo>
                <a:cubicBezTo>
                  <a:pt x="595" y="693"/>
                  <a:pt x="601" y="557"/>
                  <a:pt x="610" y="508"/>
                </a:cubicBezTo>
                <a:cubicBezTo>
                  <a:pt x="616" y="475"/>
                  <a:pt x="635" y="448"/>
                  <a:pt x="635" y="415"/>
                </a:cubicBezTo>
              </a:path>
            </a:pathLst>
          </a:custGeom>
          <a:noFill/>
          <a:ln w="57150" cmpd="sng">
            <a:solidFill>
              <a:srgbClr val="FF5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311" name="Freeform 23"/>
          <p:cNvSpPr>
            <a:spLocks/>
          </p:cNvSpPr>
          <p:nvPr/>
        </p:nvSpPr>
        <p:spPr bwMode="auto">
          <a:xfrm>
            <a:off x="5688013" y="1978025"/>
            <a:ext cx="492125" cy="617538"/>
          </a:xfrm>
          <a:custGeom>
            <a:avLst/>
            <a:gdLst>
              <a:gd name="T0" fmla="*/ 25 w 310"/>
              <a:gd name="T1" fmla="*/ 253 h 389"/>
              <a:gd name="T2" fmla="*/ 0 w 310"/>
              <a:gd name="T3" fmla="*/ 58 h 389"/>
              <a:gd name="T4" fmla="*/ 110 w 310"/>
              <a:gd name="T5" fmla="*/ 25 h 389"/>
              <a:gd name="T6" fmla="*/ 127 w 310"/>
              <a:gd name="T7" fmla="*/ 50 h 389"/>
              <a:gd name="T8" fmla="*/ 153 w 310"/>
              <a:gd name="T9" fmla="*/ 67 h 389"/>
              <a:gd name="T10" fmla="*/ 254 w 310"/>
              <a:gd name="T11" fmla="*/ 211 h 389"/>
              <a:gd name="T12" fmla="*/ 271 w 310"/>
              <a:gd name="T13" fmla="*/ 236 h 389"/>
              <a:gd name="T14" fmla="*/ 280 w 310"/>
              <a:gd name="T15" fmla="*/ 313 h 389"/>
              <a:gd name="T16" fmla="*/ 305 w 310"/>
              <a:gd name="T17" fmla="*/ 338 h 3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0" h="389">
                <a:moveTo>
                  <a:pt x="25" y="253"/>
                </a:moveTo>
                <a:cubicBezTo>
                  <a:pt x="5" y="189"/>
                  <a:pt x="22" y="121"/>
                  <a:pt x="0" y="58"/>
                </a:cubicBezTo>
                <a:cubicBezTo>
                  <a:pt x="21" y="0"/>
                  <a:pt x="48" y="18"/>
                  <a:pt x="110" y="25"/>
                </a:cubicBezTo>
                <a:cubicBezTo>
                  <a:pt x="116" y="33"/>
                  <a:pt x="120" y="43"/>
                  <a:pt x="127" y="50"/>
                </a:cubicBezTo>
                <a:cubicBezTo>
                  <a:pt x="134" y="57"/>
                  <a:pt x="146" y="59"/>
                  <a:pt x="153" y="67"/>
                </a:cubicBezTo>
                <a:cubicBezTo>
                  <a:pt x="194" y="114"/>
                  <a:pt x="200" y="175"/>
                  <a:pt x="254" y="211"/>
                </a:cubicBezTo>
                <a:cubicBezTo>
                  <a:pt x="260" y="219"/>
                  <a:pt x="269" y="226"/>
                  <a:pt x="271" y="236"/>
                </a:cubicBezTo>
                <a:cubicBezTo>
                  <a:pt x="277" y="261"/>
                  <a:pt x="270" y="289"/>
                  <a:pt x="280" y="313"/>
                </a:cubicBezTo>
                <a:cubicBezTo>
                  <a:pt x="310" y="389"/>
                  <a:pt x="305" y="269"/>
                  <a:pt x="305" y="338"/>
                </a:cubicBezTo>
              </a:path>
            </a:pathLst>
          </a:custGeom>
          <a:noFill/>
          <a:ln w="57150" cmpd="sng">
            <a:solidFill>
              <a:srgbClr val="FF5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312" name="Freeform 24"/>
          <p:cNvSpPr>
            <a:spLocks/>
          </p:cNvSpPr>
          <p:nvPr/>
        </p:nvSpPr>
        <p:spPr bwMode="auto">
          <a:xfrm>
            <a:off x="6494463" y="1976438"/>
            <a:ext cx="430212" cy="484187"/>
          </a:xfrm>
          <a:custGeom>
            <a:avLst/>
            <a:gdLst>
              <a:gd name="T0" fmla="*/ 0 w 271"/>
              <a:gd name="T1" fmla="*/ 305 h 305"/>
              <a:gd name="T2" fmla="*/ 110 w 271"/>
              <a:gd name="T3" fmla="*/ 51 h 305"/>
              <a:gd name="T4" fmla="*/ 170 w 271"/>
              <a:gd name="T5" fmla="*/ 0 h 305"/>
              <a:gd name="T6" fmla="*/ 237 w 271"/>
              <a:gd name="T7" fmla="*/ 9 h 305"/>
              <a:gd name="T8" fmla="*/ 246 w 271"/>
              <a:gd name="T9" fmla="*/ 34 h 305"/>
              <a:gd name="T10" fmla="*/ 254 w 271"/>
              <a:gd name="T11" fmla="*/ 220 h 305"/>
              <a:gd name="T12" fmla="*/ 271 w 271"/>
              <a:gd name="T13" fmla="*/ 246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71" h="305">
                <a:moveTo>
                  <a:pt x="0" y="305"/>
                </a:moveTo>
                <a:cubicBezTo>
                  <a:pt x="13" y="207"/>
                  <a:pt x="23" y="110"/>
                  <a:pt x="110" y="51"/>
                </a:cubicBezTo>
                <a:cubicBezTo>
                  <a:pt x="122" y="17"/>
                  <a:pt x="137" y="11"/>
                  <a:pt x="170" y="0"/>
                </a:cubicBezTo>
                <a:cubicBezTo>
                  <a:pt x="192" y="3"/>
                  <a:pt x="216" y="0"/>
                  <a:pt x="237" y="9"/>
                </a:cubicBezTo>
                <a:cubicBezTo>
                  <a:pt x="245" y="13"/>
                  <a:pt x="245" y="25"/>
                  <a:pt x="246" y="34"/>
                </a:cubicBezTo>
                <a:cubicBezTo>
                  <a:pt x="251" y="96"/>
                  <a:pt x="247" y="158"/>
                  <a:pt x="254" y="220"/>
                </a:cubicBezTo>
                <a:cubicBezTo>
                  <a:pt x="255" y="230"/>
                  <a:pt x="271" y="246"/>
                  <a:pt x="271" y="246"/>
                </a:cubicBezTo>
              </a:path>
            </a:pathLst>
          </a:custGeom>
          <a:noFill/>
          <a:ln w="57150" cmpd="sng">
            <a:solidFill>
              <a:srgbClr val="FF5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chemeClr val="bg1"/>
                </a:solidFill>
                <a:cs typeface="+mj-cs"/>
              </a:rPr>
              <a:t>Thoracic Pedicle Screw Anatomy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2332038"/>
            <a:ext cx="4038600" cy="4525962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cs typeface="+mn-cs"/>
              </a:rPr>
              <a:t>Thoracic facet joint</a:t>
            </a:r>
          </a:p>
          <a:p>
            <a:pPr eaLnBrk="1" hangingPunct="1">
              <a:buFontTx/>
              <a:buNone/>
              <a:defRPr/>
            </a:pPr>
            <a:endParaRPr lang="en-US" sz="2800" b="1" dirty="0" smtClean="0">
              <a:solidFill>
                <a:srgbClr val="FFCC00"/>
              </a:solidFill>
              <a:cs typeface="+mn-cs"/>
            </a:endParaRPr>
          </a:p>
          <a:p>
            <a:pPr eaLnBrk="1" hangingPunct="1">
              <a:buFontTx/>
              <a:buNone/>
              <a:defRPr/>
            </a:pP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cs typeface="+mn-cs"/>
              </a:rPr>
              <a:t>Pedicle</a:t>
            </a:r>
          </a:p>
          <a:p>
            <a:pPr eaLnBrk="1" hangingPunct="1">
              <a:buFontTx/>
              <a:buNone/>
              <a:defRPr/>
            </a:pPr>
            <a:endParaRPr lang="en-US" sz="2800" b="1" dirty="0" smtClean="0">
              <a:solidFill>
                <a:srgbClr val="FFCC00"/>
              </a:solidFill>
              <a:cs typeface="+mn-cs"/>
            </a:endParaRPr>
          </a:p>
          <a:p>
            <a:pPr eaLnBrk="1" hangingPunct="1">
              <a:buFontTx/>
              <a:buNone/>
              <a:defRPr/>
            </a:pP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cs typeface="+mn-cs"/>
              </a:rPr>
              <a:t>Transverse process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2400" smtClean="0">
              <a:cs typeface="+mn-cs"/>
            </a:endParaRPr>
          </a:p>
        </p:txBody>
      </p:sp>
      <p:pic>
        <p:nvPicPr>
          <p:cNvPr id="5129" name="Picture 9" descr="IMG_240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1752600"/>
            <a:ext cx="3354388" cy="447198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32" name="Oval 12"/>
          <p:cNvSpPr>
            <a:spLocks noChangeArrowheads="1"/>
          </p:cNvSpPr>
          <p:nvPr/>
        </p:nvSpPr>
        <p:spPr bwMode="auto">
          <a:xfrm>
            <a:off x="6858000" y="3429000"/>
            <a:ext cx="2286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133" name="Oval 13"/>
          <p:cNvSpPr>
            <a:spLocks noChangeArrowheads="1"/>
          </p:cNvSpPr>
          <p:nvPr/>
        </p:nvSpPr>
        <p:spPr bwMode="auto">
          <a:xfrm>
            <a:off x="5943600" y="3429000"/>
            <a:ext cx="2286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134" name="Line 14"/>
          <p:cNvSpPr>
            <a:spLocks noChangeShapeType="1"/>
          </p:cNvSpPr>
          <p:nvPr/>
        </p:nvSpPr>
        <p:spPr bwMode="auto">
          <a:xfrm>
            <a:off x="3810000" y="2514600"/>
            <a:ext cx="2286000" cy="685800"/>
          </a:xfrm>
          <a:prstGeom prst="line">
            <a:avLst/>
          </a:prstGeom>
          <a:noFill/>
          <a:ln w="28575">
            <a:solidFill>
              <a:srgbClr val="FF5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135" name="Line 15"/>
          <p:cNvSpPr>
            <a:spLocks noChangeShapeType="1"/>
          </p:cNvSpPr>
          <p:nvPr/>
        </p:nvSpPr>
        <p:spPr bwMode="auto">
          <a:xfrm flipV="1">
            <a:off x="3962400" y="4572000"/>
            <a:ext cx="1600200" cy="152400"/>
          </a:xfrm>
          <a:prstGeom prst="line">
            <a:avLst/>
          </a:prstGeom>
          <a:noFill/>
          <a:ln w="28575">
            <a:solidFill>
              <a:srgbClr val="FF5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0" name="Picture 4" descr="IMG_24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841" y="4287975"/>
            <a:ext cx="2752725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2890" y="251460"/>
            <a:ext cx="8881110" cy="97917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Thoracic Pedicle Screw </a:t>
            </a:r>
            <a:r>
              <a:rPr lang="en-US" dirty="0" smtClean="0">
                <a:solidFill>
                  <a:schemeClr val="bg1"/>
                </a:solidFill>
              </a:rPr>
              <a:t>Anatomy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2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25779" y="1630680"/>
            <a:ext cx="4058887" cy="5227320"/>
          </a:xfrm>
        </p:spPr>
        <p:txBody>
          <a:bodyPr/>
          <a:lstStyle/>
          <a:p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Remove 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all 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soft 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tissue</a:t>
            </a:r>
          </a:p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Expose 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key anatomy</a:t>
            </a:r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R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emove facet capsule</a:t>
            </a:r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Locate TP and lamina</a:t>
            </a:r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Remove inferior 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facet</a:t>
            </a:r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72388" name="Picture 4" descr="IMG_240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lum bright="12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3362" y="2393735"/>
            <a:ext cx="1982788" cy="2643188"/>
          </a:xfrm>
          <a:ln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72389" name="Picture 5" descr="IMG_241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lum bright="6000" contras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4667" y="2393735"/>
            <a:ext cx="1984375" cy="2644775"/>
          </a:xfrm>
          <a:ln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Cervical Spine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Odontoid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screws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3" descr="odontoid_scr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2438400"/>
            <a:ext cx="6934200" cy="3687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Lumbar Spine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301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2133600" y="2286000"/>
            <a:ext cx="4876800" cy="2971800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5 Vertebrae</a:t>
            </a:r>
          </a:p>
          <a:p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Lordotic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Curve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Facets in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Sagittal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Plane</a:t>
            </a:r>
          </a:p>
        </p:txBody>
      </p:sp>
      <p:pic>
        <p:nvPicPr>
          <p:cNvPr id="43013" name="Picture 5" descr="Vertebral Column - 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1604963" cy="6400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685800" y="3657600"/>
            <a:ext cx="1143000" cy="1600200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43015" name="Picture 7" descr="Vertebral Column - L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52400"/>
            <a:ext cx="1589088" cy="6400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7239000" y="3581400"/>
            <a:ext cx="990600" cy="1828800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7" grpId="0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Lumbar Vertebrae (L2) - Superior 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675" y="3071160"/>
            <a:ext cx="3786426" cy="355824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Lumbar Vertebrae (L1-5) Assembled - Left Lateral 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75" y="264636"/>
            <a:ext cx="2909203" cy="434752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3" name="Picture 3" descr="Lumbar Vertebrae (L3-4) Assembled - Posterior 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12" y="274638"/>
            <a:ext cx="4100213" cy="382873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8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" r="2177" b="10001"/>
          <a:stretch>
            <a:fillRect/>
          </a:stretch>
        </p:blipFill>
        <p:spPr bwMode="auto">
          <a:xfrm>
            <a:off x="228600" y="1981200"/>
            <a:ext cx="4648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30083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" t="4753" r="2626" b="11287"/>
          <a:stretch>
            <a:fillRect/>
          </a:stretch>
        </p:blipFill>
        <p:spPr bwMode="auto">
          <a:xfrm>
            <a:off x="5029200" y="1905000"/>
            <a:ext cx="38862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30084" name="Rectangle 4"/>
          <p:cNvSpPr>
            <a:spLocks noChangeArrowheads="1"/>
          </p:cNvSpPr>
          <p:nvPr/>
        </p:nvSpPr>
        <p:spPr bwMode="auto">
          <a:xfrm>
            <a:off x="914400" y="457200"/>
            <a:ext cx="7467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Anterior Approach</a:t>
            </a:r>
            <a:endParaRPr lang="en-US" sz="44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Landmarks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02439" name="Picture 7" descr="msoD6DC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8" t="30919" r="15601" b="8345"/>
          <a:stretch>
            <a:fillRect/>
          </a:stretch>
        </p:blipFill>
        <p:spPr>
          <a:xfrm>
            <a:off x="1752600" y="1295400"/>
            <a:ext cx="6096000" cy="53038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10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371600"/>
            <a:ext cx="33528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311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Exposure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31109" name="Picture 5" descr="mso485B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4" t="28815" r="4488" b="3391"/>
          <a:stretch>
            <a:fillRect/>
          </a:stretch>
        </p:blipFill>
        <p:spPr>
          <a:xfrm>
            <a:off x="457200" y="1905000"/>
            <a:ext cx="4419600" cy="3843338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Exposure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19846" name="Picture 6" descr="mso8E6C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1" t="11864" r="10851"/>
          <a:stretch>
            <a:fillRect/>
          </a:stretch>
        </p:blipFill>
        <p:spPr>
          <a:xfrm>
            <a:off x="762000" y="1600200"/>
            <a:ext cx="7772400" cy="49895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970" name="Picture 2" descr="Thierry head shot 02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4" t="9911" r="16224" b="32596"/>
          <a:stretch/>
        </p:blipFill>
        <p:spPr bwMode="auto">
          <a:xfrm>
            <a:off x="714797" y="1114349"/>
            <a:ext cx="7669530" cy="450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Anterior Lumbar</a:t>
            </a:r>
          </a:p>
        </p:txBody>
      </p:sp>
      <p:pic>
        <p:nvPicPr>
          <p:cNvPr id="462852" name="Picture 4" descr="DSCN0001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0" r="6779" b="1802"/>
          <a:stretch>
            <a:fillRect/>
          </a:stretch>
        </p:blipFill>
        <p:spPr bwMode="auto">
          <a:xfrm>
            <a:off x="457200" y="1828800"/>
            <a:ext cx="4038600" cy="432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2853" name="Picture 5" descr="DSCN0007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222" r="1668" b="-4445"/>
          <a:stretch>
            <a:fillRect/>
          </a:stretch>
        </p:blipFill>
        <p:spPr bwMode="auto">
          <a:xfrm>
            <a:off x="4572000" y="1828800"/>
            <a:ext cx="4114800" cy="452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6"/>
          <a:stretch>
            <a:fillRect/>
          </a:stretch>
        </p:blipFill>
        <p:spPr bwMode="auto">
          <a:xfrm>
            <a:off x="1143000" y="1676400"/>
            <a:ext cx="3287713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0"/>
          <a:stretch>
            <a:fillRect/>
          </a:stretch>
        </p:blipFill>
        <p:spPr bwMode="auto">
          <a:xfrm>
            <a:off x="5105400" y="1676400"/>
            <a:ext cx="305435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04" name="Rectangle 4"/>
          <p:cNvSpPr>
            <a:spLocks noChangeArrowheads="1"/>
          </p:cNvSpPr>
          <p:nvPr/>
        </p:nvSpPr>
        <p:spPr bwMode="auto">
          <a:xfrm>
            <a:off x="2743200" y="533400"/>
            <a:ext cx="396602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Anterior Lumbar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0005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Cervical Spine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97315" name="Picture 3" descr="k wi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7"/>
          <a:stretch>
            <a:fillRect/>
          </a:stretch>
        </p:blipFill>
        <p:spPr>
          <a:xfrm>
            <a:off x="609600" y="1543050"/>
            <a:ext cx="2407920" cy="2147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97316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1390" y="1543050"/>
            <a:ext cx="5181600" cy="4741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97317" name="Picture 5" descr="DSCN084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8" t="3484" r="15210" b="5951"/>
          <a:stretch>
            <a:fillRect/>
          </a:stretch>
        </p:blipFill>
        <p:spPr>
          <a:xfrm>
            <a:off x="609600" y="3943350"/>
            <a:ext cx="2407920" cy="2341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7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Posterior Approach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13703" name="Picture 7" descr="mso55F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447800"/>
            <a:ext cx="6553200" cy="4713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</a:rPr>
              <a:t>Exposure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34180" name="Picture 4" descr="msoC444B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 t="3389" r="3371" b="1730"/>
          <a:stretch>
            <a:fillRect/>
          </a:stretch>
        </p:blipFill>
        <p:spPr>
          <a:xfrm>
            <a:off x="1143000" y="1524000"/>
            <a:ext cx="7086600" cy="4781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Instrumentation Landmarks</a:t>
            </a:r>
          </a:p>
        </p:txBody>
      </p:sp>
      <p:pic>
        <p:nvPicPr>
          <p:cNvPr id="162819" name="Picture 3" descr="Lumbar Posterior 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3422650" cy="42672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1" name="Picture 5" descr="Lumbar Axial Pedicle Screw in P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25" y="2057400"/>
            <a:ext cx="4773613" cy="42735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562"/>
            <a:ext cx="8229600" cy="68138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Pedicle screw placement 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8942"/>
            <a:ext cx="8229600" cy="522722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 smtClean="0"/>
          </a:p>
          <a:p>
            <a:endParaRPr lang="en-US" sz="2400" dirty="0"/>
          </a:p>
        </p:txBody>
      </p:sp>
      <p:pic>
        <p:nvPicPr>
          <p:cNvPr id="4" name="Picture 3" descr="1-s2.0-S0378603X10000100-gr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392" y="1246088"/>
            <a:ext cx="5402648" cy="5074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074" name="Picture 2" descr="Postop 3 months 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4148138" cy="51816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3075" name="Picture 3" descr="Postop 3 months L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90600"/>
            <a:ext cx="4211638" cy="51816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457200" y="41847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C1 lateral mass screw and C2 pedicle screw(Harms)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</a:rPr>
            </a:b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457200" y="1744036"/>
            <a:ext cx="8229600" cy="4525963"/>
          </a:xfrm>
        </p:spPr>
        <p:txBody>
          <a:bodyPr/>
          <a:lstStyle/>
          <a:p>
            <a:pPr lvl="1" eaLnBrk="1" hangingPunct="1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Avoid vertebral artery laterally and superiorly </a:t>
            </a:r>
          </a:p>
          <a:p>
            <a:pPr lvl="1" eaLnBrk="1" hangingPunct="1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Avoidance of C2 nerve root (may be sacrificed)</a:t>
            </a:r>
          </a:p>
          <a:p>
            <a:pPr lvl="1" eaLnBrk="1" hangingPunct="1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Robust venous plexus </a:t>
            </a:r>
          </a:p>
        </p:txBody>
      </p:sp>
      <p:pic>
        <p:nvPicPr>
          <p:cNvPr id="19459" name="Picture 3" descr="C1_lateral_mass_screws.gif"/>
          <p:cNvPicPr>
            <a:picLocks noChangeAspect="1"/>
          </p:cNvPicPr>
          <p:nvPr/>
        </p:nvPicPr>
        <p:blipFill rotWithShape="1">
          <a:blip r:embed="rId2" cstate="print"/>
          <a:srcRect l="3788" r="4092" b="22858"/>
          <a:stretch/>
        </p:blipFill>
        <p:spPr bwMode="auto">
          <a:xfrm>
            <a:off x="1" y="3588710"/>
            <a:ext cx="5151218" cy="268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6" r="2842" b="19285"/>
          <a:stretch/>
        </p:blipFill>
        <p:spPr bwMode="auto">
          <a:xfrm>
            <a:off x="5151219" y="3588712"/>
            <a:ext cx="3992781" cy="268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Subaxial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Cervical Spine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5540" name="Picture 4" descr="Cervical Vertebrae - C3-5 Assembled Anterior 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662" y="1754174"/>
            <a:ext cx="3268314" cy="220060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ervical Vertebrae - C2-T1, Assembled Right Lateral 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0" y="1754174"/>
            <a:ext cx="2835275" cy="44799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ervical Vertebrae - C4 Superior 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662" y="4227679"/>
            <a:ext cx="3268314" cy="200642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Anterior Anatomy of Cervical Spine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Anterior musculature</a:t>
            </a:r>
          </a:p>
          <a:p>
            <a:pPr lvl="1"/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Platysma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Sternocleidomastoid</a:t>
            </a:r>
          </a:p>
          <a:p>
            <a:pPr lvl="1"/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Longus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colli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lvl="3"/>
            <a:endParaRPr lang="en-US" dirty="0" smtClean="0"/>
          </a:p>
          <a:p>
            <a:pPr marL="1371600" lvl="3" indent="0">
              <a:buNone/>
            </a:pPr>
            <a:endParaRPr lang="en-US" dirty="0" smtClean="0"/>
          </a:p>
          <a:p>
            <a:pPr marL="1371600" lvl="3" indent="0">
              <a:buNone/>
            </a:pPr>
            <a:endParaRPr lang="en-US" dirty="0" smtClean="0"/>
          </a:p>
        </p:txBody>
      </p:sp>
      <p:pic>
        <p:nvPicPr>
          <p:cNvPr id="4" name="Picture 3" descr="platysm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0" y="1447800"/>
            <a:ext cx="3251592" cy="2209800"/>
          </a:xfrm>
          <a:prstGeom prst="rect">
            <a:avLst/>
          </a:prstGeom>
        </p:spPr>
      </p:pic>
      <p:pic>
        <p:nvPicPr>
          <p:cNvPr id="5" name="Picture 4" descr="sternocleidomastoid.jpg"/>
          <p:cNvPicPr>
            <a:picLocks noChangeAspect="1"/>
          </p:cNvPicPr>
          <p:nvPr/>
        </p:nvPicPr>
        <p:blipFill>
          <a:blip r:embed="rId3" cstate="print"/>
          <a:srcRect l="16981" t="10692" r="18868" b="6289"/>
          <a:stretch>
            <a:fillRect/>
          </a:stretch>
        </p:blipFill>
        <p:spPr>
          <a:xfrm>
            <a:off x="5387340" y="3810000"/>
            <a:ext cx="2590800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NS Slide Template cop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SNS Slide Template copy.potx</Template>
  <TotalTime>714</TotalTime>
  <Words>708</Words>
  <Application>Microsoft Office PowerPoint</Application>
  <PresentationFormat>On-screen Show (4:3)</PresentationFormat>
  <Paragraphs>195</Paragraphs>
  <Slides>64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72" baseType="lpstr">
      <vt:lpstr>ＭＳ Ｐゴシック</vt:lpstr>
      <vt:lpstr>Arial</vt:lpstr>
      <vt:lpstr>Calibri</vt:lpstr>
      <vt:lpstr>Garamond</vt:lpstr>
      <vt:lpstr>Times New Roman</vt:lpstr>
      <vt:lpstr>Wingdings</vt:lpstr>
      <vt:lpstr>SNS Slide Template copy</vt:lpstr>
      <vt:lpstr>Office Theme</vt:lpstr>
      <vt:lpstr>Surgical Anatomy of the Spine </vt:lpstr>
      <vt:lpstr>Cervical Spine</vt:lpstr>
      <vt:lpstr>Cervical Spine</vt:lpstr>
      <vt:lpstr>Cervical Spine</vt:lpstr>
      <vt:lpstr>Cervical Spine</vt:lpstr>
      <vt:lpstr>Cervical Spine</vt:lpstr>
      <vt:lpstr>C1 lateral mass screw and C2 pedicle screw(Harms) </vt:lpstr>
      <vt:lpstr>Subaxial Cervical Spine</vt:lpstr>
      <vt:lpstr>Anterior Anatomy of Cervical Spine</vt:lpstr>
      <vt:lpstr>Anterior Anatomy of Cervical Spine</vt:lpstr>
      <vt:lpstr>Anterior Anatomy of Cervical Spine</vt:lpstr>
      <vt:lpstr>Anterior Anatomy of Cervical Spine</vt:lpstr>
      <vt:lpstr>Anterior Anatomy of Cervical Spine</vt:lpstr>
      <vt:lpstr>Anterior Anatomy of Cervical Spine</vt:lpstr>
      <vt:lpstr>Patient Positioning and Preparation</vt:lpstr>
      <vt:lpstr>Anterior Anatomy of Cervical Spine</vt:lpstr>
      <vt:lpstr>Exposure and Dissection Plane</vt:lpstr>
      <vt:lpstr>Surgical Approaches</vt:lpstr>
      <vt:lpstr>Surgical Approaches</vt:lpstr>
      <vt:lpstr>Anterior Discectomy</vt:lpstr>
      <vt:lpstr>Decompression - Removal of the Posterior Osteophytes</vt:lpstr>
      <vt:lpstr>Posterior Anatomy of Cervical Spine</vt:lpstr>
      <vt:lpstr>Exposure of Posterior Cervical Spine</vt:lpstr>
      <vt:lpstr>Posterior Cervical Lamino-foramenotomy</vt:lpstr>
      <vt:lpstr>Instrumentation Landmarks of the Posterior Subaxial Cervical Spine</vt:lpstr>
      <vt:lpstr>Posterior Anatomy of Cervical Spine</vt:lpstr>
      <vt:lpstr>PowerPoint Presentation</vt:lpstr>
      <vt:lpstr>Thoracic Spine</vt:lpstr>
      <vt:lpstr>PowerPoint Presentation</vt:lpstr>
      <vt:lpstr>PowerPoint Presentation</vt:lpstr>
      <vt:lpstr>PowerPoint Presentation</vt:lpstr>
      <vt:lpstr>PowerPoint Presentation</vt:lpstr>
      <vt:lpstr>Exposure</vt:lpstr>
      <vt:lpstr>Exposure</vt:lpstr>
      <vt:lpstr>PowerPoint Presentation</vt:lpstr>
      <vt:lpstr>PowerPoint Presentation</vt:lpstr>
      <vt:lpstr>PowerPoint Presentation</vt:lpstr>
      <vt:lpstr>PowerPoint Presentation</vt:lpstr>
      <vt:lpstr>Anterior Surgical Approaches</vt:lpstr>
      <vt:lpstr>PowerPoint Presentation</vt:lpstr>
      <vt:lpstr>Anterior Surgical Approaches</vt:lpstr>
      <vt:lpstr>Posterior Approaches   </vt:lpstr>
      <vt:lpstr>PowerPoint Presentation</vt:lpstr>
      <vt:lpstr>PowerPoint Presentation</vt:lpstr>
      <vt:lpstr>PowerPoint Presentation</vt:lpstr>
      <vt:lpstr>PowerPoint Presentation</vt:lpstr>
      <vt:lpstr>Thoracic Pedicle Screw Anatomy </vt:lpstr>
      <vt:lpstr>Thoracic Pedicle Screw Anatomy</vt:lpstr>
      <vt:lpstr>Thoracic Pedicle Screw Anatomy</vt:lpstr>
      <vt:lpstr>PowerPoint Presentation</vt:lpstr>
      <vt:lpstr>Lumbar Spine</vt:lpstr>
      <vt:lpstr>PowerPoint Presentation</vt:lpstr>
      <vt:lpstr>PowerPoint Presentation</vt:lpstr>
      <vt:lpstr>Landmarks</vt:lpstr>
      <vt:lpstr>Exposure</vt:lpstr>
      <vt:lpstr>Exposure</vt:lpstr>
      <vt:lpstr>PowerPoint Presentation</vt:lpstr>
      <vt:lpstr>Anterior Lumbar</vt:lpstr>
      <vt:lpstr>PowerPoint Presentation</vt:lpstr>
      <vt:lpstr>Posterior Approach</vt:lpstr>
      <vt:lpstr>Exposure</vt:lpstr>
      <vt:lpstr>Instrumentation Landmarks</vt:lpstr>
      <vt:lpstr>Pedicle screw placement </vt:lpstr>
      <vt:lpstr>PowerPoint Presentation</vt:lpstr>
    </vt:vector>
  </TitlesOfParts>
  <Company>Oregon Health Sciences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Brain Surgery 101</dc:title>
  <dc:creator>Andrew Rekito</dc:creator>
  <cp:lastModifiedBy>Lisa O'Brien</cp:lastModifiedBy>
  <cp:revision>87</cp:revision>
  <dcterms:created xsi:type="dcterms:W3CDTF">2010-04-16T17:03:25Z</dcterms:created>
  <dcterms:modified xsi:type="dcterms:W3CDTF">2020-02-06T15:09:36Z</dcterms:modified>
</cp:coreProperties>
</file>