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72" r:id="rId15"/>
    <p:sldId id="275" r:id="rId16"/>
    <p:sldId id="274" r:id="rId1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2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2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2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2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2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2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2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2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2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11553"/>
    <a:srgbClr val="021D72"/>
    <a:srgbClr val="010173"/>
    <a:srgbClr val="E28700"/>
    <a:srgbClr val="CC7900"/>
    <a:srgbClr val="FFFF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75725" autoAdjust="0"/>
  </p:normalViewPr>
  <p:slideViewPr>
    <p:cSldViewPr snapToGrid="0" snapToObjects="1">
      <p:cViewPr varScale="1">
        <p:scale>
          <a:sx n="60" d="100"/>
          <a:sy n="60" d="100"/>
        </p:scale>
        <p:origin x="18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E8217-EF17-4FE8-95D5-D8DFBE546F60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62871-9E75-40ED-A0EB-72287FFABE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715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B7C4657-CD7E-1D4C-8948-1C8524B205A7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 eaLnBrk="1" hangingPunct="1"/>
            <a:endParaRPr lang="en-US" dirty="0">
              <a:ea typeface="ＭＳ Ｐゴシック" charset="0"/>
            </a:endParaRPr>
          </a:p>
          <a:p>
            <a:endParaRPr lang="en-US" dirty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DDEE4DD-FE6D-F443-AF1D-E0B4DDA5F353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62871-9E75-40ED-A0EB-72287FFABE6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62871-9E75-40ED-A0EB-72287FFABE6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62871-9E75-40ED-A0EB-72287FFABE6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F0C82F-0283-473C-8F47-FADE614BCAC9}" type="datetime1">
              <a:rPr lang="en-US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05353C-F13E-40B7-B575-8606CE3D65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1B356B-ECC6-4AA8-9D60-D8A60048234B}" type="datetime1">
              <a:rPr lang="en-US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3F2AD3-9471-427C-BC6F-49C6B485EE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C254CD-AB17-468F-AEAE-D895E5C01A9B}" type="datetime1">
              <a:rPr lang="en-US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3F4636-2FAD-4717-AADB-81A52D563D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ED7B9A-5AAC-4E60-AF2F-5CEB64BEEAED}" type="datetime1">
              <a:rPr lang="en-US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F3D69-1E25-4431-8924-C08510EEA8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128234-B706-468A-8FD9-E1FE9FC25A84}" type="datetime1">
              <a:rPr lang="en-US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C3AB50-E483-46E2-A48D-75BA3140B2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E78D5D-2C44-446A-858B-1B88F477F2AD}" type="datetime1">
              <a:rPr lang="en-US"/>
              <a:pPr/>
              <a:t>3/2/2020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EF9A70-E180-40DD-97B6-F17DE15F24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87A26A-EF0C-4799-A390-DB12DC6F1D20}" type="datetime1">
              <a:rPr lang="en-US"/>
              <a:pPr/>
              <a:t>3/2/2020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CC8CD9-FE16-4854-9969-9D24321BA2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FA673E-CD62-4C39-9C71-577CC70BCFB1}" type="datetime1">
              <a:rPr lang="en-US"/>
              <a:pPr/>
              <a:t>3/2/2020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26E55-51DB-4769-8587-CD8E8E62CB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8BAC5F-99A3-4425-9440-B076AC740979}" type="datetime1">
              <a:rPr lang="en-US"/>
              <a:pPr/>
              <a:t>3/2/2020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5597D-AA87-4180-B71B-C5C3F80579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4D293A-E44A-4D38-B78F-787815A902FC}" type="datetime1">
              <a:rPr lang="en-US"/>
              <a:pPr/>
              <a:t>3/2/2020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421AE4-9037-4BE9-AEF8-A225F07546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CF07D0-527C-4EFB-8296-456528A5CA92}" type="datetime1">
              <a:rPr lang="en-US"/>
              <a:pPr/>
              <a:t>3/2/2020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07DE90-F731-408B-B9AD-A052710640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2" charset="0"/>
              </a:defRPr>
            </a:lvl1pPr>
          </a:lstStyle>
          <a:p>
            <a:fld id="{261A2151-8580-4D94-868E-4B811F6955B1}" type="datetime1">
              <a:rPr lang="en-US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2" charset="0"/>
              </a:defRPr>
            </a:lvl1pPr>
          </a:lstStyle>
          <a:p>
            <a:fld id="{E45C4A91-623E-47C5-9A9E-3EE2E75BF1C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7688" y="942975"/>
            <a:ext cx="8048625" cy="3238500"/>
          </a:xfrm>
          <a:effectLst>
            <a:outerShdw dist="25401" dir="2700000" rotWithShape="0">
              <a:srgbClr val="000000">
                <a:alpha val="42999"/>
              </a:srgbClr>
            </a:outerShdw>
          </a:effectLst>
        </p:spPr>
        <p:txBody>
          <a:bodyPr anchor="t"/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sz="5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ea typeface="+mj-ea"/>
                <a:cs typeface="Arial"/>
              </a:rPr>
            </a:br>
            <a:r>
              <a:rPr lang="en-US" sz="5400" b="1" i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ea typeface="+mj-ea"/>
                <a:cs typeface="Arial"/>
              </a:rPr>
              <a:t>Handoffs</a:t>
            </a:r>
            <a:br>
              <a:rPr lang="en-US" sz="5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ea typeface="+mj-ea"/>
                <a:cs typeface="Arial"/>
              </a:rPr>
            </a:br>
            <a:r>
              <a:rPr lang="en-US" sz="40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ea typeface="+mj-ea"/>
                <a:cs typeface="Arial"/>
              </a:rPr>
              <a:t>SNS Resident Training Course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7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Data to Convey in Handoffs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990299"/>
              </p:ext>
            </p:extLst>
          </p:nvPr>
        </p:nvGraphicFramePr>
        <p:xfrm>
          <a:off x="1838261" y="1030204"/>
          <a:ext cx="5466315" cy="500101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720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6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8631">
                <a:tc>
                  <a:txBody>
                    <a:bodyPr/>
                    <a:lstStyle/>
                    <a:p>
                      <a:r>
                        <a:rPr lang="en-US" sz="1700" b="1" dirty="0"/>
                        <a:t>Written Sign-out List</a:t>
                      </a:r>
                    </a:p>
                  </a:txBody>
                  <a:tcPr marL="86407" marR="86407" marT="43204" marB="43204"/>
                </a:tc>
                <a:tc>
                  <a:txBody>
                    <a:bodyPr/>
                    <a:lstStyle/>
                    <a:p>
                      <a:r>
                        <a:rPr lang="en-US" sz="1700" b="1" dirty="0"/>
                        <a:t>Verbal Exchange</a:t>
                      </a:r>
                    </a:p>
                  </a:txBody>
                  <a:tcPr marL="86407" marR="86407" marT="43204" marB="4320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429">
                <a:tc>
                  <a:txBody>
                    <a:bodyPr/>
                    <a:lstStyle/>
                    <a:p>
                      <a:r>
                        <a:rPr lang="en-US" sz="1500" dirty="0"/>
                        <a:t>Name/MRN</a:t>
                      </a:r>
                    </a:p>
                  </a:txBody>
                  <a:tcPr marL="86407" marR="86407" marT="43204" marB="43204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Describe each patient</a:t>
                      </a:r>
                    </a:p>
                  </a:txBody>
                  <a:tcPr marL="86407" marR="86407" marT="43204" marB="4320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429">
                <a:tc>
                  <a:txBody>
                    <a:bodyPr/>
                    <a:lstStyle/>
                    <a:p>
                      <a:r>
                        <a:rPr lang="en-US" sz="1500" dirty="0"/>
                        <a:t>Sex/Age</a:t>
                      </a:r>
                    </a:p>
                  </a:txBody>
                  <a:tcPr marL="86407" marR="86407" marT="43204" marB="43204"/>
                </a:tc>
                <a:tc rowSpan="2">
                  <a:txBody>
                    <a:bodyPr/>
                    <a:lstStyle/>
                    <a:p>
                      <a:r>
                        <a:rPr lang="en-US" sz="1500" dirty="0"/>
                        <a:t>Identify active problems with current management and ongoing plan for each problem</a:t>
                      </a:r>
                    </a:p>
                  </a:txBody>
                  <a:tcPr marL="86407" marR="86407" marT="43204" marB="4320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235">
                <a:tc>
                  <a:txBody>
                    <a:bodyPr/>
                    <a:lstStyle/>
                    <a:p>
                      <a:r>
                        <a:rPr lang="en-US" sz="1500" dirty="0"/>
                        <a:t>Location</a:t>
                      </a:r>
                    </a:p>
                  </a:txBody>
                  <a:tcPr marL="86407" marR="86407" marT="43204" marB="43204"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429">
                <a:tc>
                  <a:txBody>
                    <a:bodyPr/>
                    <a:lstStyle/>
                    <a:p>
                      <a:r>
                        <a:rPr lang="en-US" sz="1500" dirty="0"/>
                        <a:t>Attending</a:t>
                      </a:r>
                    </a:p>
                  </a:txBody>
                  <a:tcPr marL="86407" marR="86407" marT="43204" marB="43204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Pending studies/tests</a:t>
                      </a:r>
                    </a:p>
                  </a:txBody>
                  <a:tcPr marL="86407" marR="86407" marT="43204" marB="4320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42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Code Status/Sick</a:t>
                      </a:r>
                    </a:p>
                  </a:txBody>
                  <a:tcPr marL="86407" marR="86407" marT="43204" marB="43204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Review tasks</a:t>
                      </a:r>
                      <a:r>
                        <a:rPr lang="en-US" sz="1500" baseline="0" dirty="0"/>
                        <a:t> being signed out</a:t>
                      </a:r>
                      <a:endParaRPr lang="en-US" sz="1500" dirty="0"/>
                    </a:p>
                  </a:txBody>
                  <a:tcPr marL="86407" marR="86407" marT="43204" marB="4320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429">
                <a:tc>
                  <a:txBody>
                    <a:bodyPr/>
                    <a:lstStyle/>
                    <a:p>
                      <a:r>
                        <a:rPr lang="en-US" sz="1500" dirty="0" err="1"/>
                        <a:t>Dx</a:t>
                      </a:r>
                      <a:endParaRPr lang="en-US" sz="1500" dirty="0"/>
                    </a:p>
                  </a:txBody>
                  <a:tcPr marL="86407" marR="86407" marT="43204" marB="43204"/>
                </a:tc>
                <a:tc>
                  <a:txBody>
                    <a:bodyPr/>
                    <a:lstStyle/>
                    <a:p>
                      <a:r>
                        <a:rPr lang="en-US" sz="1500" b="0" dirty="0"/>
                        <a:t>Planned admissions</a:t>
                      </a:r>
                    </a:p>
                  </a:txBody>
                  <a:tcPr marL="86407" marR="86407" marT="43204" marB="4320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429">
                <a:tc>
                  <a:txBody>
                    <a:bodyPr/>
                    <a:lstStyle/>
                    <a:p>
                      <a:r>
                        <a:rPr lang="en-US" sz="1500" dirty="0"/>
                        <a:t>Operation(s) and date(s)</a:t>
                      </a:r>
                    </a:p>
                  </a:txBody>
                  <a:tcPr marL="86407" marR="86407" marT="43204" marB="43204"/>
                </a:tc>
                <a:tc rowSpan="2">
                  <a:txBody>
                    <a:bodyPr/>
                    <a:lstStyle/>
                    <a:p>
                      <a:r>
                        <a:rPr lang="en-US" sz="1500" b="0" dirty="0"/>
                        <a:t>Expected communications up the chain of command</a:t>
                      </a:r>
                    </a:p>
                  </a:txBody>
                  <a:tcPr marL="86407" marR="86407" marT="43204" marB="4320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0429">
                <a:tc>
                  <a:txBody>
                    <a:bodyPr/>
                    <a:lstStyle/>
                    <a:p>
                      <a:r>
                        <a:rPr lang="en-US" sz="1500" dirty="0"/>
                        <a:t>Focused PMH</a:t>
                      </a:r>
                    </a:p>
                  </a:txBody>
                  <a:tcPr marL="86407" marR="86407" marT="43204" marB="43204"/>
                </a:tc>
                <a:tc vMerge="1"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0429">
                <a:tc>
                  <a:txBody>
                    <a:bodyPr/>
                    <a:lstStyle/>
                    <a:p>
                      <a:r>
                        <a:rPr lang="en-US" sz="1500" dirty="0"/>
                        <a:t>Focused</a:t>
                      </a:r>
                      <a:r>
                        <a:rPr lang="en-US" sz="1500" baseline="0" dirty="0"/>
                        <a:t> Meds</a:t>
                      </a:r>
                      <a:endParaRPr lang="en-US" sz="1500" dirty="0"/>
                    </a:p>
                  </a:txBody>
                  <a:tcPr marL="86407" marR="86407" marT="43204" marB="43204"/>
                </a:tc>
                <a:tc>
                  <a:txBody>
                    <a:bodyPr/>
                    <a:lstStyle/>
                    <a:p>
                      <a:endParaRPr lang="en-US" sz="1500" b="0" dirty="0"/>
                    </a:p>
                  </a:txBody>
                  <a:tcPr marL="86407" marR="86407" marT="43204" marB="43204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0429">
                <a:tc>
                  <a:txBody>
                    <a:bodyPr/>
                    <a:lstStyle/>
                    <a:p>
                      <a:r>
                        <a:rPr lang="en-US" sz="1500" dirty="0"/>
                        <a:t>Tubes/Drains/Lines</a:t>
                      </a:r>
                    </a:p>
                  </a:txBody>
                  <a:tcPr marL="86407" marR="86407" marT="43204" marB="43204"/>
                </a:tc>
                <a:tc>
                  <a:txBody>
                    <a:bodyPr/>
                    <a:lstStyle/>
                    <a:p>
                      <a:endParaRPr lang="en-US" sz="1500" b="0" dirty="0"/>
                    </a:p>
                  </a:txBody>
                  <a:tcPr marL="86407" marR="86407" marT="43204" marB="43204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0429">
                <a:tc>
                  <a:txBody>
                    <a:bodyPr/>
                    <a:lstStyle/>
                    <a:p>
                      <a:r>
                        <a:rPr lang="en-US" sz="1500" dirty="0"/>
                        <a:t>Active Issues</a:t>
                      </a:r>
                    </a:p>
                  </a:txBody>
                  <a:tcPr marL="86407" marR="86407" marT="43204" marB="43204"/>
                </a:tc>
                <a:tc>
                  <a:txBody>
                    <a:bodyPr/>
                    <a:lstStyle/>
                    <a:p>
                      <a:endParaRPr lang="en-US" sz="1500" b="0" dirty="0"/>
                    </a:p>
                  </a:txBody>
                  <a:tcPr marL="86407" marR="86407" marT="43204" marB="43204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0429">
                <a:tc>
                  <a:txBody>
                    <a:bodyPr/>
                    <a:lstStyle/>
                    <a:p>
                      <a:r>
                        <a:rPr lang="en-US" sz="1500" dirty="0"/>
                        <a:t>Things to Do</a:t>
                      </a:r>
                    </a:p>
                  </a:txBody>
                  <a:tcPr marL="86407" marR="86407" marT="43204" marB="43204"/>
                </a:tc>
                <a:tc>
                  <a:txBody>
                    <a:bodyPr/>
                    <a:lstStyle/>
                    <a:p>
                      <a:endParaRPr lang="en-US" sz="1500" b="0" dirty="0"/>
                    </a:p>
                  </a:txBody>
                  <a:tcPr marL="86407" marR="86407" marT="43204" marB="43204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0429">
                <a:tc>
                  <a:txBody>
                    <a:bodyPr/>
                    <a:lstStyle/>
                    <a:p>
                      <a:r>
                        <a:rPr lang="en-US" sz="1500" dirty="0"/>
                        <a:t>Chain of Command</a:t>
                      </a:r>
                    </a:p>
                  </a:txBody>
                  <a:tcPr marL="86407" marR="86407" marT="43204" marB="43204"/>
                </a:tc>
                <a:tc>
                  <a:txBody>
                    <a:bodyPr/>
                    <a:lstStyle/>
                    <a:p>
                      <a:endParaRPr lang="en-US" sz="1500" b="0" dirty="0"/>
                    </a:p>
                  </a:txBody>
                  <a:tcPr marL="86407" marR="86407" marT="43204" marB="43204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63680" y="6031218"/>
            <a:ext cx="5540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</a:rPr>
              <a:t>Antonoff</a:t>
            </a:r>
            <a:r>
              <a:rPr lang="en-US" sz="1400" dirty="0">
                <a:solidFill>
                  <a:schemeClr val="bg1"/>
                </a:solidFill>
              </a:rPr>
              <a:t>  MB et al.  </a:t>
            </a:r>
            <a:r>
              <a:rPr lang="en-US" sz="1400" i="1" dirty="0">
                <a:solidFill>
                  <a:schemeClr val="bg1"/>
                </a:solidFill>
              </a:rPr>
              <a:t>Am J </a:t>
            </a:r>
            <a:r>
              <a:rPr lang="en-US" sz="1400" i="1" dirty="0" err="1">
                <a:solidFill>
                  <a:schemeClr val="bg1"/>
                </a:solidFill>
              </a:rPr>
              <a:t>Surg</a:t>
            </a:r>
            <a:r>
              <a:rPr lang="en-US" sz="1400" dirty="0">
                <a:solidFill>
                  <a:schemeClr val="bg1"/>
                </a:solidFill>
              </a:rPr>
              <a:t> 2012 Sep 6.  [</a:t>
            </a:r>
            <a:r>
              <a:rPr lang="en-US" sz="1400" dirty="0" err="1">
                <a:solidFill>
                  <a:schemeClr val="bg1"/>
                </a:solidFill>
              </a:rPr>
              <a:t>Epub</a:t>
            </a:r>
            <a:r>
              <a:rPr lang="en-US" sz="1400" dirty="0">
                <a:solidFill>
                  <a:schemeClr val="bg1"/>
                </a:solidFill>
              </a:rPr>
              <a:t> ahead of print]</a:t>
            </a:r>
          </a:p>
        </p:txBody>
      </p:sp>
    </p:spTree>
    <p:extLst>
      <p:ext uri="{BB962C8B-B14F-4D97-AF65-F5344CB8AC3E}">
        <p14:creationId xmlns:p14="http://schemas.microsoft.com/office/powerpoint/2010/main" val="4061088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Sample Template for Handoffs:</a:t>
            </a:r>
            <a:br>
              <a:rPr lang="en-US" sz="3600" dirty="0"/>
            </a:br>
            <a:r>
              <a:rPr lang="en-US" sz="3600" dirty="0"/>
              <a:t>“SBAR”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3333" y="1426105"/>
            <a:ext cx="8538809" cy="1387548"/>
          </a:xfrm>
        </p:spPr>
        <p:txBody>
          <a:bodyPr>
            <a:normAutofit/>
          </a:bodyPr>
          <a:lstStyle/>
          <a:p>
            <a:r>
              <a:rPr lang="en-US" sz="2400" dirty="0"/>
              <a:t>Originally developed in the U.S. military, adapted for healthcare</a:t>
            </a:r>
          </a:p>
          <a:p>
            <a:r>
              <a:rPr lang="en-US" sz="2400" dirty="0"/>
              <a:t>Most commonly cited handoff tool</a:t>
            </a:r>
          </a:p>
          <a:p>
            <a:r>
              <a:rPr lang="en-US" sz="2400" dirty="0"/>
              <a:t>Endorsed by the WHO</a:t>
            </a:r>
          </a:p>
          <a:p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369298"/>
              </p:ext>
            </p:extLst>
          </p:nvPr>
        </p:nvGraphicFramePr>
        <p:xfrm>
          <a:off x="595429" y="2813653"/>
          <a:ext cx="8018919" cy="302346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76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8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334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1108">
                <a:tc>
                  <a:txBody>
                    <a:bodyPr/>
                    <a:lstStyle/>
                    <a:p>
                      <a:r>
                        <a:rPr lang="en-US" sz="2600" dirty="0"/>
                        <a:t>S</a:t>
                      </a:r>
                      <a:endParaRPr lang="en-US" sz="2600" b="1" dirty="0"/>
                    </a:p>
                  </a:txBody>
                  <a:tcPr marL="85873" marR="85873" marT="42936" marB="42936"/>
                </a:tc>
                <a:tc>
                  <a:txBody>
                    <a:bodyPr/>
                    <a:lstStyle/>
                    <a:p>
                      <a:r>
                        <a:rPr lang="en-US" sz="1700" b="0" u="sng" dirty="0"/>
                        <a:t>S</a:t>
                      </a:r>
                      <a:r>
                        <a:rPr lang="en-US" sz="1700" b="0" u="none" dirty="0"/>
                        <a:t>ituation</a:t>
                      </a:r>
                    </a:p>
                  </a:txBody>
                  <a:tcPr marL="85873" marR="85873" marT="42936" marB="42936"/>
                </a:tc>
                <a:tc>
                  <a:txBody>
                    <a:bodyPr/>
                    <a:lstStyle/>
                    <a:p>
                      <a:r>
                        <a:rPr lang="en-US" sz="17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Patient ID, covering MD and contact info, present illness, procedure details</a:t>
                      </a:r>
                      <a:endParaRPr lang="en-US" sz="1700" b="0" dirty="0"/>
                    </a:p>
                  </a:txBody>
                  <a:tcPr marL="85873" marR="85873" marT="42936" marB="4293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8726">
                <a:tc>
                  <a:txBody>
                    <a:bodyPr/>
                    <a:lstStyle/>
                    <a:p>
                      <a:r>
                        <a:rPr lang="en-US" sz="2600" b="1" dirty="0"/>
                        <a:t>B</a:t>
                      </a:r>
                    </a:p>
                  </a:txBody>
                  <a:tcPr marL="85873" marR="85873" marT="42936" marB="42936"/>
                </a:tc>
                <a:tc>
                  <a:txBody>
                    <a:bodyPr/>
                    <a:lstStyle/>
                    <a:p>
                      <a:r>
                        <a:rPr lang="en-US" sz="1700" b="0" u="sng" dirty="0"/>
                        <a:t>B</a:t>
                      </a:r>
                      <a:r>
                        <a:rPr lang="en-US" sz="1700" b="0" dirty="0"/>
                        <a:t>ackground</a:t>
                      </a:r>
                    </a:p>
                  </a:txBody>
                  <a:tcPr marL="85873" marR="85873" marT="42936" marB="42936"/>
                </a:tc>
                <a:tc>
                  <a:txBody>
                    <a:bodyPr/>
                    <a:lstStyle/>
                    <a:p>
                      <a:r>
                        <a:rPr lang="en-US" sz="17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Diagnosis, code status, </a:t>
                      </a:r>
                      <a:r>
                        <a:rPr lang="en-US" sz="17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PMHx</a:t>
                      </a:r>
                      <a:r>
                        <a:rPr lang="en-US" sz="17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surgical </a:t>
                      </a:r>
                      <a:r>
                        <a:rPr lang="en-US" sz="17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Hx</a:t>
                      </a:r>
                      <a:r>
                        <a:rPr lang="en-US" sz="17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Meds, Allergies, VS, lab results, significant events during hospital stay, pertinent exam findings</a:t>
                      </a:r>
                      <a:endParaRPr lang="en-US" sz="1700" b="0" dirty="0"/>
                    </a:p>
                  </a:txBody>
                  <a:tcPr marL="85873" marR="85873" marT="42936" marB="4293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1108">
                <a:tc>
                  <a:txBody>
                    <a:bodyPr/>
                    <a:lstStyle/>
                    <a:p>
                      <a:r>
                        <a:rPr lang="en-US" sz="2600" b="1" dirty="0"/>
                        <a:t>A</a:t>
                      </a:r>
                    </a:p>
                  </a:txBody>
                  <a:tcPr marL="85873" marR="85873" marT="42936" marB="42936"/>
                </a:tc>
                <a:tc>
                  <a:txBody>
                    <a:bodyPr/>
                    <a:lstStyle/>
                    <a:p>
                      <a:r>
                        <a:rPr lang="en-US" sz="1700" b="0" u="sng" dirty="0"/>
                        <a:t>A</a:t>
                      </a:r>
                      <a:r>
                        <a:rPr lang="en-US" sz="1700" b="0" dirty="0"/>
                        <a:t>ssessment</a:t>
                      </a:r>
                    </a:p>
                  </a:txBody>
                  <a:tcPr marL="85873" marR="85873" marT="42936" marB="42936"/>
                </a:tc>
                <a:tc>
                  <a:txBody>
                    <a:bodyPr/>
                    <a:lstStyle/>
                    <a:p>
                      <a:r>
                        <a:rPr lang="en-US" sz="17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Specific needs and concerns, cardiovascular stability, surgical complications, relevant cultural factors</a:t>
                      </a:r>
                      <a:endParaRPr lang="en-US" sz="1700" b="0" dirty="0"/>
                    </a:p>
                  </a:txBody>
                  <a:tcPr marL="85873" marR="85873" marT="42936" marB="4293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1108">
                <a:tc>
                  <a:txBody>
                    <a:bodyPr/>
                    <a:lstStyle/>
                    <a:p>
                      <a:r>
                        <a:rPr lang="en-US" sz="2600" b="1" dirty="0"/>
                        <a:t>R</a:t>
                      </a:r>
                    </a:p>
                  </a:txBody>
                  <a:tcPr marL="85873" marR="85873" marT="42936" marB="42936"/>
                </a:tc>
                <a:tc>
                  <a:txBody>
                    <a:bodyPr/>
                    <a:lstStyle/>
                    <a:p>
                      <a:r>
                        <a:rPr lang="en-US" sz="1700" b="0" u="sng" dirty="0"/>
                        <a:t>R</a:t>
                      </a:r>
                      <a:r>
                        <a:rPr lang="en-US" sz="1700" b="0" dirty="0"/>
                        <a:t>ecommendation</a:t>
                      </a:r>
                    </a:p>
                  </a:txBody>
                  <a:tcPr marL="85873" marR="85873" marT="42936" marB="42936"/>
                </a:tc>
                <a:tc>
                  <a:txBody>
                    <a:bodyPr/>
                    <a:lstStyle/>
                    <a:p>
                      <a:r>
                        <a:rPr lang="en-US" sz="17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Treatment plan, discharge plan, preoperative assessment complete or not, etc.</a:t>
                      </a:r>
                      <a:endParaRPr lang="en-US" sz="1700" b="0" dirty="0"/>
                    </a:p>
                  </a:txBody>
                  <a:tcPr marL="85873" marR="85873" marT="42936" marB="4293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261">
                <a:tc gridSpan="3">
                  <a:txBody>
                    <a:bodyPr/>
                    <a:lstStyle/>
                    <a:p>
                      <a:r>
                        <a:rPr lang="en-US" sz="1700" b="0" dirty="0"/>
                        <a:t>Time</a:t>
                      </a:r>
                      <a:r>
                        <a:rPr lang="en-US" sz="1700" b="0" baseline="0" dirty="0"/>
                        <a:t>  is allowed for dialog and questions at the end.</a:t>
                      </a:r>
                      <a:endParaRPr lang="en-US" sz="1700" b="0" dirty="0"/>
                    </a:p>
                  </a:txBody>
                  <a:tcPr marL="85873" marR="85873" marT="42936" marB="42936"/>
                </a:tc>
                <a:tc hMerge="1"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95429" y="5919280"/>
            <a:ext cx="52301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</a:rPr>
              <a:t>Riesenberg</a:t>
            </a:r>
            <a:r>
              <a:rPr lang="en-US" sz="1400" dirty="0">
                <a:solidFill>
                  <a:schemeClr val="bg1"/>
                </a:solidFill>
              </a:rPr>
              <a:t> LA et al.  Am J </a:t>
            </a:r>
            <a:r>
              <a:rPr lang="da-DK" sz="1400" dirty="0">
                <a:solidFill>
                  <a:schemeClr val="bg1"/>
                </a:solidFill>
              </a:rPr>
              <a:t>Med </a:t>
            </a:r>
            <a:r>
              <a:rPr lang="da-DK" sz="1400" dirty="0" err="1">
                <a:solidFill>
                  <a:schemeClr val="bg1"/>
                </a:solidFill>
              </a:rPr>
              <a:t>Qual</a:t>
            </a:r>
            <a:r>
              <a:rPr lang="da-DK" sz="1400" dirty="0">
                <a:solidFill>
                  <a:schemeClr val="bg1"/>
                </a:solidFill>
              </a:rPr>
              <a:t> 24:196–204, 2009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440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10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Handoffs in Neurosurgery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60875"/>
            <a:ext cx="8991600" cy="4120366"/>
          </a:xfrm>
        </p:spPr>
        <p:txBody>
          <a:bodyPr>
            <a:normAutofit/>
          </a:bodyPr>
          <a:lstStyle/>
          <a:p>
            <a:r>
              <a:rPr lang="en-US" sz="2400" dirty="0"/>
              <a:t>Specific challenges in neurosurgery handoffs</a:t>
            </a:r>
          </a:p>
          <a:p>
            <a:pPr lvl="1"/>
            <a:r>
              <a:rPr lang="en-US" sz="1800" dirty="0"/>
              <a:t>Severity and acuity of illness</a:t>
            </a:r>
          </a:p>
          <a:p>
            <a:pPr lvl="1"/>
            <a:r>
              <a:rPr lang="en-US" sz="1800" dirty="0"/>
              <a:t>Risks associated with lumbar and external ventricular drains</a:t>
            </a:r>
          </a:p>
          <a:p>
            <a:pPr lvl="1"/>
            <a:r>
              <a:rPr lang="en-US" sz="1800" dirty="0"/>
              <a:t>Management of elevated ICP</a:t>
            </a:r>
          </a:p>
          <a:p>
            <a:pPr lvl="1"/>
            <a:r>
              <a:rPr lang="en-US" sz="1800" dirty="0"/>
              <a:t>Indications for surgery </a:t>
            </a:r>
            <a:r>
              <a:rPr lang="en-US" sz="1800" dirty="0" err="1"/>
              <a:t>vs</a:t>
            </a:r>
            <a:r>
              <a:rPr lang="en-US" sz="1800" dirty="0"/>
              <a:t> conservative management</a:t>
            </a:r>
          </a:p>
          <a:p>
            <a:pPr lvl="1"/>
            <a:r>
              <a:rPr lang="en-US" sz="1800" dirty="0"/>
              <a:t>Importance of serial neurological exams</a:t>
            </a:r>
          </a:p>
          <a:p>
            <a:pPr lvl="1"/>
            <a:r>
              <a:rPr lang="en-US" sz="1800" dirty="0"/>
              <a:t>Many others</a:t>
            </a:r>
            <a:endParaRPr lang="en-US" sz="2400" dirty="0"/>
          </a:p>
          <a:p>
            <a:r>
              <a:rPr lang="en-US" sz="2400" dirty="0"/>
              <a:t>Significant opportunity for improvements in neurosurgery handoffs</a:t>
            </a:r>
          </a:p>
          <a:p>
            <a:pPr lvl="1"/>
            <a:r>
              <a:rPr lang="en-US" sz="1800" dirty="0"/>
              <a:t>Babu et al.  </a:t>
            </a:r>
            <a:r>
              <a:rPr lang="en-US" sz="1800" dirty="0" err="1"/>
              <a:t>PLoS</a:t>
            </a:r>
            <a:r>
              <a:rPr lang="en-US" sz="1800" dirty="0"/>
              <a:t> ONE, 2012</a:t>
            </a:r>
          </a:p>
          <a:p>
            <a:pPr lvl="1"/>
            <a:r>
              <a:rPr lang="en-US" sz="1800" dirty="0"/>
              <a:t>Survey of 449/795 residents</a:t>
            </a:r>
          </a:p>
          <a:p>
            <a:pPr lvl="1"/>
            <a:r>
              <a:rPr lang="en-US" sz="1800" dirty="0"/>
              <a:t>98 programs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38" y="5313140"/>
            <a:ext cx="8387992" cy="11593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2427" y="4090661"/>
            <a:ext cx="4260703" cy="122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885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8505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/>
              <a:t>Sample Template for NSG Handoffs:</a:t>
            </a:r>
            <a:br>
              <a:rPr lang="en-US" sz="3600" dirty="0"/>
            </a:br>
            <a:r>
              <a:rPr lang="en-US" sz="3600" dirty="0"/>
              <a:t>The “SAAFE” Checklist</a:t>
            </a:r>
          </a:p>
        </p:txBody>
      </p:sp>
      <p:sp>
        <p:nvSpPr>
          <p:cNvPr id="4" name="Rectangle 3"/>
          <p:cNvSpPr/>
          <p:nvPr/>
        </p:nvSpPr>
        <p:spPr>
          <a:xfrm>
            <a:off x="287867" y="5427453"/>
            <a:ext cx="62886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</a:rPr>
              <a:t>Fallah</a:t>
            </a:r>
            <a:r>
              <a:rPr lang="en-US" sz="1600" dirty="0">
                <a:solidFill>
                  <a:schemeClr val="bg1"/>
                </a:solidFill>
              </a:rPr>
              <a:t> A et al.  </a:t>
            </a:r>
            <a:r>
              <a:rPr lang="en-US" sz="1600" i="1" dirty="0">
                <a:solidFill>
                  <a:schemeClr val="bg1"/>
                </a:solidFill>
              </a:rPr>
              <a:t>World </a:t>
            </a:r>
            <a:r>
              <a:rPr lang="en-US" sz="1600" i="1" dirty="0" err="1">
                <a:solidFill>
                  <a:schemeClr val="bg1"/>
                </a:solidFill>
              </a:rPr>
              <a:t>Neurosurg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2012 Jan 16 [</a:t>
            </a:r>
            <a:r>
              <a:rPr lang="en-US" sz="1600" dirty="0" err="1">
                <a:solidFill>
                  <a:schemeClr val="bg1"/>
                </a:solidFill>
              </a:rPr>
              <a:t>Epub</a:t>
            </a:r>
            <a:r>
              <a:rPr lang="en-US" sz="1600" dirty="0">
                <a:solidFill>
                  <a:schemeClr val="bg1"/>
                </a:solidFill>
              </a:rPr>
              <a:t> ahead of print]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022314"/>
              </p:ext>
            </p:extLst>
          </p:nvPr>
        </p:nvGraphicFramePr>
        <p:xfrm>
          <a:off x="287867" y="1952733"/>
          <a:ext cx="8538810" cy="34747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20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51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53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S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u="sng" dirty="0"/>
                        <a:t>S</a:t>
                      </a:r>
                      <a:r>
                        <a:rPr lang="en-US" sz="1800" b="0" dirty="0"/>
                        <a:t>ick patients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/>
                        <a:t>Relevant information pertaining to the sickest patients on service with a plan for clinical deterioration.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sng" dirty="0"/>
                        <a:t>A</a:t>
                      </a:r>
                      <a:r>
                        <a:rPr lang="en-US" sz="1800" dirty="0"/>
                        <a:t>fter Surgery	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Summary of all recent post-op patients, who are vulnerable to early complications.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sng" dirty="0"/>
                        <a:t>A</a:t>
                      </a:r>
                      <a:r>
                        <a:rPr lang="en-US" sz="1800" dirty="0"/>
                        <a:t>dmissions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Recent and expected admissions with treatment plans.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sng" dirty="0"/>
                        <a:t>F</a:t>
                      </a:r>
                      <a:r>
                        <a:rPr lang="en-US" sz="1800" dirty="0"/>
                        <a:t>ollow closely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Patients with neurological conditions known to have a natural history of clinical deterioration.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sng" dirty="0"/>
                        <a:t>E</a:t>
                      </a:r>
                      <a:r>
                        <a:rPr lang="en-US" sz="1800" dirty="0"/>
                        <a:t>ssential run-through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A complete run-through of the patient list, highlighting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dirty="0"/>
                        <a:t>diagnosis, pertinent history, course in hospital, active issues and outstanding tasks.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6690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10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Tools for Use in Handoffs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083" y="1596043"/>
            <a:ext cx="8842917" cy="4827059"/>
          </a:xfrm>
        </p:spPr>
        <p:txBody>
          <a:bodyPr>
            <a:normAutofit/>
          </a:bodyPr>
          <a:lstStyle/>
          <a:p>
            <a:r>
              <a:rPr lang="en-US" sz="2400" dirty="0"/>
              <a:t>Presently, &gt;25 mnemonics exist for use as handoff tools</a:t>
            </a:r>
          </a:p>
          <a:p>
            <a:pPr lvl="1"/>
            <a:r>
              <a:rPr lang="en-US" sz="2000" dirty="0"/>
              <a:t>May not be “one size fits all”</a:t>
            </a:r>
          </a:p>
          <a:p>
            <a:endParaRPr lang="en-US" sz="2400" dirty="0"/>
          </a:p>
          <a:p>
            <a:pPr marL="342900" lvl="1" indent="-342900">
              <a:buFont typeface="Arial" charset="0"/>
              <a:buChar char="•"/>
            </a:pPr>
            <a:r>
              <a:rPr lang="en-US" sz="2400" dirty="0" err="1"/>
              <a:t>Jorm</a:t>
            </a:r>
            <a:r>
              <a:rPr lang="en-US" sz="2400" dirty="0"/>
              <a:t> et al.  </a:t>
            </a:r>
            <a:r>
              <a:rPr lang="en-US" sz="2400" i="1" dirty="0"/>
              <a:t>Med J </a:t>
            </a:r>
            <a:r>
              <a:rPr lang="en-US" sz="2400" i="1" dirty="0" err="1"/>
              <a:t>Aust</a:t>
            </a:r>
            <a:r>
              <a:rPr lang="en-US" sz="2400" dirty="0"/>
              <a:t>, 2009 asserts that the best handoff tool is created through </a:t>
            </a:r>
            <a:r>
              <a:rPr lang="en-US" sz="2400" dirty="0">
                <a:solidFill>
                  <a:srgbClr val="E28700"/>
                </a:solidFill>
              </a:rPr>
              <a:t>“flexible standardization” </a:t>
            </a:r>
            <a:r>
              <a:rPr lang="en-US" sz="2400" dirty="0"/>
              <a:t>and contains:</a:t>
            </a:r>
          </a:p>
          <a:p>
            <a:pPr lvl="1"/>
            <a:r>
              <a:rPr lang="en-US" sz="2000" dirty="0"/>
              <a:t>Minimum core clinical content</a:t>
            </a:r>
          </a:p>
          <a:p>
            <a:pPr lvl="1"/>
            <a:r>
              <a:rPr lang="en-US" sz="2000" dirty="0"/>
              <a:t>Customization based on local/institutional needs</a:t>
            </a:r>
          </a:p>
          <a:p>
            <a:pPr lvl="1"/>
            <a:r>
              <a:rPr lang="en-US" sz="2000" dirty="0"/>
              <a:t>Specialty-specific content</a:t>
            </a:r>
          </a:p>
          <a:p>
            <a:pPr marL="457200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18511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20" y="274638"/>
            <a:ext cx="8742556" cy="1143000"/>
          </a:xfrm>
        </p:spPr>
        <p:txBody>
          <a:bodyPr/>
          <a:lstStyle/>
          <a:p>
            <a:r>
              <a:rPr lang="en-US" sz="3200" dirty="0"/>
              <a:t>Sample Handoff Form from Washington University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421" y="2066881"/>
            <a:ext cx="8742556" cy="159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420" y="4478446"/>
            <a:ext cx="8742555" cy="362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8421" y="1697549"/>
            <a:ext cx="1996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Electronic Form: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8421" y="4109114"/>
            <a:ext cx="1996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Rounding List: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8421" y="5117068"/>
            <a:ext cx="3601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9900"/>
                </a:solidFill>
              </a:rPr>
              <a:t>(Data auto-populates from EMR)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cs typeface="Arial" charset="0"/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latin typeface="Arial" charset="0"/>
                <a:cs typeface="Arial" charset="0"/>
              </a:rPr>
              <a:t>Transfer content and professional responsibility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latin typeface="Arial" charset="0"/>
                <a:cs typeface="Arial" charset="0"/>
              </a:rPr>
              <a:t>Communication strategies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latin typeface="Arial" charset="0"/>
                <a:cs typeface="Arial" charset="0"/>
              </a:rPr>
              <a:t>Face-to-face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latin typeface="Arial" charset="0"/>
                <a:cs typeface="Arial" charset="0"/>
              </a:rPr>
              <a:t>Prioritize time on the sickest patients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latin typeface="Arial" charset="0"/>
                <a:cs typeface="Arial" charset="0"/>
              </a:rPr>
              <a:t>Ask questions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latin typeface="Arial" charset="0"/>
                <a:cs typeface="Arial" charset="0"/>
              </a:rPr>
              <a:t>“Read-back” to increase memory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latin typeface="Arial" charset="0"/>
                <a:cs typeface="Arial" charset="0"/>
              </a:rPr>
              <a:t>Verbal content with specific contingency plans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latin typeface="Arial" charset="0"/>
                <a:cs typeface="Arial" charset="0"/>
              </a:rPr>
              <a:t>Comprehensive, updated written content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latin typeface="Arial" charset="0"/>
                <a:cs typeface="Arial" charset="0"/>
              </a:rPr>
              <a:t>Tasks to be completed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solidFill>
                  <a:srgbClr val="E28700"/>
                </a:solidFill>
                <a:latin typeface="Arial" charset="0"/>
                <a:cs typeface="Arial" charset="0"/>
              </a:rPr>
              <a:t>Standardize the handoff format!</a:t>
            </a:r>
          </a:p>
        </p:txBody>
      </p:sp>
    </p:spTree>
    <p:extLst>
      <p:ext uri="{BB962C8B-B14F-4D97-AF65-F5344CB8AC3E}">
        <p14:creationId xmlns:p14="http://schemas.microsoft.com/office/powerpoint/2010/main" val="3527756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455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The Need for Safer Transitions of Care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2691" y="5377822"/>
            <a:ext cx="218521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Joint Commission’s</a:t>
            </a:r>
          </a:p>
          <a:p>
            <a:pPr algn="r"/>
            <a:r>
              <a:rPr lang="en-US" sz="1400" i="1" dirty="0">
                <a:solidFill>
                  <a:schemeClr val="bg1"/>
                </a:solidFill>
              </a:rPr>
              <a:t>Annual Report on Quality</a:t>
            </a:r>
          </a:p>
          <a:p>
            <a:pPr algn="r"/>
            <a:r>
              <a:rPr lang="en-US" sz="1400" i="1" dirty="0">
                <a:solidFill>
                  <a:schemeClr val="bg1"/>
                </a:solidFill>
              </a:rPr>
              <a:t>and Safety </a:t>
            </a:r>
            <a:r>
              <a:rPr lang="en-US" sz="1400" dirty="0">
                <a:solidFill>
                  <a:schemeClr val="bg1"/>
                </a:solidFill>
              </a:rPr>
              <a:t>2007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293541"/>
            <a:ext cx="8229600" cy="1370245"/>
          </a:xfrm>
        </p:spPr>
        <p:txBody>
          <a:bodyPr>
            <a:normAutofit/>
          </a:bodyPr>
          <a:lstStyle/>
          <a:p>
            <a:r>
              <a:rPr lang="en-US" sz="2400" dirty="0"/>
              <a:t>Medical errors result in ~98,000 deaths/year in the U.S.</a:t>
            </a:r>
          </a:p>
          <a:p>
            <a:r>
              <a:rPr lang="en-US" sz="2400" dirty="0"/>
              <a:t>Communication errors cited in nearly 65% of sentinel events</a:t>
            </a:r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 rotWithShape="1">
          <a:blip r:embed="rId2"/>
          <a:srcRect t="5278" b="162"/>
          <a:stretch/>
        </p:blipFill>
        <p:spPr>
          <a:xfrm>
            <a:off x="2861733" y="2508911"/>
            <a:ext cx="6204767" cy="360757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2992977"/>
            <a:ext cx="30911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600" u="sng" dirty="0">
                <a:solidFill>
                  <a:schemeClr val="bg1"/>
                </a:solidFill>
              </a:rPr>
              <a:t>Sentinel event </a:t>
            </a:r>
            <a:r>
              <a:rPr lang="en-US" sz="1600" dirty="0">
                <a:solidFill>
                  <a:schemeClr val="bg1"/>
                </a:solidFill>
              </a:rPr>
              <a:t>= preventable adverse events that result in serious injury or death</a:t>
            </a:r>
          </a:p>
        </p:txBody>
      </p:sp>
    </p:spTree>
    <p:extLst>
      <p:ext uri="{BB962C8B-B14F-4D97-AF65-F5344CB8AC3E}">
        <p14:creationId xmlns:p14="http://schemas.microsoft.com/office/powerpoint/2010/main" val="3154779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52943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The Need for Safer Transitions of Care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-815" r="7100"/>
          <a:stretch/>
        </p:blipFill>
        <p:spPr>
          <a:xfrm>
            <a:off x="4656667" y="1708861"/>
            <a:ext cx="4030133" cy="4282726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30200" y="2078581"/>
            <a:ext cx="4038600" cy="406540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dirty="0"/>
              <a:t>43% or surgical adverse events attributed to communication errors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dirty="0"/>
              <a:t>Handoff error or clinician shift change implicated in 66% of these</a:t>
            </a:r>
          </a:p>
          <a:p>
            <a:endParaRPr lang="en-US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2891440" y="5252923"/>
            <a:ext cx="17652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err="1">
                <a:solidFill>
                  <a:schemeClr val="bg1"/>
                </a:solidFill>
              </a:rPr>
              <a:t>Gawande</a:t>
            </a:r>
            <a:r>
              <a:rPr lang="en-US" sz="1400" dirty="0">
                <a:solidFill>
                  <a:schemeClr val="bg1"/>
                </a:solidFill>
              </a:rPr>
              <a:t> et al.</a:t>
            </a:r>
          </a:p>
          <a:p>
            <a:pPr algn="r"/>
            <a:r>
              <a:rPr lang="en-US" sz="1400" i="1" dirty="0">
                <a:solidFill>
                  <a:schemeClr val="bg1"/>
                </a:solidFill>
              </a:rPr>
              <a:t>Surgery </a:t>
            </a:r>
            <a:r>
              <a:rPr lang="en-US" sz="1400" dirty="0">
                <a:solidFill>
                  <a:schemeClr val="bg1"/>
                </a:solidFill>
              </a:rPr>
              <a:t>133:614-21</a:t>
            </a:r>
          </a:p>
          <a:p>
            <a:pPr algn="r"/>
            <a:r>
              <a:rPr lang="en-US" sz="1400" dirty="0">
                <a:solidFill>
                  <a:schemeClr val="bg1"/>
                </a:solidFill>
              </a:rPr>
              <a:t>2003</a:t>
            </a:r>
          </a:p>
        </p:txBody>
      </p:sp>
    </p:spTree>
    <p:extLst>
      <p:ext uri="{BB962C8B-B14F-4D97-AF65-F5344CB8AC3E}">
        <p14:creationId xmlns:p14="http://schemas.microsoft.com/office/powerpoint/2010/main" val="3917019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Handoffs and Their Importance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72467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2400" dirty="0"/>
              <a:t>Handoff: </a:t>
            </a:r>
            <a:r>
              <a:rPr lang="en-US" sz="2400" i="1" dirty="0"/>
              <a:t>definitions</a:t>
            </a:r>
          </a:p>
          <a:p>
            <a:pPr marL="914400" lvl="1" indent="-457200">
              <a:buAutoNum type="arabicParenR"/>
            </a:pPr>
            <a:r>
              <a:rPr lang="en-US" sz="2000" dirty="0"/>
              <a:t>Verbal and written communications between healthcare professionals as they transition between work shifts</a:t>
            </a:r>
          </a:p>
          <a:p>
            <a:pPr marL="914400" lvl="1" indent="-457200">
              <a:buAutoNum type="arabicParenR"/>
            </a:pPr>
            <a:r>
              <a:rPr lang="en-US" sz="2000" dirty="0"/>
              <a:t>Transfer of primary responsibility of patient care to another person</a:t>
            </a:r>
          </a:p>
          <a:p>
            <a:pPr marL="514350" indent="-457200"/>
            <a:endParaRPr lang="en-US" sz="2400" dirty="0"/>
          </a:p>
          <a:p>
            <a:pPr marL="457200" indent="-400050"/>
            <a:r>
              <a:rPr lang="en-US" sz="2400" dirty="0"/>
              <a:t>Cross-coverage is an independent predictor of potentially preventable adverse events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039" y="5149447"/>
            <a:ext cx="4234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Burton MC et al.  </a:t>
            </a:r>
            <a:r>
              <a:rPr lang="en-US" sz="1400" i="1" dirty="0">
                <a:solidFill>
                  <a:schemeClr val="bg1"/>
                </a:solidFill>
              </a:rPr>
              <a:t>J </a:t>
            </a:r>
            <a:r>
              <a:rPr lang="en-US" sz="1400" i="1" dirty="0" err="1">
                <a:solidFill>
                  <a:schemeClr val="bg1"/>
                </a:solidFill>
              </a:rPr>
              <a:t>Hosp</a:t>
            </a:r>
            <a:r>
              <a:rPr lang="en-US" sz="1400" i="1" dirty="0">
                <a:solidFill>
                  <a:schemeClr val="bg1"/>
                </a:solidFill>
              </a:rPr>
              <a:t> Med </a:t>
            </a:r>
            <a:r>
              <a:rPr lang="en-US" sz="1400" dirty="0">
                <a:solidFill>
                  <a:schemeClr val="bg1"/>
                </a:solidFill>
              </a:rPr>
              <a:t>5:547-52, 2010</a:t>
            </a:r>
          </a:p>
          <a:p>
            <a:r>
              <a:rPr lang="en-US" sz="1400" dirty="0">
                <a:solidFill>
                  <a:schemeClr val="bg1"/>
                </a:solidFill>
              </a:rPr>
              <a:t>Van Eaton et al.  </a:t>
            </a:r>
            <a:r>
              <a:rPr lang="en-US" sz="1400" i="1" dirty="0">
                <a:solidFill>
                  <a:schemeClr val="bg1"/>
                </a:solidFill>
              </a:rPr>
              <a:t>J Am </a:t>
            </a:r>
            <a:r>
              <a:rPr lang="en-US" sz="1400" i="1" dirty="0" err="1">
                <a:solidFill>
                  <a:schemeClr val="bg1"/>
                </a:solidFill>
              </a:rPr>
              <a:t>Coll</a:t>
            </a:r>
            <a:r>
              <a:rPr lang="en-US" sz="1400" i="1" dirty="0">
                <a:solidFill>
                  <a:schemeClr val="bg1"/>
                </a:solidFill>
              </a:rPr>
              <a:t> </a:t>
            </a:r>
            <a:r>
              <a:rPr lang="en-US" sz="1400" i="1" dirty="0" err="1">
                <a:solidFill>
                  <a:schemeClr val="bg1"/>
                </a:solidFill>
              </a:rPr>
              <a:t>Surg</a:t>
            </a:r>
            <a:r>
              <a:rPr lang="en-US" sz="1400" dirty="0">
                <a:solidFill>
                  <a:schemeClr val="bg1"/>
                </a:solidFill>
              </a:rPr>
              <a:t>  200:538-45, 2005</a:t>
            </a:r>
          </a:p>
        </p:txBody>
      </p:sp>
    </p:spTree>
    <p:extLst>
      <p:ext uri="{BB962C8B-B14F-4D97-AF65-F5344CB8AC3E}">
        <p14:creationId xmlns:p14="http://schemas.microsoft.com/office/powerpoint/2010/main" val="2753153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873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Modifiable Factors in Deficient Handoffs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31" y="1295873"/>
            <a:ext cx="8229600" cy="5070717"/>
          </a:xfrm>
        </p:spPr>
        <p:txBody>
          <a:bodyPr>
            <a:normAutofit/>
          </a:bodyPr>
          <a:lstStyle/>
          <a:p>
            <a:r>
              <a:rPr lang="en-US" sz="2000" dirty="0"/>
              <a:t>Background noise or activity</a:t>
            </a:r>
          </a:p>
          <a:p>
            <a:r>
              <a:rPr lang="en-US" sz="2000" dirty="0"/>
              <a:t>Disorganized communication</a:t>
            </a:r>
          </a:p>
          <a:p>
            <a:r>
              <a:rPr lang="en-US" sz="2000" dirty="0"/>
              <a:t>Too much/too little information</a:t>
            </a:r>
          </a:p>
          <a:p>
            <a:r>
              <a:rPr lang="en-US" sz="2000" dirty="0"/>
              <a:t>Failure to communicate high-risk status</a:t>
            </a:r>
          </a:p>
          <a:p>
            <a:r>
              <a:rPr lang="en-US" sz="2000" dirty="0"/>
              <a:t>Incomplete </a:t>
            </a:r>
            <a:r>
              <a:rPr lang="en-US" sz="2000" u="sng" dirty="0"/>
              <a:t>transition of responsibility</a:t>
            </a:r>
          </a:p>
          <a:p>
            <a:r>
              <a:rPr lang="en-US" sz="2000" dirty="0"/>
              <a:t>Hierarchical barriers</a:t>
            </a:r>
          </a:p>
          <a:p>
            <a:pPr lvl="1"/>
            <a:r>
              <a:rPr lang="en-US" sz="1600" dirty="0"/>
              <a:t>Junior residents reluctant to hand work off to seniors</a:t>
            </a:r>
          </a:p>
          <a:p>
            <a:r>
              <a:rPr lang="en-US" sz="2000" dirty="0"/>
              <a:t>Mismatch of information conveyed</a:t>
            </a:r>
          </a:p>
          <a:p>
            <a:pPr lvl="1"/>
            <a:r>
              <a:rPr lang="en-US" sz="1800" dirty="0"/>
              <a:t>Differing levels of resident experience/seniority</a:t>
            </a:r>
          </a:p>
          <a:p>
            <a:pPr lvl="1"/>
            <a:r>
              <a:rPr lang="en-US" sz="1800" dirty="0"/>
              <a:t>Differing expectations by provider type</a:t>
            </a:r>
          </a:p>
          <a:p>
            <a:r>
              <a:rPr lang="en-US" sz="2000" dirty="0"/>
              <a:t>Communication Breakdown</a:t>
            </a:r>
          </a:p>
          <a:p>
            <a:pPr lvl="1"/>
            <a:r>
              <a:rPr lang="en-US" sz="1800" dirty="0"/>
              <a:t>Speaker: overestimates how well the message is understood</a:t>
            </a:r>
          </a:p>
          <a:p>
            <a:pPr lvl="1"/>
            <a:r>
              <a:rPr lang="en-US" sz="1800" dirty="0"/>
              <a:t>Listener: failure to listen</a:t>
            </a:r>
          </a:p>
        </p:txBody>
      </p:sp>
      <p:pic>
        <p:nvPicPr>
          <p:cNvPr id="4" name="Content Placeholder 3" descr="far-side-what-dogs-hea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" r="1775"/>
          <a:stretch/>
        </p:blipFill>
        <p:spPr>
          <a:xfrm>
            <a:off x="6092457" y="1295873"/>
            <a:ext cx="2796396" cy="35660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716" y="6028036"/>
            <a:ext cx="38889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Pham JC et al</a:t>
            </a:r>
            <a:r>
              <a:rPr lang="en-US" sz="1400" i="1" dirty="0">
                <a:solidFill>
                  <a:schemeClr val="bg1"/>
                </a:solidFill>
              </a:rPr>
              <a:t>.  Ann Rev Med </a:t>
            </a:r>
            <a:r>
              <a:rPr lang="en-US" sz="1400" dirty="0">
                <a:solidFill>
                  <a:schemeClr val="bg1"/>
                </a:solidFill>
              </a:rPr>
              <a:t>63:447-63, 2012</a:t>
            </a:r>
          </a:p>
        </p:txBody>
      </p:sp>
    </p:spTree>
    <p:extLst>
      <p:ext uri="{BB962C8B-B14F-4D97-AF65-F5344CB8AC3E}">
        <p14:creationId xmlns:p14="http://schemas.microsoft.com/office/powerpoint/2010/main" val="193582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Emphasis: Transition of </a:t>
            </a:r>
            <a:r>
              <a:rPr lang="en-US" sz="3600" i="1" dirty="0"/>
              <a:t>Responsibility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After finishing a case in the evening, an attending comes to round in the ICU and asks the night float about a CT on a patient that s/he is covering.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“I’m sorry, that’s not my patient” is not acceptable!</a:t>
            </a:r>
          </a:p>
          <a:p>
            <a:endParaRPr lang="en-US" sz="2400" dirty="0"/>
          </a:p>
          <a:p>
            <a:r>
              <a:rPr lang="en-US" sz="2400" dirty="0"/>
              <a:t>Handoffs transfer </a:t>
            </a:r>
            <a:r>
              <a:rPr lang="en-US" sz="2400" dirty="0">
                <a:solidFill>
                  <a:srgbClr val="E28700"/>
                </a:solidFill>
              </a:rPr>
              <a:t>professional responsibility </a:t>
            </a:r>
            <a:r>
              <a:rPr lang="en-US" sz="2400" dirty="0"/>
              <a:t>of patients in addition to informational content.</a:t>
            </a:r>
          </a:p>
        </p:txBody>
      </p:sp>
    </p:spTree>
    <p:extLst>
      <p:ext uri="{BB962C8B-B14F-4D97-AF65-F5344CB8AC3E}">
        <p14:creationId xmlns:p14="http://schemas.microsoft.com/office/powerpoint/2010/main" val="308236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44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Arial" charset="0"/>
                <a:cs typeface="Arial" charset="0"/>
              </a:rPr>
              <a:t>Improving Handoffs: Why Now?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9332" y="1173163"/>
            <a:ext cx="8856133" cy="4525963"/>
          </a:xfrm>
        </p:spPr>
        <p:txBody>
          <a:bodyPr>
            <a:normAutofit/>
          </a:bodyPr>
          <a:lstStyle/>
          <a:p>
            <a:r>
              <a:rPr lang="en-US" sz="2400" dirty="0"/>
              <a:t>The rate of preventable adverse events remains unacceptably high</a:t>
            </a:r>
          </a:p>
          <a:p>
            <a:pPr lvl="1"/>
            <a:r>
              <a:rPr lang="en-US" sz="2000" dirty="0"/>
              <a:t>Conventional, non-standardized handoffs anticipated only 42% of overnight adverse events on surgical patients </a:t>
            </a:r>
          </a:p>
          <a:p>
            <a:endParaRPr lang="en-US" sz="2400" dirty="0"/>
          </a:p>
          <a:p>
            <a:r>
              <a:rPr lang="en-US" sz="2400" dirty="0"/>
              <a:t>Implementation of duty hours restrictions</a:t>
            </a:r>
          </a:p>
          <a:p>
            <a:pPr lvl="1"/>
            <a:r>
              <a:rPr lang="en-US" sz="2000" dirty="0"/>
              <a:t>Number of handoffs increased 40% after in implementation in 2003</a:t>
            </a:r>
          </a:p>
          <a:p>
            <a:pPr lvl="1"/>
            <a:r>
              <a:rPr lang="en-US" sz="2000" dirty="0"/>
              <a:t>Average of 15 handovers during a 5-day hospitalization since 2011</a:t>
            </a:r>
          </a:p>
          <a:p>
            <a:pPr lvl="1"/>
            <a:r>
              <a:rPr lang="en-US" sz="2000" dirty="0"/>
              <a:t>Cultural change in healthcare that emphasizes shifts</a:t>
            </a:r>
          </a:p>
          <a:p>
            <a:pPr lvl="1"/>
            <a:endParaRPr lang="en-US" sz="2000" dirty="0"/>
          </a:p>
          <a:p>
            <a:r>
              <a:rPr lang="en-US" sz="2400" dirty="0"/>
              <a:t>Increasing involvement of non-physician providers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9332" y="5473005"/>
            <a:ext cx="45983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</a:rPr>
              <a:t>Scoglietti</a:t>
            </a:r>
            <a:r>
              <a:rPr lang="en-US" sz="1400" dirty="0">
                <a:solidFill>
                  <a:schemeClr val="bg1"/>
                </a:solidFill>
              </a:rPr>
              <a:t> VC et al.  </a:t>
            </a:r>
            <a:r>
              <a:rPr lang="en-US" sz="1400" i="1" dirty="0">
                <a:solidFill>
                  <a:schemeClr val="bg1"/>
                </a:solidFill>
              </a:rPr>
              <a:t>Am </a:t>
            </a:r>
            <a:r>
              <a:rPr lang="en-US" sz="1400" i="1" dirty="0" err="1">
                <a:solidFill>
                  <a:schemeClr val="bg1"/>
                </a:solidFill>
              </a:rPr>
              <a:t>Surg</a:t>
            </a:r>
            <a:r>
              <a:rPr lang="en-US" sz="1400" i="1" dirty="0">
                <a:solidFill>
                  <a:schemeClr val="bg1"/>
                </a:solidFill>
              </a:rPr>
              <a:t>  </a:t>
            </a:r>
            <a:r>
              <a:rPr lang="en-US" sz="1400" dirty="0">
                <a:solidFill>
                  <a:schemeClr val="bg1"/>
                </a:solidFill>
              </a:rPr>
              <a:t>76:682-6, 2010</a:t>
            </a:r>
          </a:p>
          <a:p>
            <a:r>
              <a:rPr lang="en-US" sz="1400" dirty="0" err="1">
                <a:solidFill>
                  <a:schemeClr val="bg1"/>
                </a:solidFill>
                <a:latin typeface="Arial" charset="0"/>
                <a:cs typeface="Arial" charset="0"/>
              </a:rPr>
              <a:t>Vidyarthi</a:t>
            </a:r>
            <a:r>
              <a:rPr lang="en-US" sz="1400" dirty="0">
                <a:solidFill>
                  <a:schemeClr val="bg1"/>
                </a:solidFill>
                <a:latin typeface="Arial" charset="0"/>
                <a:cs typeface="Arial" charset="0"/>
              </a:rPr>
              <a:t> AF et al</a:t>
            </a:r>
            <a:r>
              <a:rPr lang="en-US" sz="1400" i="1" dirty="0">
                <a:solidFill>
                  <a:schemeClr val="bg1"/>
                </a:solidFill>
                <a:latin typeface="Arial" charset="0"/>
                <a:cs typeface="Arial" charset="0"/>
              </a:rPr>
              <a:t>.  J </a:t>
            </a:r>
            <a:r>
              <a:rPr lang="en-US" sz="1400" i="1" dirty="0" err="1">
                <a:solidFill>
                  <a:schemeClr val="bg1"/>
                </a:solidFill>
                <a:latin typeface="Arial" charset="0"/>
                <a:cs typeface="Arial" charset="0"/>
              </a:rPr>
              <a:t>Hosp</a:t>
            </a:r>
            <a:r>
              <a:rPr lang="en-US" sz="1400" i="1" dirty="0">
                <a:solidFill>
                  <a:schemeClr val="bg1"/>
                </a:solidFill>
                <a:latin typeface="Arial" charset="0"/>
                <a:cs typeface="Arial" charset="0"/>
              </a:rPr>
              <a:t> Med 1:257-266, 2006</a:t>
            </a:r>
          </a:p>
          <a:p>
            <a:r>
              <a:rPr lang="en-US" sz="1400" i="1" dirty="0">
                <a:solidFill>
                  <a:schemeClr val="bg1"/>
                </a:solidFill>
                <a:latin typeface="Arial" charset="0"/>
                <a:cs typeface="Arial" charset="0"/>
              </a:rPr>
              <a:t>Biller CK et al.  </a:t>
            </a:r>
            <a:r>
              <a:rPr lang="en-US" sz="1400" dirty="0">
                <a:solidFill>
                  <a:schemeClr val="bg1"/>
                </a:solidFill>
                <a:latin typeface="Arial" charset="0"/>
                <a:cs typeface="Arial" charset="0"/>
              </a:rPr>
              <a:t>J </a:t>
            </a:r>
            <a:r>
              <a:rPr lang="en-US" sz="1400" dirty="0" err="1">
                <a:solidFill>
                  <a:schemeClr val="bg1"/>
                </a:solidFill>
                <a:latin typeface="Arial" charset="0"/>
                <a:cs typeface="Arial" charset="0"/>
              </a:rPr>
              <a:t>Surg</a:t>
            </a:r>
            <a:r>
              <a:rPr lang="en-US" sz="1400" dirty="0">
                <a:solidFill>
                  <a:schemeClr val="bg1"/>
                </a:solidFill>
                <a:latin typeface="Arial" charset="0"/>
                <a:cs typeface="Arial" charset="0"/>
              </a:rPr>
              <a:t> Res  135:275-81, 2006</a:t>
            </a:r>
          </a:p>
          <a:p>
            <a:r>
              <a:rPr lang="en-US" sz="1400" dirty="0" err="1">
                <a:solidFill>
                  <a:schemeClr val="bg1"/>
                </a:solidFill>
                <a:latin typeface="Arial" charset="0"/>
                <a:cs typeface="Arial" charset="0"/>
              </a:rPr>
              <a:t>Babu</a:t>
            </a:r>
            <a:r>
              <a:rPr lang="en-US" sz="1400" dirty="0">
                <a:solidFill>
                  <a:schemeClr val="bg1"/>
                </a:solidFill>
                <a:latin typeface="Arial" charset="0"/>
                <a:cs typeface="Arial" charset="0"/>
              </a:rPr>
              <a:t> MA et al.  </a:t>
            </a:r>
            <a:r>
              <a:rPr lang="en-US" sz="1400" i="1" dirty="0" err="1">
                <a:solidFill>
                  <a:schemeClr val="bg1"/>
                </a:solidFill>
                <a:latin typeface="Arial" charset="0"/>
                <a:cs typeface="Arial" charset="0"/>
              </a:rPr>
              <a:t>PLoS</a:t>
            </a:r>
            <a:r>
              <a:rPr lang="en-US" sz="1400" i="1" dirty="0">
                <a:solidFill>
                  <a:schemeClr val="bg1"/>
                </a:solidFill>
                <a:latin typeface="Arial" charset="0"/>
                <a:cs typeface="Arial" charset="0"/>
              </a:rPr>
              <a:t> ONE</a:t>
            </a:r>
            <a:r>
              <a:rPr lang="en-US" sz="1400" dirty="0">
                <a:solidFill>
                  <a:schemeClr val="bg1"/>
                </a:solidFill>
                <a:latin typeface="Arial" charset="0"/>
                <a:cs typeface="Arial" charset="0"/>
              </a:rPr>
              <a:t>  7:e41810, 2012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21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59701"/>
            <a:ext cx="8229600" cy="1466775"/>
          </a:xfrm>
        </p:spPr>
        <p:txBody>
          <a:bodyPr>
            <a:noAutofit/>
          </a:bodyPr>
          <a:lstStyle/>
          <a:p>
            <a:r>
              <a:rPr lang="en-US" sz="3600" dirty="0"/>
              <a:t>Transitions of Care:</a:t>
            </a:r>
            <a:br>
              <a:rPr lang="en-US" sz="3600" dirty="0"/>
            </a:br>
            <a:r>
              <a:rPr lang="en-US" sz="3600" dirty="0"/>
              <a:t>From ACGME Common Program Requirements VI.B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2241164"/>
            <a:ext cx="8432377" cy="420629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dirty="0"/>
              <a:t>Programs must design clinical assignments to </a:t>
            </a:r>
            <a:r>
              <a:rPr lang="en-US" sz="2200" dirty="0">
                <a:solidFill>
                  <a:srgbClr val="E28700"/>
                </a:solidFill>
              </a:rPr>
              <a:t>minimize the number of transitions</a:t>
            </a:r>
            <a:r>
              <a:rPr lang="en-US" sz="2200" dirty="0"/>
              <a:t> in patient care.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dirty="0"/>
              <a:t>Sponsoring institutions and programs must ensure and</a:t>
            </a:r>
            <a:r>
              <a:rPr lang="en-US" sz="2200" dirty="0">
                <a:solidFill>
                  <a:srgbClr val="930000"/>
                </a:solidFill>
              </a:rPr>
              <a:t> </a:t>
            </a:r>
            <a:r>
              <a:rPr lang="en-US" sz="2200" dirty="0">
                <a:solidFill>
                  <a:srgbClr val="E28700"/>
                </a:solidFill>
              </a:rPr>
              <a:t>monitor effective, structured hand-over processes</a:t>
            </a:r>
            <a:r>
              <a:rPr lang="en-US" sz="2200" dirty="0">
                <a:solidFill>
                  <a:srgbClr val="930000"/>
                </a:solidFill>
              </a:rPr>
              <a:t> </a:t>
            </a:r>
            <a:r>
              <a:rPr lang="en-US" sz="2200" dirty="0"/>
              <a:t>to facilitate both continuity of care and patient safety.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dirty="0"/>
              <a:t>Programs must </a:t>
            </a:r>
            <a:r>
              <a:rPr lang="en-US" sz="2200" dirty="0">
                <a:solidFill>
                  <a:srgbClr val="E28700"/>
                </a:solidFill>
              </a:rPr>
              <a:t>ensure that residents are competent in communicating </a:t>
            </a:r>
            <a:r>
              <a:rPr lang="en-US" sz="2200" dirty="0"/>
              <a:t>with team members in the hand-over process.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7467" y="5467166"/>
            <a:ext cx="2912109" cy="75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80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>
                <a:latin typeface="Arial" charset="0"/>
                <a:cs typeface="Arial" charset="0"/>
              </a:rPr>
              <a:t>Handoffs in Other Fields:</a:t>
            </a:r>
            <a:br>
              <a:rPr lang="en-US" sz="3600" dirty="0">
                <a:latin typeface="Arial" charset="0"/>
                <a:cs typeface="Arial" charset="0"/>
              </a:rPr>
            </a:br>
            <a:r>
              <a:rPr lang="en-US" sz="3600" dirty="0">
                <a:latin typeface="Arial" charset="0"/>
                <a:cs typeface="Arial" charset="0"/>
              </a:rPr>
              <a:t>Key Elements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938866"/>
            <a:ext cx="8458200" cy="461433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solidFill>
                  <a:srgbClr val="E28700"/>
                </a:solidFill>
                <a:latin typeface="Arial" charset="0"/>
                <a:cs typeface="Arial" charset="0"/>
              </a:rPr>
              <a:t>Face to face </a:t>
            </a:r>
            <a:r>
              <a:rPr lang="en-US" sz="2000" dirty="0">
                <a:latin typeface="Arial" charset="0"/>
                <a:cs typeface="Arial" charset="0"/>
              </a:rPr>
              <a:t>transfer of information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latin typeface="Arial" charset="0"/>
                <a:cs typeface="Arial" charset="0"/>
              </a:rPr>
              <a:t>Limited interruptions, quiet environment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solidFill>
                  <a:srgbClr val="E28700"/>
                </a:solidFill>
                <a:latin typeface="Arial" charset="0"/>
                <a:cs typeface="Arial" charset="0"/>
              </a:rPr>
              <a:t>Structured format </a:t>
            </a:r>
            <a:r>
              <a:rPr lang="en-US" sz="2000" dirty="0">
                <a:latin typeface="Arial" charset="0"/>
                <a:cs typeface="Arial" charset="0"/>
              </a:rPr>
              <a:t>to decrease omissions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solidFill>
                  <a:srgbClr val="E28700"/>
                </a:solidFill>
                <a:latin typeface="Arial" charset="0"/>
                <a:cs typeface="Arial" charset="0"/>
              </a:rPr>
              <a:t>Written summary </a:t>
            </a:r>
            <a:r>
              <a:rPr lang="en-US" sz="2000" dirty="0">
                <a:latin typeface="Arial" charset="0"/>
                <a:cs typeface="Arial" charset="0"/>
              </a:rPr>
              <a:t>with checklist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latin typeface="Arial" charset="0"/>
                <a:cs typeface="Arial" charset="0"/>
              </a:rPr>
              <a:t>Accurate and up-to-date information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latin typeface="Arial" charset="0"/>
                <a:cs typeface="Arial" charset="0"/>
              </a:rPr>
              <a:t>Specific contingency plans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latin typeface="Arial" charset="0"/>
                <a:cs typeface="Arial" charset="0"/>
              </a:rPr>
              <a:t>Unambiguous </a:t>
            </a:r>
            <a:r>
              <a:rPr lang="en-US" sz="2000" dirty="0">
                <a:solidFill>
                  <a:srgbClr val="E28700"/>
                </a:solidFill>
                <a:latin typeface="Arial" charset="0"/>
                <a:cs typeface="Arial" charset="0"/>
              </a:rPr>
              <a:t>transfer of responsibility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latin typeface="Arial" charset="0"/>
                <a:cs typeface="Arial" charset="0"/>
              </a:rPr>
              <a:t>Both sender and receiver may ask questions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latin typeface="Arial" charset="0"/>
                <a:cs typeface="Arial" charset="0"/>
              </a:rPr>
              <a:t>“Read-back” to increase memory and familiarity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b="1" u="sng" dirty="0">
                <a:solidFill>
                  <a:srgbClr val="E28700"/>
                </a:solidFill>
                <a:latin typeface="Arial" charset="0"/>
                <a:cs typeface="Arial" charset="0"/>
              </a:rPr>
              <a:t>Standardize the handoff!!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</a:pPr>
            <a:endParaRPr lang="en-US" sz="2000" dirty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endParaRPr lang="en-US" sz="2000" dirty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endParaRPr lang="en-US" sz="2000" dirty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2000" dirty="0"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3468" y="1938867"/>
            <a:ext cx="3300300" cy="219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4688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395</TotalTime>
  <Words>1082</Words>
  <Application>Microsoft Office PowerPoint</Application>
  <PresentationFormat>On-screen Show (4:3)</PresentationFormat>
  <Paragraphs>172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Office Theme</vt:lpstr>
      <vt:lpstr> Handoffs SNS Resident Training Course</vt:lpstr>
      <vt:lpstr>The Need for Safer Transitions of Care</vt:lpstr>
      <vt:lpstr>The Need for Safer Transitions of Care</vt:lpstr>
      <vt:lpstr>Handoffs and Their Importance</vt:lpstr>
      <vt:lpstr>Modifiable Factors in Deficient Handoffs</vt:lpstr>
      <vt:lpstr>Emphasis: Transition of Responsibility</vt:lpstr>
      <vt:lpstr>Improving Handoffs: Why Now?</vt:lpstr>
      <vt:lpstr>Transitions of Care: From ACGME Common Program Requirements VI.B</vt:lpstr>
      <vt:lpstr>Handoffs in Other Fields: Key Elements</vt:lpstr>
      <vt:lpstr>Data to Convey in Handoffs</vt:lpstr>
      <vt:lpstr>Sample Template for Handoffs: “SBAR”</vt:lpstr>
      <vt:lpstr>Handoffs in Neurosurgery</vt:lpstr>
      <vt:lpstr>Sample Template for NSG Handoffs: The “SAAFE” Checklist</vt:lpstr>
      <vt:lpstr>Tools for Use in Handoffs</vt:lpstr>
      <vt:lpstr>Sample Handoff Form from Washington University</vt:lpstr>
      <vt:lpstr>Summary</vt:lpstr>
    </vt:vector>
  </TitlesOfParts>
  <Company>Oregon Health Sciences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Brain Surgery 101</dc:title>
  <dc:creator>Andrew Rekito</dc:creator>
  <cp:lastModifiedBy>Joni Shulman</cp:lastModifiedBy>
  <cp:revision>26</cp:revision>
  <dcterms:created xsi:type="dcterms:W3CDTF">2010-04-16T17:03:25Z</dcterms:created>
  <dcterms:modified xsi:type="dcterms:W3CDTF">2020-03-02T23:09:33Z</dcterms:modified>
</cp:coreProperties>
</file>