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1" r:id="rId1"/>
    <p:sldMasterId id="2147484041" r:id="rId2"/>
  </p:sldMasterIdLst>
  <p:notesMasterIdLst>
    <p:notesMasterId r:id="rId20"/>
  </p:notesMasterIdLst>
  <p:sldIdLst>
    <p:sldId id="305" r:id="rId3"/>
    <p:sldId id="295" r:id="rId4"/>
    <p:sldId id="299" r:id="rId5"/>
    <p:sldId id="293" r:id="rId6"/>
    <p:sldId id="281" r:id="rId7"/>
    <p:sldId id="280" r:id="rId8"/>
    <p:sldId id="260" r:id="rId9"/>
    <p:sldId id="290" r:id="rId10"/>
    <p:sldId id="291" r:id="rId11"/>
    <p:sldId id="294" r:id="rId12"/>
    <p:sldId id="263" r:id="rId13"/>
    <p:sldId id="266" r:id="rId14"/>
    <p:sldId id="301" r:id="rId15"/>
    <p:sldId id="262" r:id="rId16"/>
    <p:sldId id="288" r:id="rId17"/>
    <p:sldId id="304" r:id="rId18"/>
    <p:sldId id="28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2D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23"/>
    <p:restoredTop sz="94703"/>
  </p:normalViewPr>
  <p:slideViewPr>
    <p:cSldViewPr snapToGrid="0" snapToObjects="1">
      <p:cViewPr varScale="1">
        <p:scale>
          <a:sx n="88" d="100"/>
          <a:sy n="88" d="100"/>
        </p:scale>
        <p:origin x="1166" y="6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00B050"/>
            </a:solidFill>
          </c:spPr>
          <c:dPt>
            <c:idx val="0"/>
            <c:bubble3D val="0"/>
            <c:spPr>
              <a:solidFill>
                <a:srgbClr val="FF0000"/>
              </a:solidFill>
              <a:ln w="19050">
                <a:solidFill>
                  <a:schemeClr val="lt1"/>
                </a:solidFill>
              </a:ln>
              <a:effectLst/>
            </c:spPr>
            <c:extLst>
              <c:ext xmlns:c16="http://schemas.microsoft.com/office/drawing/2014/chart" uri="{C3380CC4-5D6E-409C-BE32-E72D297353CC}">
                <c16:uniqueId val="{00000001-04A7-4337-BAA3-D57B28339701}"/>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04A7-4337-BAA3-D57B28339701}"/>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04A7-4337-BAA3-D57B28339701}"/>
              </c:ext>
            </c:extLst>
          </c:dPt>
          <c:dPt>
            <c:idx val="3"/>
            <c:bubble3D val="0"/>
            <c:spPr>
              <a:solidFill>
                <a:srgbClr val="00B050"/>
              </a:solidFill>
              <a:ln w="19050">
                <a:solidFill>
                  <a:schemeClr val="lt1"/>
                </a:solidFill>
              </a:ln>
              <a:effectLst/>
            </c:spPr>
            <c:extLst>
              <c:ext xmlns:c16="http://schemas.microsoft.com/office/drawing/2014/chart" uri="{C3380CC4-5D6E-409C-BE32-E72D297353CC}">
                <c16:uniqueId val="{00000007-04A7-4337-BAA3-D57B28339701}"/>
              </c:ext>
            </c:extLst>
          </c:dPt>
          <c:cat>
            <c:strRef>
              <c:f>Sheet1!$A$2:$A$5</c:f>
              <c:strCache>
                <c:ptCount val="3"/>
                <c:pt idx="0">
                  <c:v>Burnout</c:v>
                </c:pt>
                <c:pt idx="1">
                  <c:v>Stressed</c:v>
                </c:pt>
                <c:pt idx="2">
                  <c:v>Good</c:v>
                </c:pt>
              </c:strCache>
            </c:strRef>
          </c:cat>
          <c:val>
            <c:numRef>
              <c:f>Sheet1!$B$2:$B$5</c:f>
              <c:numCache>
                <c:formatCode>General</c:formatCode>
                <c:ptCount val="4"/>
                <c:pt idx="0">
                  <c:v>29</c:v>
                </c:pt>
                <c:pt idx="1">
                  <c:v>43</c:v>
                </c:pt>
                <c:pt idx="2">
                  <c:v>25</c:v>
                </c:pt>
              </c:numCache>
            </c:numRef>
          </c:val>
          <c:extLst>
            <c:ext xmlns:c16="http://schemas.microsoft.com/office/drawing/2014/chart" uri="{C3380CC4-5D6E-409C-BE32-E72D297353CC}">
              <c16:uniqueId val="{00000008-04A7-4337-BAA3-D57B28339701}"/>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Entry>
      <c:legendEntry>
        <c:idx val="3"/>
        <c:delete val="1"/>
      </c:legendEntry>
      <c:layout>
        <c:manualLayout>
          <c:xMode val="edge"/>
          <c:yMode val="edge"/>
          <c:x val="0.203159817913386"/>
          <c:y val="0.89981373647799301"/>
          <c:w val="0.59524286417322803"/>
          <c:h val="8.143626467542659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lumMod val="75000"/>
        <a:alpha val="34000"/>
      </a:schemeClr>
    </a:soli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9104F2-9165-054E-8D35-452F0DC7650E}" type="doc">
      <dgm:prSet loTypeId="urn:microsoft.com/office/officeart/2005/8/layout/funnel1" loCatId="" qsTypeId="urn:microsoft.com/office/officeart/2005/8/quickstyle/3D1" qsCatId="3D" csTypeId="urn:microsoft.com/office/officeart/2005/8/colors/colorful2" csCatId="colorful" phldr="1"/>
      <dgm:spPr/>
      <dgm:t>
        <a:bodyPr/>
        <a:lstStyle/>
        <a:p>
          <a:endParaRPr lang="en-US"/>
        </a:p>
      </dgm:t>
    </dgm:pt>
    <dgm:pt modelId="{B2A90B18-95D0-2B41-A6B6-B637CC3B7B78}">
      <dgm:prSet phldrT="[Text]" custT="1"/>
      <dgm:spPr/>
      <dgm:t>
        <a:bodyPr/>
        <a:lstStyle/>
        <a:p>
          <a:r>
            <a:rPr lang="en-US" sz="3600" dirty="0" smtClean="0">
              <a:solidFill>
                <a:schemeClr val="tx1"/>
              </a:solidFill>
            </a:rPr>
            <a:t>Emotional exhaustion  </a:t>
          </a:r>
          <a:r>
            <a:rPr lang="en-US" sz="3200" dirty="0" smtClean="0">
              <a:solidFill>
                <a:schemeClr val="tx1"/>
              </a:solidFill>
            </a:rPr>
            <a:t>(9)</a:t>
          </a:r>
          <a:endParaRPr lang="en-US" sz="3200" dirty="0">
            <a:solidFill>
              <a:schemeClr val="tx1"/>
            </a:solidFill>
          </a:endParaRPr>
        </a:p>
      </dgm:t>
    </dgm:pt>
    <dgm:pt modelId="{655EA3C2-4985-F044-B71B-C273040220ED}" type="parTrans" cxnId="{F1EE317F-5D6B-E84F-AC3E-90F796A52EF0}">
      <dgm:prSet/>
      <dgm:spPr/>
      <dgm:t>
        <a:bodyPr/>
        <a:lstStyle/>
        <a:p>
          <a:endParaRPr lang="en-US"/>
        </a:p>
      </dgm:t>
    </dgm:pt>
    <dgm:pt modelId="{F091FFBA-2651-9440-A730-38F1295CDB0A}" type="sibTrans" cxnId="{F1EE317F-5D6B-E84F-AC3E-90F796A52EF0}">
      <dgm:prSet/>
      <dgm:spPr/>
      <dgm:t>
        <a:bodyPr/>
        <a:lstStyle/>
        <a:p>
          <a:endParaRPr lang="en-US"/>
        </a:p>
      </dgm:t>
    </dgm:pt>
    <dgm:pt modelId="{5AFB4D49-AC6F-8A49-9635-7CD931ED6542}">
      <dgm:prSet phldrT="[Text]" custT="1"/>
      <dgm:spPr/>
      <dgm:t>
        <a:bodyPr/>
        <a:lstStyle/>
        <a:p>
          <a:r>
            <a:rPr lang="en-US" sz="3600" dirty="0" smtClean="0">
              <a:solidFill>
                <a:schemeClr val="tx1"/>
              </a:solidFill>
            </a:rPr>
            <a:t>Depersonalization Cynicism </a:t>
          </a:r>
          <a:r>
            <a:rPr lang="en-US" sz="3200" dirty="0" smtClean="0">
              <a:solidFill>
                <a:schemeClr val="tx1"/>
              </a:solidFill>
            </a:rPr>
            <a:t>(5)</a:t>
          </a:r>
          <a:endParaRPr lang="en-US" sz="3200" dirty="0">
            <a:solidFill>
              <a:schemeClr val="tx1"/>
            </a:solidFill>
          </a:endParaRPr>
        </a:p>
      </dgm:t>
    </dgm:pt>
    <dgm:pt modelId="{BF4CDFF8-40C9-E147-9260-511E4BFAAC89}" type="parTrans" cxnId="{10164079-815C-4343-957D-8B662237D0B6}">
      <dgm:prSet/>
      <dgm:spPr/>
      <dgm:t>
        <a:bodyPr/>
        <a:lstStyle/>
        <a:p>
          <a:endParaRPr lang="en-US"/>
        </a:p>
      </dgm:t>
    </dgm:pt>
    <dgm:pt modelId="{A7721421-3A7F-424F-A103-68309B3568B3}" type="sibTrans" cxnId="{10164079-815C-4343-957D-8B662237D0B6}">
      <dgm:prSet/>
      <dgm:spPr/>
      <dgm:t>
        <a:bodyPr/>
        <a:lstStyle/>
        <a:p>
          <a:endParaRPr lang="en-US"/>
        </a:p>
      </dgm:t>
    </dgm:pt>
    <dgm:pt modelId="{EFDA9CF9-6A20-E145-A211-7062B3718799}">
      <dgm:prSet phldrT="[Text]" custT="1"/>
      <dgm:spPr/>
      <dgm:t>
        <a:bodyPr/>
        <a:lstStyle/>
        <a:p>
          <a:r>
            <a:rPr lang="en-US" sz="3600" dirty="0" smtClean="0">
              <a:solidFill>
                <a:schemeClr val="tx1"/>
              </a:solidFill>
            </a:rPr>
            <a:t>Decreased</a:t>
          </a:r>
          <a:r>
            <a:rPr lang="en-US" sz="2400" dirty="0" smtClean="0">
              <a:solidFill>
                <a:schemeClr val="tx1"/>
              </a:solidFill>
            </a:rPr>
            <a:t> </a:t>
          </a:r>
          <a:r>
            <a:rPr lang="en-US" sz="3600" dirty="0" smtClean="0">
              <a:solidFill>
                <a:schemeClr val="tx1"/>
              </a:solidFill>
            </a:rPr>
            <a:t>accomplishments</a:t>
          </a:r>
          <a:r>
            <a:rPr lang="en-US" sz="2400" dirty="0" smtClean="0">
              <a:solidFill>
                <a:schemeClr val="tx1"/>
              </a:solidFill>
            </a:rPr>
            <a:t> (8)</a:t>
          </a:r>
          <a:endParaRPr lang="en-US" sz="2400" dirty="0">
            <a:solidFill>
              <a:schemeClr val="tx1"/>
            </a:solidFill>
          </a:endParaRPr>
        </a:p>
      </dgm:t>
    </dgm:pt>
    <dgm:pt modelId="{70542575-92E9-424F-9B9B-F7CDFA9AABF0}" type="sibTrans" cxnId="{03F0271C-97E8-E944-90B8-D6A2C0BC9C76}">
      <dgm:prSet/>
      <dgm:spPr/>
      <dgm:t>
        <a:bodyPr/>
        <a:lstStyle/>
        <a:p>
          <a:endParaRPr lang="en-US"/>
        </a:p>
      </dgm:t>
    </dgm:pt>
    <dgm:pt modelId="{0D081D6C-4981-A24C-A27E-8879AB67848E}" type="parTrans" cxnId="{03F0271C-97E8-E944-90B8-D6A2C0BC9C76}">
      <dgm:prSet/>
      <dgm:spPr/>
      <dgm:t>
        <a:bodyPr/>
        <a:lstStyle/>
        <a:p>
          <a:endParaRPr lang="en-US"/>
        </a:p>
      </dgm:t>
    </dgm:pt>
    <dgm:pt modelId="{C67F731B-A62E-8F45-8AC5-7C7FE6C7BBBC}">
      <dgm:prSet phldrT="[Text]"/>
      <dgm:spPr>
        <a:effectLst>
          <a:reflection endPos="0" dist="50800" dir="5400000" sy="-100000" algn="bl" rotWithShape="0"/>
        </a:effectLst>
      </dgm:spPr>
      <dgm:t>
        <a:bodyPr/>
        <a:lstStyle/>
        <a:p>
          <a:r>
            <a:rPr lang="en-US" b="1" dirty="0" smtClean="0">
              <a:solidFill>
                <a:srgbClr val="C00000"/>
              </a:solidFill>
            </a:rPr>
            <a:t>BURNOUT</a:t>
          </a:r>
          <a:endParaRPr lang="en-US" b="1" dirty="0">
            <a:solidFill>
              <a:srgbClr val="C00000"/>
            </a:solidFill>
          </a:endParaRPr>
        </a:p>
      </dgm:t>
    </dgm:pt>
    <dgm:pt modelId="{FAA6CF4A-C16D-5642-B53D-ABCFA5A65D92}" type="sibTrans" cxnId="{7A981053-1226-4240-97FC-E3A888EA0402}">
      <dgm:prSet/>
      <dgm:spPr/>
      <dgm:t>
        <a:bodyPr/>
        <a:lstStyle/>
        <a:p>
          <a:endParaRPr lang="en-US"/>
        </a:p>
      </dgm:t>
    </dgm:pt>
    <dgm:pt modelId="{F235502F-7BEE-A142-98CA-D3BFE924A6ED}" type="parTrans" cxnId="{7A981053-1226-4240-97FC-E3A888EA0402}">
      <dgm:prSet/>
      <dgm:spPr/>
      <dgm:t>
        <a:bodyPr/>
        <a:lstStyle/>
        <a:p>
          <a:endParaRPr lang="en-US"/>
        </a:p>
      </dgm:t>
    </dgm:pt>
    <dgm:pt modelId="{DE02C9D5-D423-574A-B117-3144946630F9}" type="pres">
      <dgm:prSet presAssocID="{719104F2-9165-054E-8D35-452F0DC7650E}" presName="Name0" presStyleCnt="0">
        <dgm:presLayoutVars>
          <dgm:chMax val="4"/>
          <dgm:resizeHandles val="exact"/>
        </dgm:presLayoutVars>
      </dgm:prSet>
      <dgm:spPr/>
      <dgm:t>
        <a:bodyPr/>
        <a:lstStyle/>
        <a:p>
          <a:endParaRPr lang="en-US"/>
        </a:p>
      </dgm:t>
    </dgm:pt>
    <dgm:pt modelId="{CFFBB2BA-57D3-9B48-B23C-0922196553BC}" type="pres">
      <dgm:prSet presAssocID="{719104F2-9165-054E-8D35-452F0DC7650E}" presName="ellipse" presStyleLbl="trBgShp" presStyleIdx="0" presStyleCnt="1" custScaleY="57885" custLinFactNeighborX="2264" custLinFactNeighborY="724"/>
      <dgm:spPr>
        <a:solidFill>
          <a:schemeClr val="bg1">
            <a:lumMod val="65000"/>
            <a:alpha val="40000"/>
          </a:schemeClr>
        </a:solidFill>
      </dgm:spPr>
    </dgm:pt>
    <dgm:pt modelId="{3B288529-F60A-A642-9D95-230D9CE92E0B}" type="pres">
      <dgm:prSet presAssocID="{719104F2-9165-054E-8D35-452F0DC7650E}" presName="arrow1" presStyleLbl="fgShp" presStyleIdx="0" presStyleCnt="1" custLinFactNeighborX="-1298" custLinFactNeighborY="36511"/>
      <dgm:spPr>
        <a:solidFill>
          <a:srgbClr val="0070C0">
            <a:alpha val="29000"/>
          </a:srgbClr>
        </a:solidFill>
      </dgm:spPr>
      <dgm:t>
        <a:bodyPr/>
        <a:lstStyle/>
        <a:p>
          <a:endParaRPr lang="en-US"/>
        </a:p>
      </dgm:t>
    </dgm:pt>
    <dgm:pt modelId="{EF05D332-F02E-944F-9F0D-762A15ECB918}" type="pres">
      <dgm:prSet presAssocID="{719104F2-9165-054E-8D35-452F0DC7650E}" presName="rectangle" presStyleLbl="revTx" presStyleIdx="0" presStyleCnt="1" custLinFactNeighborY="11900">
        <dgm:presLayoutVars>
          <dgm:bulletEnabled val="1"/>
        </dgm:presLayoutVars>
      </dgm:prSet>
      <dgm:spPr/>
      <dgm:t>
        <a:bodyPr/>
        <a:lstStyle/>
        <a:p>
          <a:endParaRPr lang="en-US"/>
        </a:p>
      </dgm:t>
    </dgm:pt>
    <dgm:pt modelId="{025CBBB2-D2BA-764A-A742-D465AEA50EA4}" type="pres">
      <dgm:prSet presAssocID="{EFDA9CF9-6A20-E145-A211-7062B3718799}" presName="item1" presStyleLbl="node1" presStyleIdx="0" presStyleCnt="3" custScaleX="282325" custScaleY="154540" custLinFactNeighborX="-6467" custLinFactNeighborY="13439">
        <dgm:presLayoutVars>
          <dgm:bulletEnabled val="1"/>
        </dgm:presLayoutVars>
      </dgm:prSet>
      <dgm:spPr/>
      <dgm:t>
        <a:bodyPr/>
        <a:lstStyle/>
        <a:p>
          <a:endParaRPr lang="en-US"/>
        </a:p>
      </dgm:t>
    </dgm:pt>
    <dgm:pt modelId="{0E4F2170-45B6-644C-8C15-30FC704393C8}" type="pres">
      <dgm:prSet presAssocID="{5AFB4D49-AC6F-8A49-9635-7CD931ED6542}" presName="item2" presStyleLbl="node1" presStyleIdx="1" presStyleCnt="3" custScaleX="251099" custScaleY="122166" custLinFactNeighborX="-38079" custLinFactNeighborY="-22381">
        <dgm:presLayoutVars>
          <dgm:bulletEnabled val="1"/>
        </dgm:presLayoutVars>
      </dgm:prSet>
      <dgm:spPr/>
      <dgm:t>
        <a:bodyPr/>
        <a:lstStyle/>
        <a:p>
          <a:endParaRPr lang="en-US"/>
        </a:p>
      </dgm:t>
    </dgm:pt>
    <dgm:pt modelId="{6A67196D-00A2-9741-B9E9-5F8537C7DB70}" type="pres">
      <dgm:prSet presAssocID="{C67F731B-A62E-8F45-8AC5-7C7FE6C7BBBC}" presName="item3" presStyleLbl="node1" presStyleIdx="2" presStyleCnt="3" custScaleX="192199" custScaleY="142849" custLinFactNeighborX="59139" custLinFactNeighborY="20714">
        <dgm:presLayoutVars>
          <dgm:bulletEnabled val="1"/>
        </dgm:presLayoutVars>
      </dgm:prSet>
      <dgm:spPr/>
      <dgm:t>
        <a:bodyPr/>
        <a:lstStyle/>
        <a:p>
          <a:endParaRPr lang="en-US"/>
        </a:p>
      </dgm:t>
    </dgm:pt>
    <dgm:pt modelId="{FFFDDC07-9001-974E-8D8B-B5DC65CE4CB9}" type="pres">
      <dgm:prSet presAssocID="{719104F2-9165-054E-8D35-452F0DC7650E}" presName="funnel" presStyleLbl="trAlignAcc1" presStyleIdx="0" presStyleCnt="1" custScaleX="98984" custScaleY="100470" custLinFactNeighborX="-494" custLinFactNeighborY="4435"/>
      <dgm:spPr>
        <a:solidFill>
          <a:schemeClr val="lt1">
            <a:hueOff val="0"/>
            <a:satOff val="0"/>
            <a:lumOff val="0"/>
            <a:alpha val="29000"/>
          </a:schemeClr>
        </a:solidFill>
      </dgm:spPr>
    </dgm:pt>
  </dgm:ptLst>
  <dgm:cxnLst>
    <dgm:cxn modelId="{10164079-815C-4343-957D-8B662237D0B6}" srcId="{719104F2-9165-054E-8D35-452F0DC7650E}" destId="{5AFB4D49-AC6F-8A49-9635-7CD931ED6542}" srcOrd="2" destOrd="0" parTransId="{BF4CDFF8-40C9-E147-9260-511E4BFAAC89}" sibTransId="{A7721421-3A7F-424F-A103-68309B3568B3}"/>
    <dgm:cxn modelId="{073042B8-AAA0-0340-9CBA-AA06404E1362}" type="presOf" srcId="{C67F731B-A62E-8F45-8AC5-7C7FE6C7BBBC}" destId="{EF05D332-F02E-944F-9F0D-762A15ECB918}" srcOrd="0" destOrd="0" presId="urn:microsoft.com/office/officeart/2005/8/layout/funnel1"/>
    <dgm:cxn modelId="{03F0271C-97E8-E944-90B8-D6A2C0BC9C76}" srcId="{719104F2-9165-054E-8D35-452F0DC7650E}" destId="{EFDA9CF9-6A20-E145-A211-7062B3718799}" srcOrd="1" destOrd="0" parTransId="{0D081D6C-4981-A24C-A27E-8879AB67848E}" sibTransId="{70542575-92E9-424F-9B9B-F7CDFA9AABF0}"/>
    <dgm:cxn modelId="{5709D1BE-6032-C044-9DCC-1575B1E000F0}" type="presOf" srcId="{EFDA9CF9-6A20-E145-A211-7062B3718799}" destId="{0E4F2170-45B6-644C-8C15-30FC704393C8}" srcOrd="0" destOrd="0" presId="urn:microsoft.com/office/officeart/2005/8/layout/funnel1"/>
    <dgm:cxn modelId="{7A981053-1226-4240-97FC-E3A888EA0402}" srcId="{719104F2-9165-054E-8D35-452F0DC7650E}" destId="{C67F731B-A62E-8F45-8AC5-7C7FE6C7BBBC}" srcOrd="3" destOrd="0" parTransId="{F235502F-7BEE-A142-98CA-D3BFE924A6ED}" sibTransId="{FAA6CF4A-C16D-5642-B53D-ABCFA5A65D92}"/>
    <dgm:cxn modelId="{F1EE317F-5D6B-E84F-AC3E-90F796A52EF0}" srcId="{719104F2-9165-054E-8D35-452F0DC7650E}" destId="{B2A90B18-95D0-2B41-A6B6-B637CC3B7B78}" srcOrd="0" destOrd="0" parTransId="{655EA3C2-4985-F044-B71B-C273040220ED}" sibTransId="{F091FFBA-2651-9440-A730-38F1295CDB0A}"/>
    <dgm:cxn modelId="{EA27F121-94AA-064C-8AB2-694771F6AA73}" type="presOf" srcId="{719104F2-9165-054E-8D35-452F0DC7650E}" destId="{DE02C9D5-D423-574A-B117-3144946630F9}" srcOrd="0" destOrd="0" presId="urn:microsoft.com/office/officeart/2005/8/layout/funnel1"/>
    <dgm:cxn modelId="{8E7C9CA5-16D8-FC42-BCAB-62597E15BE0A}" type="presOf" srcId="{5AFB4D49-AC6F-8A49-9635-7CD931ED6542}" destId="{025CBBB2-D2BA-764A-A742-D465AEA50EA4}" srcOrd="0" destOrd="0" presId="urn:microsoft.com/office/officeart/2005/8/layout/funnel1"/>
    <dgm:cxn modelId="{54D1E268-01AC-C54A-BC8A-4B230ADDF8F6}" type="presOf" srcId="{B2A90B18-95D0-2B41-A6B6-B637CC3B7B78}" destId="{6A67196D-00A2-9741-B9E9-5F8537C7DB70}" srcOrd="0" destOrd="0" presId="urn:microsoft.com/office/officeart/2005/8/layout/funnel1"/>
    <dgm:cxn modelId="{182F1130-FB2F-7B4F-971E-DC3D2FD64C79}" type="presParOf" srcId="{DE02C9D5-D423-574A-B117-3144946630F9}" destId="{CFFBB2BA-57D3-9B48-B23C-0922196553BC}" srcOrd="0" destOrd="0" presId="urn:microsoft.com/office/officeart/2005/8/layout/funnel1"/>
    <dgm:cxn modelId="{EE39DBD6-7E5B-3C4F-A8EB-08DAB9AA6AE2}" type="presParOf" srcId="{DE02C9D5-D423-574A-B117-3144946630F9}" destId="{3B288529-F60A-A642-9D95-230D9CE92E0B}" srcOrd="1" destOrd="0" presId="urn:microsoft.com/office/officeart/2005/8/layout/funnel1"/>
    <dgm:cxn modelId="{B08DF220-451B-DD4A-9525-4AD8431395C4}" type="presParOf" srcId="{DE02C9D5-D423-574A-B117-3144946630F9}" destId="{EF05D332-F02E-944F-9F0D-762A15ECB918}" srcOrd="2" destOrd="0" presId="urn:microsoft.com/office/officeart/2005/8/layout/funnel1"/>
    <dgm:cxn modelId="{7E569549-861B-4F40-910A-1D276C1EFD72}" type="presParOf" srcId="{DE02C9D5-D423-574A-B117-3144946630F9}" destId="{025CBBB2-D2BA-764A-A742-D465AEA50EA4}" srcOrd="3" destOrd="0" presId="urn:microsoft.com/office/officeart/2005/8/layout/funnel1"/>
    <dgm:cxn modelId="{9BC406D5-A18A-2240-B912-54991B36103B}" type="presParOf" srcId="{DE02C9D5-D423-574A-B117-3144946630F9}" destId="{0E4F2170-45B6-644C-8C15-30FC704393C8}" srcOrd="4" destOrd="0" presId="urn:microsoft.com/office/officeart/2005/8/layout/funnel1"/>
    <dgm:cxn modelId="{960BB816-E19D-0248-AF39-EE0F5D8DC430}" type="presParOf" srcId="{DE02C9D5-D423-574A-B117-3144946630F9}" destId="{6A67196D-00A2-9741-B9E9-5F8537C7DB70}" srcOrd="5" destOrd="0" presId="urn:microsoft.com/office/officeart/2005/8/layout/funnel1"/>
    <dgm:cxn modelId="{B3F6C093-4196-8B47-8624-F33F7C6FFF08}" type="presParOf" srcId="{DE02C9D5-D423-574A-B117-3144946630F9}" destId="{FFFDDC07-9001-974E-8D8B-B5DC65CE4CB9}" srcOrd="6" destOrd="0" presId="urn:microsoft.com/office/officeart/2005/8/layout/funnel1"/>
  </dgm:cxnLst>
  <dgm:bg>
    <a:solidFill>
      <a:schemeClr val="bg1">
        <a:lumMod val="85000"/>
        <a:alpha val="48000"/>
      </a:schemeClr>
    </a:solidFill>
    <a:effectLst>
      <a:outerShdw blurRad="50800" dist="50800" dir="5400000" algn="ctr" rotWithShape="0">
        <a:srgbClr val="000000">
          <a:alpha val="44000"/>
        </a:srgbClr>
      </a:outerShdw>
    </a:effectLst>
  </dgm:bg>
  <dgm:whole>
    <a:effectLst>
      <a:reflection endPos="65000" dist="50800" dir="5400000" sy="-100000" algn="bl" rotWithShape="0"/>
    </a:effectLst>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BB2BA-57D3-9B48-B23C-0922196553BC}">
      <dsp:nvSpPr>
        <dsp:cNvPr id="0" name=""/>
        <dsp:cNvSpPr/>
      </dsp:nvSpPr>
      <dsp:spPr>
        <a:xfrm>
          <a:off x="3763199" y="708029"/>
          <a:ext cx="5529262" cy="1111530"/>
        </a:xfrm>
        <a:prstGeom prst="ellipse">
          <a:avLst/>
        </a:prstGeom>
        <a:solidFill>
          <a:schemeClr val="bg1">
            <a:lumMod val="65000"/>
            <a:alpha val="4000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3B288529-F60A-A642-9D95-230D9CE92E0B}">
      <dsp:nvSpPr>
        <dsp:cNvPr id="0" name=""/>
        <dsp:cNvSpPr/>
      </dsp:nvSpPr>
      <dsp:spPr>
        <a:xfrm>
          <a:off x="5861530" y="5242181"/>
          <a:ext cx="1071562" cy="685800"/>
        </a:xfrm>
        <a:prstGeom prst="downArrow">
          <a:avLst/>
        </a:prstGeom>
        <a:solidFill>
          <a:srgbClr val="0070C0">
            <a:alpha val="29000"/>
          </a:srgbClr>
        </a:solidFill>
        <a:ln>
          <a:noFill/>
        </a:ln>
        <a:effectLst>
          <a:outerShdw blurRad="55880" dist="15240" dir="5400000" algn="ctr" rotWithShape="0">
            <a:srgbClr val="000000">
              <a:alpha val="4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EF05D332-F02E-944F-9F0D-762A15ECB918}">
      <dsp:nvSpPr>
        <dsp:cNvPr id="0" name=""/>
        <dsp:cNvSpPr/>
      </dsp:nvSpPr>
      <dsp:spPr>
        <a:xfrm>
          <a:off x="3839470" y="5572125"/>
          <a:ext cx="5143500" cy="1285875"/>
        </a:xfrm>
        <a:prstGeom prst="rect">
          <a:avLst/>
        </a:prstGeom>
        <a:noFill/>
        <a:ln>
          <a:noFill/>
        </a:ln>
        <a:effectLst>
          <a:reflection endPos="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lang="en-US" sz="4600" b="1" kern="1200" dirty="0" smtClean="0">
              <a:solidFill>
                <a:srgbClr val="C00000"/>
              </a:solidFill>
            </a:rPr>
            <a:t>BURNOUT</a:t>
          </a:r>
          <a:endParaRPr lang="en-US" sz="4600" b="1" kern="1200" dirty="0">
            <a:solidFill>
              <a:srgbClr val="C00000"/>
            </a:solidFill>
          </a:endParaRPr>
        </a:p>
      </dsp:txBody>
      <dsp:txXfrm>
        <a:off x="3839470" y="5572125"/>
        <a:ext cx="5143500" cy="1285875"/>
      </dsp:txXfrm>
    </dsp:sp>
    <dsp:sp modelId="{025CBBB2-D2BA-764A-A742-D465AEA50EA4}">
      <dsp:nvSpPr>
        <dsp:cNvPr id="0" name=""/>
        <dsp:cNvSpPr/>
      </dsp:nvSpPr>
      <dsp:spPr>
        <a:xfrm>
          <a:off x="3765178" y="2091542"/>
          <a:ext cx="5445519" cy="2980786"/>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rPr>
            <a:t>Depersonalization Cynicism </a:t>
          </a:r>
          <a:r>
            <a:rPr lang="en-US" sz="3200" kern="1200" dirty="0" smtClean="0">
              <a:solidFill>
                <a:schemeClr val="tx1"/>
              </a:solidFill>
            </a:rPr>
            <a:t>(5)</a:t>
          </a:r>
          <a:endParaRPr lang="en-US" sz="3200" kern="1200" dirty="0">
            <a:solidFill>
              <a:schemeClr val="tx1"/>
            </a:solidFill>
          </a:endParaRPr>
        </a:p>
      </dsp:txBody>
      <dsp:txXfrm>
        <a:off x="4562656" y="2528068"/>
        <a:ext cx="3850563" cy="2107734"/>
      </dsp:txXfrm>
    </dsp:sp>
    <dsp:sp modelId="{0E4F2170-45B6-644C-8C15-30FC704393C8}">
      <dsp:nvSpPr>
        <dsp:cNvPr id="0" name=""/>
        <dsp:cNvSpPr/>
      </dsp:nvSpPr>
      <dsp:spPr>
        <a:xfrm>
          <a:off x="2076414" y="265820"/>
          <a:ext cx="4843228" cy="2356353"/>
        </a:xfrm>
        <a:prstGeom prst="ellipse">
          <a:avLst/>
        </a:prstGeom>
        <a:gradFill rotWithShape="0">
          <a:gsLst>
            <a:gs pos="0">
              <a:schemeClr val="accent2">
                <a:hueOff val="-5175944"/>
                <a:satOff val="22930"/>
                <a:lumOff val="-8432"/>
                <a:alphaOff val="0"/>
                <a:tint val="97000"/>
                <a:satMod val="100000"/>
                <a:lumMod val="102000"/>
              </a:schemeClr>
            </a:gs>
            <a:gs pos="50000">
              <a:schemeClr val="accent2">
                <a:hueOff val="-5175944"/>
                <a:satOff val="22930"/>
                <a:lumOff val="-8432"/>
                <a:alphaOff val="0"/>
                <a:shade val="100000"/>
                <a:satMod val="103000"/>
                <a:lumMod val="100000"/>
              </a:schemeClr>
            </a:gs>
            <a:gs pos="100000">
              <a:schemeClr val="accent2">
                <a:hueOff val="-5175944"/>
                <a:satOff val="22930"/>
                <a:lumOff val="-8432"/>
                <a:alphaOff val="0"/>
                <a:shade val="93000"/>
                <a:satMod val="11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rPr>
            <a:t>Decreased</a:t>
          </a:r>
          <a:r>
            <a:rPr lang="en-US" sz="2400" kern="1200" dirty="0" smtClean="0">
              <a:solidFill>
                <a:schemeClr val="tx1"/>
              </a:solidFill>
            </a:rPr>
            <a:t> </a:t>
          </a:r>
          <a:r>
            <a:rPr lang="en-US" sz="3600" kern="1200" dirty="0" smtClean="0">
              <a:solidFill>
                <a:schemeClr val="tx1"/>
              </a:solidFill>
            </a:rPr>
            <a:t>accomplishments</a:t>
          </a:r>
          <a:r>
            <a:rPr lang="en-US" sz="2400" kern="1200" dirty="0" smtClean="0">
              <a:solidFill>
                <a:schemeClr val="tx1"/>
              </a:solidFill>
            </a:rPr>
            <a:t> (8)</a:t>
          </a:r>
          <a:endParaRPr lang="en-US" sz="2400" kern="1200" dirty="0">
            <a:solidFill>
              <a:schemeClr val="tx1"/>
            </a:solidFill>
          </a:endParaRPr>
        </a:p>
      </dsp:txBody>
      <dsp:txXfrm>
        <a:off x="2785688" y="610900"/>
        <a:ext cx="3424680" cy="1666193"/>
      </dsp:txXfrm>
    </dsp:sp>
    <dsp:sp modelId="{6A67196D-00A2-9741-B9E9-5F8537C7DB70}">
      <dsp:nvSpPr>
        <dsp:cNvPr id="0" name=""/>
        <dsp:cNvSpPr/>
      </dsp:nvSpPr>
      <dsp:spPr>
        <a:xfrm>
          <a:off x="6491278" y="431230"/>
          <a:ext cx="3707158" cy="2755289"/>
        </a:xfrm>
        <a:prstGeom prst="ellipse">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rPr>
            <a:t>Emotional exhaustion  </a:t>
          </a:r>
          <a:r>
            <a:rPr lang="en-US" sz="3200" kern="1200" dirty="0" smtClean="0">
              <a:solidFill>
                <a:schemeClr val="tx1"/>
              </a:solidFill>
            </a:rPr>
            <a:t>(9)</a:t>
          </a:r>
          <a:endParaRPr lang="en-US" sz="3200" kern="1200" dirty="0">
            <a:solidFill>
              <a:schemeClr val="tx1"/>
            </a:solidFill>
          </a:endParaRPr>
        </a:p>
      </dsp:txBody>
      <dsp:txXfrm>
        <a:off x="7034179" y="834733"/>
        <a:ext cx="2621356" cy="1948283"/>
      </dsp:txXfrm>
    </dsp:sp>
    <dsp:sp modelId="{FFFDDC07-9001-974E-8D8B-B5DC65CE4CB9}">
      <dsp:nvSpPr>
        <dsp:cNvPr id="0" name=""/>
        <dsp:cNvSpPr/>
      </dsp:nvSpPr>
      <dsp:spPr>
        <a:xfrm>
          <a:off x="3411685" y="255653"/>
          <a:ext cx="5939782" cy="4823162"/>
        </a:xfrm>
        <a:prstGeom prst="funnel">
          <a:avLst/>
        </a:prstGeom>
        <a:solidFill>
          <a:schemeClr val="lt1">
            <a:hueOff val="0"/>
            <a:satOff val="0"/>
            <a:lumOff val="0"/>
            <a:alpha val="29000"/>
          </a:schemeClr>
        </a:solidFill>
        <a:ln w="6350" cap="flat" cmpd="sng" algn="ctr">
          <a:solidFill>
            <a:schemeClr val="accent2">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0.57841</cdr:x>
      <cdr:y>0.33125</cdr:y>
    </cdr:from>
    <cdr:to>
      <cdr:x>0.69091</cdr:x>
      <cdr:y>0.5</cdr:y>
    </cdr:to>
    <cdr:sp macro="" textlink="">
      <cdr:nvSpPr>
        <cdr:cNvPr id="2" name="TextBox 1"/>
        <cdr:cNvSpPr txBox="1"/>
      </cdr:nvSpPr>
      <cdr:spPr>
        <a:xfrm xmlns:a="http://schemas.openxmlformats.org/drawingml/2006/main">
          <a:off x="4701309" y="179493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dirty="0" smtClean="0"/>
            <a:t>29%</a:t>
          </a:r>
          <a:endParaRPr lang="en-US" sz="2800" dirty="0"/>
        </a:p>
      </cdr:txBody>
    </cdr:sp>
  </cdr:relSizeAnchor>
  <cdr:relSizeAnchor xmlns:cdr="http://schemas.openxmlformats.org/drawingml/2006/chartDrawing">
    <cdr:from>
      <cdr:x>0.46153</cdr:x>
      <cdr:y>0.60136</cdr:y>
    </cdr:from>
    <cdr:to>
      <cdr:x>0.57403</cdr:x>
      <cdr:y>0.77011</cdr:y>
    </cdr:to>
    <cdr:sp macro="" textlink="">
      <cdr:nvSpPr>
        <cdr:cNvPr id="4" name="TextBox 3"/>
        <cdr:cNvSpPr txBox="1"/>
      </cdr:nvSpPr>
      <cdr:spPr>
        <a:xfrm xmlns:a="http://schemas.openxmlformats.org/drawingml/2006/main">
          <a:off x="3751284" y="325856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dirty="0" smtClean="0"/>
            <a:t>43%</a:t>
          </a:r>
          <a:endParaRPr lang="en-US" sz="2800" dirty="0"/>
        </a:p>
      </cdr:txBody>
    </cdr:sp>
  </cdr:relSizeAnchor>
  <cdr:relSizeAnchor xmlns:cdr="http://schemas.openxmlformats.org/drawingml/2006/chartDrawing">
    <cdr:from>
      <cdr:x>0.77311</cdr:x>
      <cdr:y>0.5</cdr:y>
    </cdr:from>
    <cdr:to>
      <cdr:x>0.86835</cdr:x>
      <cdr:y>0.67731</cdr:y>
    </cdr:to>
    <cdr:sp macro="" textlink="">
      <cdr:nvSpPr>
        <cdr:cNvPr id="3" name="TextBox 2"/>
        <cdr:cNvSpPr txBox="1"/>
      </cdr:nvSpPr>
      <cdr:spPr>
        <a:xfrm xmlns:a="http://schemas.openxmlformats.org/drawingml/2006/main">
          <a:off x="7422776" y="2464773"/>
          <a:ext cx="914400" cy="8740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b="1" dirty="0" smtClean="0">
              <a:solidFill>
                <a:srgbClr val="FF0000"/>
              </a:solidFill>
            </a:rPr>
            <a:t>73%</a:t>
          </a:r>
          <a:endParaRPr lang="en-US" sz="28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B5284-1652-8543-A40A-E19C921B006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13FCF-9BA5-FC45-97DA-44AE618B5084}" type="slidenum">
              <a:rPr lang="en-US" smtClean="0"/>
              <a:t>‹#›</a:t>
            </a:fld>
            <a:endParaRPr lang="en-US"/>
          </a:p>
        </p:txBody>
      </p:sp>
    </p:spTree>
    <p:extLst>
      <p:ext uri="{BB962C8B-B14F-4D97-AF65-F5344CB8AC3E}">
        <p14:creationId xmlns:p14="http://schemas.microsoft.com/office/powerpoint/2010/main" val="365492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2011, 2014, 2017 surveys of US physicians along with</a:t>
            </a:r>
            <a:r>
              <a:rPr lang="en-US" baseline="0" dirty="0" smtClean="0"/>
              <a:t> a probability-based sample of US workers</a:t>
            </a:r>
          </a:p>
          <a:p>
            <a:r>
              <a:rPr lang="en-US" baseline="0" dirty="0" smtClean="0"/>
              <a:t>Burnout (as measured by 2 items from the </a:t>
            </a:r>
            <a:r>
              <a:rPr lang="en-US" baseline="0" dirty="0" err="1" smtClean="0"/>
              <a:t>Maslach</a:t>
            </a:r>
            <a:r>
              <a:rPr lang="en-US" baseline="0" dirty="0" smtClean="0"/>
              <a:t> Burnout Inventory) improved between 2014 and 2017 among physicians, but physicians remain at higher risk for burnout than other US workers (persists on MV analysis controlling for work hours and other  factors)</a:t>
            </a:r>
            <a:endParaRPr lang="en-US" dirty="0"/>
          </a:p>
        </p:txBody>
      </p:sp>
      <p:sp>
        <p:nvSpPr>
          <p:cNvPr id="4" name="Slide Number Placeholder 3"/>
          <p:cNvSpPr>
            <a:spLocks noGrp="1"/>
          </p:cNvSpPr>
          <p:nvPr>
            <p:ph type="sldNum" sz="quarter" idx="10"/>
          </p:nvPr>
        </p:nvSpPr>
        <p:spPr/>
        <p:txBody>
          <a:bodyPr/>
          <a:lstStyle/>
          <a:p>
            <a:fld id="{F9366DB9-0051-4F73-A0E4-54E11CA5867B}" type="slidenum">
              <a:rPr lang="en-US" smtClean="0"/>
              <a:t>4</a:t>
            </a:fld>
            <a:endParaRPr lang="en-US"/>
          </a:p>
        </p:txBody>
      </p:sp>
    </p:spTree>
    <p:extLst>
      <p:ext uri="{BB962C8B-B14F-4D97-AF65-F5344CB8AC3E}">
        <p14:creationId xmlns:p14="http://schemas.microsoft.com/office/powerpoint/2010/main" val="36149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2017 (n=5445),</a:t>
            </a:r>
            <a:r>
              <a:rPr lang="en-US" baseline="0" dirty="0" smtClean="0"/>
              <a:t> 2014 (n=6880), 2011 (n = 7288)</a:t>
            </a:r>
          </a:p>
          <a:p>
            <a:r>
              <a:rPr lang="en-US" baseline="0" dirty="0" smtClean="0"/>
              <a:t>Burnout is measured here using the full 22-item </a:t>
            </a:r>
            <a:r>
              <a:rPr lang="en-US" baseline="0" dirty="0" err="1" smtClean="0"/>
              <a:t>Maslach</a:t>
            </a:r>
            <a:r>
              <a:rPr lang="en-US" baseline="0" dirty="0" smtClean="0"/>
              <a:t> Burnout Inventory (</a:t>
            </a:r>
            <a:r>
              <a:rPr lang="en-US" baseline="0" smtClean="0"/>
              <a:t>gold standard)</a:t>
            </a:r>
            <a:endParaRPr lang="en-US" baseline="0" dirty="0" smtClean="0"/>
          </a:p>
          <a:p>
            <a:r>
              <a:rPr lang="en-US" baseline="0" dirty="0" smtClean="0"/>
              <a:t>Some specialties experienced minimal change in proportion w. burnout, , but most peaked in 2014.</a:t>
            </a:r>
          </a:p>
          <a:p>
            <a:r>
              <a:rPr lang="en-US" baseline="0" dirty="0" smtClean="0"/>
              <a:t>The 2017 MV analysis: older age and being married associated with lower odds of burnout.  Being a woman (OR 1.32) and working more hours associated with higher rates of burnout.  </a:t>
            </a:r>
          </a:p>
          <a:p>
            <a:r>
              <a:rPr lang="en-US" baseline="0" dirty="0" smtClean="0"/>
              <a:t>In comparison to IM subspecialty, ER doctors (OR 1.87) were at higher risk for burnout while general surgery subspecialty, neurosurgery, and pediatric subspecialty were at lower risk for burnout.</a:t>
            </a:r>
            <a:endParaRPr lang="en-US" dirty="0"/>
          </a:p>
        </p:txBody>
      </p:sp>
      <p:sp>
        <p:nvSpPr>
          <p:cNvPr id="4" name="Slide Number Placeholder 3"/>
          <p:cNvSpPr>
            <a:spLocks noGrp="1"/>
          </p:cNvSpPr>
          <p:nvPr>
            <p:ph type="sldNum" sz="quarter" idx="10"/>
          </p:nvPr>
        </p:nvSpPr>
        <p:spPr/>
        <p:txBody>
          <a:bodyPr/>
          <a:lstStyle/>
          <a:p>
            <a:fld id="{F9366DB9-0051-4F73-A0E4-54E11CA5867B}" type="slidenum">
              <a:rPr lang="en-US" smtClean="0"/>
              <a:t>10</a:t>
            </a:fld>
            <a:endParaRPr lang="en-US"/>
          </a:p>
        </p:txBody>
      </p:sp>
    </p:spTree>
    <p:extLst>
      <p:ext uri="{BB962C8B-B14F-4D97-AF65-F5344CB8AC3E}">
        <p14:creationId xmlns:p14="http://schemas.microsoft.com/office/powerpoint/2010/main" val="1907662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5/19/2019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5/19/2019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5/19/2019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5/19/2019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5/19/2019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5/19/2019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t>5/19/2019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t>5/19/2019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48A87A34-81AB-432B-8DAE-1953F412C126}" type="datetimeFigureOut">
              <a:rPr lang="en-US" smtClean="0"/>
              <a:t>5/19/2019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t>5/19/2019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48A87A34-81AB-432B-8DAE-1953F412C126}" type="datetimeFigureOut">
              <a:rPr lang="en-US" smtClean="0"/>
              <a:t>5/19/2019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8A87A34-81AB-432B-8DAE-1953F412C126}" type="datetimeFigureOut">
              <a:rPr lang="en-US" smtClean="0"/>
              <a:t>5/19/2019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t>5/19/2019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5/19/2019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04930596"/>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 id="2147484026" r:id="rId15"/>
    <p:sldLayoutId id="2147484027" r:id="rId16"/>
    <p:sldLayoutId id="214748402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8A87A34-81AB-432B-8DAE-1953F412C126}" type="datetimeFigureOut">
              <a:rPr lang="en-US" smtClean="0"/>
              <a:pPr/>
              <a:t>5/19/2019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5879473"/>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hyperlink" Target="https://doi.org/10.1016/j.mayocp.2018.10.02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hyperlink" Target="https://doi.org/10.1016/j.mayocp.2018.10.02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0307" y="1035423"/>
            <a:ext cx="10415922" cy="927847"/>
          </a:xfrm>
          <a:noFill/>
          <a:effectLst>
            <a:softEdge rad="152400"/>
          </a:effectLst>
        </p:spPr>
        <p:txBody>
          <a:bodyPr>
            <a:normAutofit/>
          </a:bodyPr>
          <a:lstStyle/>
          <a:p>
            <a:r>
              <a:rPr lang="en-US" sz="4000" dirty="0" smtClean="0"/>
              <a:t> 				  </a:t>
            </a:r>
            <a:r>
              <a:rPr lang="en-US" sz="5400" dirty="0" smtClean="0">
                <a:solidFill>
                  <a:schemeClr val="bg1"/>
                </a:solidFill>
                <a:effectLst>
                  <a:outerShdw blurRad="50800" dist="50800" dir="5400000" algn="ctr" rotWithShape="0">
                    <a:srgbClr val="FF0000">
                      <a:alpha val="87000"/>
                    </a:srgbClr>
                  </a:outerShdw>
                  <a:reflection stA="99000" dist="76200" dir="5400000" sy="-100000" algn="bl" rotWithShape="0"/>
                </a:effectLst>
                <a:latin typeface="Gill Sans MT" charset="0"/>
                <a:ea typeface="Gill Sans MT" charset="0"/>
                <a:cs typeface="Gill Sans MT" charset="0"/>
              </a:rPr>
              <a:t>Burnout</a:t>
            </a:r>
            <a:endParaRPr lang="en-US" sz="5400" dirty="0">
              <a:solidFill>
                <a:schemeClr val="bg1"/>
              </a:solidFill>
              <a:latin typeface="Gill Sans MT" charset="0"/>
              <a:ea typeface="Gill Sans MT" charset="0"/>
              <a:cs typeface="Gill Sans MT" charset="0"/>
            </a:endParaRPr>
          </a:p>
        </p:txBody>
      </p:sp>
      <p:sp>
        <p:nvSpPr>
          <p:cNvPr id="3" name="Subtitle 2"/>
          <p:cNvSpPr>
            <a:spLocks noGrp="1"/>
          </p:cNvSpPr>
          <p:nvPr>
            <p:ph type="subTitle" idx="1"/>
          </p:nvPr>
        </p:nvSpPr>
        <p:spPr>
          <a:xfrm>
            <a:off x="645460" y="2940603"/>
            <a:ext cx="10975152" cy="1239894"/>
          </a:xfrm>
          <a:scene3d>
            <a:camera prst="orthographicFront"/>
            <a:lightRig rig="threePt" dir="t"/>
          </a:scene3d>
          <a:sp3d>
            <a:bevelT w="114300" prst="hardEdge"/>
            <a:bevelB w="152400" h="50800" prst="softRound"/>
          </a:sp3d>
        </p:spPr>
        <p:txBody>
          <a:bodyPr>
            <a:noAutofit/>
          </a:bodyPr>
          <a:lstStyle/>
          <a:p>
            <a:pPr algn="ctr"/>
            <a:r>
              <a:rPr lang="en-US" sz="3200" dirty="0" smtClean="0">
                <a:solidFill>
                  <a:schemeClr val="bg1"/>
                </a:solidFill>
                <a:latin typeface="Gill Sans MT" charset="0"/>
                <a:ea typeface="Gill Sans MT" charset="0"/>
                <a:cs typeface="Gill Sans MT" charset="0"/>
              </a:rPr>
              <a:t>Fredric B. Meyer, M.D.</a:t>
            </a:r>
          </a:p>
          <a:p>
            <a:pPr algn="ctr"/>
            <a:r>
              <a:rPr lang="en-US" sz="3200" dirty="0" smtClean="0">
                <a:solidFill>
                  <a:schemeClr val="bg1"/>
                </a:solidFill>
                <a:latin typeface="Gill Sans MT" charset="0"/>
                <a:ea typeface="Gill Sans MT" charset="0"/>
                <a:cs typeface="Gill Sans MT" charset="0"/>
              </a:rPr>
              <a:t>Executive Dean, Mayo Clinic College of Medicine and Science</a:t>
            </a:r>
          </a:p>
          <a:p>
            <a:pPr algn="ctr"/>
            <a:r>
              <a:rPr lang="en-US" sz="3200" dirty="0" smtClean="0">
                <a:solidFill>
                  <a:schemeClr val="bg1"/>
                </a:solidFill>
                <a:latin typeface="Gill Sans MT" charset="0"/>
                <a:ea typeface="Gill Sans MT" charset="0"/>
                <a:cs typeface="Gill Sans MT" charset="0"/>
              </a:rPr>
              <a:t>Dean, Mayo Clinic </a:t>
            </a:r>
            <a:r>
              <a:rPr lang="en-US" sz="3200" dirty="0" err="1" smtClean="0">
                <a:solidFill>
                  <a:schemeClr val="bg1"/>
                </a:solidFill>
                <a:latin typeface="Gill Sans MT" charset="0"/>
                <a:ea typeface="Gill Sans MT" charset="0"/>
                <a:cs typeface="Gill Sans MT" charset="0"/>
              </a:rPr>
              <a:t>Alix</a:t>
            </a:r>
            <a:r>
              <a:rPr lang="en-US" sz="3200" dirty="0" smtClean="0">
                <a:solidFill>
                  <a:schemeClr val="bg1"/>
                </a:solidFill>
                <a:latin typeface="Gill Sans MT" charset="0"/>
                <a:ea typeface="Gill Sans MT" charset="0"/>
                <a:cs typeface="Gill Sans MT" charset="0"/>
              </a:rPr>
              <a:t> School of Medicine</a:t>
            </a:r>
          </a:p>
          <a:p>
            <a:pPr algn="ctr"/>
            <a:endParaRPr lang="en-US" sz="3200" dirty="0">
              <a:solidFill>
                <a:schemeClr val="bg1"/>
              </a:solidFill>
              <a:latin typeface="Gill Sans MT" charset="0"/>
              <a:ea typeface="Gill Sans MT" charset="0"/>
              <a:cs typeface="Gill Sans MT" charset="0"/>
            </a:endParaRPr>
          </a:p>
        </p:txBody>
      </p:sp>
    </p:spTree>
    <p:extLst>
      <p:ext uri="{BB962C8B-B14F-4D97-AF65-F5344CB8AC3E}">
        <p14:creationId xmlns:p14="http://schemas.microsoft.com/office/powerpoint/2010/main" val="1263333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35000"/>
          </a:schemeClr>
        </a:solidFill>
        <a:effectLst/>
      </p:bgPr>
    </p:bg>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7400" y="1866"/>
            <a:ext cx="7355542" cy="6856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026024" y="5937049"/>
            <a:ext cx="7010400" cy="584775"/>
          </a:xfrm>
          <a:prstGeom prst="rect">
            <a:avLst/>
          </a:prstGeom>
          <a:noFill/>
        </p:spPr>
        <p:txBody>
          <a:bodyPr wrap="square" rtlCol="0">
            <a:spAutoFit/>
          </a:bodyPr>
          <a:lstStyle/>
          <a:p>
            <a:pPr algn="r"/>
            <a:r>
              <a:rPr lang="en-US" sz="1600" dirty="0" err="1"/>
              <a:t>Shanafelt</a:t>
            </a:r>
            <a:r>
              <a:rPr lang="en-US" sz="1600" dirty="0"/>
              <a:t>, West, .., Dyrbye. Mayo </a:t>
            </a:r>
            <a:r>
              <a:rPr lang="en-US" sz="1600" dirty="0" err="1"/>
              <a:t>Clin</a:t>
            </a:r>
            <a:r>
              <a:rPr lang="en-US" sz="1600" dirty="0"/>
              <a:t> Proc  In press </a:t>
            </a:r>
          </a:p>
          <a:p>
            <a:pPr algn="r"/>
            <a:r>
              <a:rPr lang="en-US" sz="1600" dirty="0" err="1"/>
              <a:t>ePub</a:t>
            </a:r>
            <a:r>
              <a:rPr lang="en-US" sz="1600" dirty="0"/>
              <a:t> </a:t>
            </a:r>
            <a:r>
              <a:rPr lang="en-US" sz="1600" dirty="0">
                <a:hlinkClick r:id="rId4"/>
              </a:rPr>
              <a:t>https://doi.org/10.1016/j.mayocp.2018.10.023</a:t>
            </a:r>
            <a:endParaRPr lang="en-US" sz="1600" dirty="0"/>
          </a:p>
        </p:txBody>
      </p:sp>
      <p:sp>
        <p:nvSpPr>
          <p:cNvPr id="2" name="TextBox 1"/>
          <p:cNvSpPr txBox="1"/>
          <p:nvPr/>
        </p:nvSpPr>
        <p:spPr>
          <a:xfrm>
            <a:off x="1748118" y="6427694"/>
            <a:ext cx="618564" cy="430306"/>
          </a:xfrm>
          <a:prstGeom prst="rect">
            <a:avLst/>
          </a:prstGeom>
          <a:solidFill>
            <a:schemeClr val="bg1"/>
          </a:solidFill>
        </p:spPr>
        <p:txBody>
          <a:bodyPr wrap="square" rtlCol="0">
            <a:spAutoFit/>
          </a:bodyPr>
          <a:lstStyle/>
          <a:p>
            <a:endParaRPr lang="en-US" dirty="0"/>
          </a:p>
        </p:txBody>
      </p:sp>
      <p:sp>
        <p:nvSpPr>
          <p:cNvPr id="4" name="5-Point Star 3"/>
          <p:cNvSpPr/>
          <p:nvPr/>
        </p:nvSpPr>
        <p:spPr>
          <a:xfrm>
            <a:off x="8173570" y="2541495"/>
            <a:ext cx="472889" cy="31936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flipH="1">
            <a:off x="8173570" y="3173506"/>
            <a:ext cx="472889" cy="331318"/>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437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7201" y="299993"/>
            <a:ext cx="7389869" cy="843007"/>
          </a:xfrm>
          <a:solidFill>
            <a:srgbClr val="0070C0">
              <a:alpha val="17000"/>
            </a:srgbClr>
          </a:solidFill>
        </p:spPr>
        <p:txBody>
          <a:bodyPr>
            <a:normAutofit fontScale="90000"/>
          </a:bodyPr>
          <a:lstStyle/>
          <a:p>
            <a:r>
              <a:rPr lang="en-US" b="1" dirty="0" smtClean="0"/>
              <a:t>Death in Residency</a:t>
            </a:r>
            <a:r>
              <a:rPr lang="en-US" dirty="0" smtClean="0"/>
              <a:t/>
            </a:r>
            <a:br>
              <a:rPr lang="en-US" dirty="0" smtClean="0"/>
            </a:br>
            <a:r>
              <a:rPr lang="en-US" sz="1400" dirty="0" smtClean="0"/>
              <a:t>academic medicine 92:976-983, 2017</a:t>
            </a:r>
            <a:endParaRPr lang="en-US" sz="1400" dirty="0"/>
          </a:p>
        </p:txBody>
      </p:sp>
      <p:sp>
        <p:nvSpPr>
          <p:cNvPr id="3" name="Content Placeholder 2"/>
          <p:cNvSpPr>
            <a:spLocks noGrp="1"/>
          </p:cNvSpPr>
          <p:nvPr>
            <p:ph idx="1"/>
          </p:nvPr>
        </p:nvSpPr>
        <p:spPr>
          <a:xfrm>
            <a:off x="1349241" y="1499181"/>
            <a:ext cx="9031887" cy="4336843"/>
          </a:xfrm>
        </p:spPr>
        <p:txBody>
          <a:bodyPr>
            <a:normAutofit lnSpcReduction="10000"/>
          </a:bodyPr>
          <a:lstStyle/>
          <a:p>
            <a:endParaRPr lang="en-US" dirty="0" smtClean="0"/>
          </a:p>
          <a:p>
            <a:r>
              <a:rPr lang="en-US" sz="3200" dirty="0" smtClean="0"/>
              <a:t>2000-  2014  ACGME programs</a:t>
            </a:r>
          </a:p>
          <a:p>
            <a:r>
              <a:rPr lang="en-US" sz="3200" dirty="0" smtClean="0"/>
              <a:t>381,614 residents </a:t>
            </a:r>
          </a:p>
          <a:p>
            <a:r>
              <a:rPr lang="en-US" sz="3200" dirty="0" smtClean="0"/>
              <a:t>324 deaths  (men 220   women 104)</a:t>
            </a:r>
          </a:p>
          <a:p>
            <a:endParaRPr lang="en-US" sz="3200" dirty="0"/>
          </a:p>
          <a:p>
            <a:r>
              <a:rPr lang="en-US" sz="3200" dirty="0" smtClean="0"/>
              <a:t>Neoplastic disease  (breast cancer)</a:t>
            </a:r>
          </a:p>
          <a:p>
            <a:r>
              <a:rPr lang="en-US" sz="3200" dirty="0" smtClean="0"/>
              <a:t>Suicide  (? Burnout)</a:t>
            </a:r>
          </a:p>
          <a:p>
            <a:r>
              <a:rPr lang="en-US" sz="3200" dirty="0" smtClean="0"/>
              <a:t>Accidents</a:t>
            </a:r>
          </a:p>
        </p:txBody>
      </p:sp>
    </p:spTree>
    <p:extLst>
      <p:ext uri="{BB962C8B-B14F-4D97-AF65-F5344CB8AC3E}">
        <p14:creationId xmlns:p14="http://schemas.microsoft.com/office/powerpoint/2010/main" val="256555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0489" y="292339"/>
            <a:ext cx="7729728" cy="917896"/>
          </a:xfrm>
          <a:solidFill>
            <a:srgbClr val="0070C0">
              <a:alpha val="26000"/>
            </a:srgbClr>
          </a:solidFill>
        </p:spPr>
        <p:txBody>
          <a:bodyPr>
            <a:normAutofit/>
          </a:bodyPr>
          <a:lstStyle/>
          <a:p>
            <a:r>
              <a:rPr lang="en-US" sz="3200" b="1" dirty="0" smtClean="0"/>
              <a:t>Physician SUICIDE</a:t>
            </a:r>
            <a:endParaRPr lang="en-US" sz="3200" b="1" dirty="0"/>
          </a:p>
        </p:txBody>
      </p:sp>
      <p:sp>
        <p:nvSpPr>
          <p:cNvPr id="3" name="Content Placeholder 2"/>
          <p:cNvSpPr>
            <a:spLocks noGrp="1"/>
          </p:cNvSpPr>
          <p:nvPr>
            <p:ph idx="1"/>
          </p:nvPr>
        </p:nvSpPr>
        <p:spPr>
          <a:xfrm>
            <a:off x="1649505" y="1763986"/>
            <a:ext cx="9511553" cy="3480367"/>
          </a:xfrm>
        </p:spPr>
        <p:txBody>
          <a:bodyPr>
            <a:noAutofit/>
          </a:bodyPr>
          <a:lstStyle/>
          <a:p>
            <a:pPr marL="0" indent="0">
              <a:buNone/>
            </a:pPr>
            <a:r>
              <a:rPr lang="en-US" sz="3200" dirty="0" smtClean="0"/>
              <a:t>400 physicians annually</a:t>
            </a:r>
          </a:p>
          <a:p>
            <a:pPr marL="0" indent="0">
              <a:buNone/>
            </a:pPr>
            <a:r>
              <a:rPr lang="en-US" sz="3200" dirty="0" smtClean="0"/>
              <a:t>2-3 x higher than general population</a:t>
            </a:r>
          </a:p>
          <a:p>
            <a:pPr marL="0" indent="0">
              <a:buNone/>
            </a:pPr>
            <a:r>
              <a:rPr lang="en-US" sz="3200" dirty="0" smtClean="0"/>
              <a:t>Risk factors:   depression  (odds ratio 7.0)</a:t>
            </a:r>
          </a:p>
          <a:p>
            <a:pPr marL="0" indent="0">
              <a:buNone/>
            </a:pPr>
            <a:r>
              <a:rPr lang="en-US" sz="3200" dirty="0"/>
              <a:t> </a:t>
            </a:r>
            <a:r>
              <a:rPr lang="en-US" sz="3200" dirty="0" smtClean="0"/>
              <a:t>                    burnout  (odds ratio 1.9)</a:t>
            </a:r>
          </a:p>
          <a:p>
            <a:pPr marL="0" indent="0">
              <a:buNone/>
            </a:pPr>
            <a:r>
              <a:rPr lang="en-US" sz="3200" dirty="0"/>
              <a:t> </a:t>
            </a:r>
            <a:r>
              <a:rPr lang="en-US" sz="3200" dirty="0" smtClean="0"/>
              <a:t>                    severe medical errors  (odds ratio 1.8)</a:t>
            </a:r>
          </a:p>
          <a:p>
            <a:pPr marL="0" indent="0">
              <a:buNone/>
            </a:pPr>
            <a:r>
              <a:rPr lang="en-US" sz="3200" dirty="0"/>
              <a:t> </a:t>
            </a:r>
            <a:r>
              <a:rPr lang="en-US" sz="3200" dirty="0" smtClean="0"/>
              <a:t>                    work stress</a:t>
            </a:r>
            <a:endParaRPr lang="en-US" sz="3200" dirty="0"/>
          </a:p>
        </p:txBody>
      </p:sp>
    </p:spTree>
    <p:extLst>
      <p:ext uri="{BB962C8B-B14F-4D97-AF65-F5344CB8AC3E}">
        <p14:creationId xmlns:p14="http://schemas.microsoft.com/office/powerpoint/2010/main" val="166026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25589" y="396322"/>
            <a:ext cx="5795682" cy="783426"/>
          </a:xfrm>
          <a:solidFill>
            <a:srgbClr val="0070C0">
              <a:alpha val="26000"/>
            </a:srgbClr>
          </a:solidFill>
        </p:spPr>
        <p:txBody>
          <a:bodyPr>
            <a:normAutofit fontScale="90000"/>
          </a:bodyPr>
          <a:lstStyle/>
          <a:p>
            <a:r>
              <a:rPr lang="en-US" dirty="0" smtClean="0">
                <a:latin typeface="Corbel" charset="0"/>
              </a:rPr>
              <a:t/>
            </a:r>
            <a:br>
              <a:rPr lang="en-US" dirty="0" smtClean="0">
                <a:latin typeface="Corbel" charset="0"/>
              </a:rPr>
            </a:br>
            <a:r>
              <a:rPr lang="en-US" sz="3600" b="1" dirty="0" smtClean="0"/>
              <a:t>Resiliency</a:t>
            </a:r>
            <a:r>
              <a:rPr lang="en-US" dirty="0">
                <a:latin typeface="Corbel" charset="0"/>
              </a:rPr>
              <a:t/>
            </a:r>
            <a:br>
              <a:rPr lang="en-US" dirty="0">
                <a:latin typeface="Corbel" charset="0"/>
              </a:rPr>
            </a:br>
            <a:endParaRPr lang="en-US" dirty="0"/>
          </a:p>
        </p:txBody>
      </p:sp>
      <p:sp>
        <p:nvSpPr>
          <p:cNvPr id="3" name="Content Placeholder 2"/>
          <p:cNvSpPr>
            <a:spLocks noGrp="1"/>
          </p:cNvSpPr>
          <p:nvPr>
            <p:ph idx="1"/>
          </p:nvPr>
        </p:nvSpPr>
        <p:spPr>
          <a:xfrm>
            <a:off x="591671" y="1656409"/>
            <a:ext cx="11187953" cy="4152720"/>
          </a:xfrm>
        </p:spPr>
        <p:txBody>
          <a:bodyPr>
            <a:noAutofit/>
          </a:bodyPr>
          <a:lstStyle/>
          <a:p>
            <a:pPr marL="0" indent="0">
              <a:buNone/>
            </a:pPr>
            <a:r>
              <a:rPr lang="en-US" sz="3200" dirty="0" smtClean="0"/>
              <a:t>The </a:t>
            </a:r>
            <a:r>
              <a:rPr lang="en-US" sz="3200" dirty="0"/>
              <a:t>capacity to recover quickly from difficulties; toughness; the ability of a substance or object to spring back into shape; elasticity </a:t>
            </a:r>
          </a:p>
          <a:p>
            <a:pPr marL="0" indent="0">
              <a:buNone/>
            </a:pPr>
            <a:r>
              <a:rPr lang="en-US" sz="3200" b="1" dirty="0" smtClean="0"/>
              <a:t>Synonyms</a:t>
            </a:r>
            <a:r>
              <a:rPr lang="en-US" sz="3200" dirty="0"/>
              <a:t>: toughness, tenacity, “grit”, adaptability, hardiness, endurance, vigor, adaptability </a:t>
            </a:r>
          </a:p>
          <a:p>
            <a:pPr marL="0" indent="0">
              <a:buNone/>
            </a:pPr>
            <a:r>
              <a:rPr lang="en-US" sz="3200" dirty="0" smtClean="0"/>
              <a:t>“</a:t>
            </a:r>
            <a:r>
              <a:rPr lang="en-US" sz="3200" dirty="0"/>
              <a:t>The ability to recover from setbacks, adapt well to change, and keep going in the face of adversity“ </a:t>
            </a:r>
          </a:p>
          <a:p>
            <a:pPr marL="0" indent="0">
              <a:buNone/>
            </a:pPr>
            <a:r>
              <a:rPr lang="en-US" sz="3200" dirty="0" smtClean="0"/>
              <a:t>How to increase physician resiliency??</a:t>
            </a:r>
            <a:endParaRPr lang="en-US" sz="3200" dirty="0"/>
          </a:p>
          <a:p>
            <a:pPr marL="0" indent="0">
              <a:buNone/>
            </a:pPr>
            <a:endParaRPr lang="en-US" sz="3200" dirty="0"/>
          </a:p>
          <a:p>
            <a:pPr marL="0" indent="0">
              <a:buNone/>
            </a:pPr>
            <a:r>
              <a:rPr lang="en-US" sz="2800" dirty="0"/>
              <a:t>(Evans, Harvard Business Review, Jan. 2015) </a:t>
            </a:r>
          </a:p>
        </p:txBody>
      </p:sp>
      <p:sp>
        <p:nvSpPr>
          <p:cNvPr id="4" name="TextBox 3"/>
          <p:cNvSpPr txBox="1"/>
          <p:nvPr/>
        </p:nvSpPr>
        <p:spPr>
          <a:xfrm>
            <a:off x="107576" y="995082"/>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34521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0453" y="144421"/>
            <a:ext cx="7410407" cy="783426"/>
          </a:xfrm>
          <a:solidFill>
            <a:srgbClr val="0070C0">
              <a:alpha val="21000"/>
            </a:srgbClr>
          </a:solidFill>
        </p:spPr>
        <p:txBody>
          <a:bodyPr>
            <a:noAutofit/>
          </a:bodyPr>
          <a:lstStyle/>
          <a:p>
            <a:r>
              <a:rPr lang="en-US" b="1" dirty="0" smtClean="0"/>
              <a:t>Interventions</a:t>
            </a:r>
            <a:endParaRPr lang="en-US" b="1" dirty="0"/>
          </a:p>
        </p:txBody>
      </p:sp>
      <p:sp>
        <p:nvSpPr>
          <p:cNvPr id="3" name="Content Placeholder 2"/>
          <p:cNvSpPr>
            <a:spLocks noGrp="1"/>
          </p:cNvSpPr>
          <p:nvPr>
            <p:ph idx="1"/>
          </p:nvPr>
        </p:nvSpPr>
        <p:spPr>
          <a:xfrm>
            <a:off x="1511718" y="1091095"/>
            <a:ext cx="10362035" cy="3345897"/>
          </a:xfrm>
        </p:spPr>
        <p:txBody>
          <a:bodyPr>
            <a:noAutofit/>
          </a:bodyPr>
          <a:lstStyle/>
          <a:p>
            <a:r>
              <a:rPr lang="en-US" sz="3200" dirty="0" smtClean="0"/>
              <a:t>Residents are not a work force, they are there to learn</a:t>
            </a:r>
          </a:p>
          <a:p>
            <a:r>
              <a:rPr lang="en-US" sz="3200" dirty="0" smtClean="0"/>
              <a:t>Adverse and abusive learning environment</a:t>
            </a:r>
          </a:p>
          <a:p>
            <a:r>
              <a:rPr lang="en-US" sz="3200" dirty="0" smtClean="0"/>
              <a:t>Work hours, </a:t>
            </a:r>
            <a:r>
              <a:rPr lang="en-US" sz="3200" b="1" dirty="0" smtClean="0">
                <a:solidFill>
                  <a:srgbClr val="00B050"/>
                </a:solidFill>
              </a:rPr>
              <a:t>Green space</a:t>
            </a:r>
          </a:p>
          <a:p>
            <a:r>
              <a:rPr lang="en-US" sz="3200" dirty="0" smtClean="0"/>
              <a:t>Annual physical examinations</a:t>
            </a:r>
          </a:p>
          <a:p>
            <a:r>
              <a:rPr lang="en-US" sz="3200" dirty="0" smtClean="0"/>
              <a:t>Exercise</a:t>
            </a:r>
          </a:p>
          <a:p>
            <a:r>
              <a:rPr lang="en-US" sz="3200" dirty="0" smtClean="0"/>
              <a:t>Close mentorship</a:t>
            </a:r>
          </a:p>
          <a:p>
            <a:r>
              <a:rPr lang="en-US" sz="3200" dirty="0" smtClean="0"/>
              <a:t>Program Director commitment</a:t>
            </a:r>
          </a:p>
          <a:p>
            <a:r>
              <a:rPr lang="en-US" sz="3200" dirty="0" smtClean="0"/>
              <a:t>Program resources</a:t>
            </a:r>
          </a:p>
          <a:p>
            <a:r>
              <a:rPr lang="en-US" sz="3200" dirty="0" smtClean="0"/>
              <a:t>Wellness programs</a:t>
            </a:r>
            <a:endParaRPr lang="en-US" sz="3200" dirty="0"/>
          </a:p>
        </p:txBody>
      </p:sp>
    </p:spTree>
    <p:extLst>
      <p:ext uri="{BB962C8B-B14F-4D97-AF65-F5344CB8AC3E}">
        <p14:creationId xmlns:p14="http://schemas.microsoft.com/office/powerpoint/2010/main" val="1349943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49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718" y="514723"/>
            <a:ext cx="11557000" cy="5933221"/>
          </a:xfrm>
          <a:prstGeom prst="rect">
            <a:avLst/>
          </a:prstGeom>
        </p:spPr>
      </p:pic>
    </p:spTree>
    <p:extLst>
      <p:ext uri="{BB962C8B-B14F-4D97-AF65-F5344CB8AC3E}">
        <p14:creationId xmlns:p14="http://schemas.microsoft.com/office/powerpoint/2010/main" val="1900579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9130" y="430306"/>
            <a:ext cx="8193740" cy="6145306"/>
          </a:xfrm>
        </p:spPr>
      </p:pic>
    </p:spTree>
    <p:extLst>
      <p:ext uri="{BB962C8B-B14F-4D97-AF65-F5344CB8AC3E}">
        <p14:creationId xmlns:p14="http://schemas.microsoft.com/office/powerpoint/2010/main" val="115614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schemeClr>
            </a:gs>
            <a:gs pos="11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a:t>
            </a:r>
            <a:r>
              <a:rPr lang="en-US" dirty="0" smtClean="0">
                <a:solidFill>
                  <a:srgbClr val="FF0000"/>
                </a:solidFill>
              </a:rPr>
              <a:t>Burnt</a:t>
            </a:r>
            <a:r>
              <a:rPr lang="en-US" dirty="0" smtClean="0"/>
              <a:t> out!!!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50166" y="-1"/>
            <a:ext cx="13322104" cy="7161335"/>
          </a:xfrm>
          <a:prstGeom prst="rect">
            <a:avLst/>
          </a:prstGeom>
        </p:spPr>
      </p:pic>
      <p:sp>
        <p:nvSpPr>
          <p:cNvPr id="5" name="TextBox 4"/>
          <p:cNvSpPr txBox="1"/>
          <p:nvPr/>
        </p:nvSpPr>
        <p:spPr>
          <a:xfrm>
            <a:off x="3664840" y="623850"/>
            <a:ext cx="4524701" cy="4832092"/>
          </a:xfrm>
          <a:prstGeom prst="rect">
            <a:avLst/>
          </a:prstGeom>
          <a:noFill/>
        </p:spPr>
        <p:txBody>
          <a:bodyPr wrap="none" rtlCol="0">
            <a:spAutoFit/>
          </a:bodyPr>
          <a:lstStyle/>
          <a:p>
            <a:pPr algn="ctr"/>
            <a:r>
              <a:rPr lang="en-US" sz="4400" b="1" dirty="0" smtClean="0">
                <a:solidFill>
                  <a:schemeClr val="bg1"/>
                </a:solidFill>
              </a:rPr>
              <a:t>TEXT</a:t>
            </a:r>
          </a:p>
          <a:p>
            <a:pPr algn="ctr"/>
            <a:endParaRPr lang="en-US" sz="4400" b="1" dirty="0">
              <a:solidFill>
                <a:schemeClr val="bg1"/>
              </a:solidFill>
            </a:endParaRPr>
          </a:p>
          <a:p>
            <a:pPr algn="ctr"/>
            <a:r>
              <a:rPr lang="en-US" sz="4400" b="1" dirty="0" smtClean="0">
                <a:solidFill>
                  <a:schemeClr val="bg1"/>
                </a:solidFill>
              </a:rPr>
              <a:t>797979</a:t>
            </a:r>
          </a:p>
          <a:p>
            <a:pPr algn="ctr"/>
            <a:endParaRPr lang="en-US" sz="4400" b="1" dirty="0">
              <a:solidFill>
                <a:schemeClr val="bg1"/>
              </a:solidFill>
            </a:endParaRPr>
          </a:p>
          <a:p>
            <a:pPr algn="ctr"/>
            <a:r>
              <a:rPr lang="en-US" sz="4400" b="1" dirty="0" smtClean="0">
                <a:solidFill>
                  <a:schemeClr val="bg1"/>
                </a:solidFill>
              </a:rPr>
              <a:t>Message EZWBI</a:t>
            </a:r>
          </a:p>
          <a:p>
            <a:pPr algn="ctr"/>
            <a:endParaRPr lang="en-US" sz="4400" b="1" dirty="0">
              <a:solidFill>
                <a:schemeClr val="bg1"/>
              </a:solidFill>
            </a:endParaRPr>
          </a:p>
          <a:p>
            <a:pPr algn="ctr"/>
            <a:r>
              <a:rPr lang="en-US" sz="4400" b="1" dirty="0" smtClean="0">
                <a:solidFill>
                  <a:schemeClr val="bg1"/>
                </a:solidFill>
              </a:rPr>
              <a:t>Click on Link</a:t>
            </a:r>
            <a:endParaRPr lang="en-US" sz="4400" b="1" dirty="0">
              <a:solidFill>
                <a:schemeClr val="bg1"/>
              </a:solidFill>
            </a:endParaRPr>
          </a:p>
        </p:txBody>
      </p:sp>
    </p:spTree>
    <p:extLst>
      <p:ext uri="{BB962C8B-B14F-4D97-AF65-F5344CB8AC3E}">
        <p14:creationId xmlns:p14="http://schemas.microsoft.com/office/powerpoint/2010/main" val="544853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alpha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5460" y="322729"/>
            <a:ext cx="10784540" cy="5795685"/>
          </a:xfrm>
          <a:solidFill>
            <a:srgbClr val="0070C0">
              <a:alpha val="30000"/>
            </a:srgbClr>
          </a:solidFill>
        </p:spPr>
        <p:txBody>
          <a:bodyPr>
            <a:noAutofit/>
          </a:bodyPr>
          <a:lstStyle/>
          <a:p>
            <a:r>
              <a:rPr lang="en-US" sz="2400" b="1" dirty="0" smtClean="0"/>
              <a:t/>
            </a:r>
            <a:br>
              <a:rPr lang="en-US" sz="2400" b="1" dirty="0" smtClean="0"/>
            </a:br>
            <a:r>
              <a:rPr lang="en-US" sz="3200" b="1" dirty="0" smtClean="0">
                <a:latin typeface="Gill Sans MT" charset="0"/>
                <a:ea typeface="Gill Sans MT" charset="0"/>
                <a:cs typeface="Gill Sans MT" charset="0"/>
              </a:rPr>
              <a:t>H </a:t>
            </a:r>
            <a:r>
              <a:rPr lang="en-US" sz="3200" b="1" dirty="0" err="1">
                <a:latin typeface="Gill Sans MT" charset="0"/>
                <a:ea typeface="Gill Sans MT" charset="0"/>
                <a:cs typeface="Gill Sans MT" charset="0"/>
              </a:rPr>
              <a:t>Freudenberger</a:t>
            </a:r>
            <a:r>
              <a:rPr lang="en-US" sz="3200" b="1" dirty="0">
                <a:latin typeface="Gill Sans MT" charset="0"/>
                <a:ea typeface="Gill Sans MT" charset="0"/>
                <a:cs typeface="Gill Sans MT" charset="0"/>
              </a:rPr>
              <a:t> </a:t>
            </a:r>
            <a:r>
              <a:rPr lang="en-US" sz="3200" b="1" dirty="0" smtClean="0">
                <a:latin typeface="Gill Sans MT" charset="0"/>
                <a:ea typeface="Gill Sans MT" charset="0"/>
                <a:cs typeface="Gill Sans MT" charset="0"/>
              </a:rPr>
              <a:t>1974</a:t>
            </a:r>
            <a:r>
              <a:rPr lang="en-US" sz="3200" dirty="0" smtClean="0">
                <a:latin typeface="Gill Sans MT" charset="0"/>
                <a:ea typeface="Gill Sans MT" charset="0"/>
                <a:cs typeface="Gill Sans MT" charset="0"/>
              </a:rPr>
              <a:t/>
            </a:r>
            <a:br>
              <a:rPr lang="en-US" sz="3200" dirty="0" smtClean="0">
                <a:latin typeface="Gill Sans MT" charset="0"/>
                <a:ea typeface="Gill Sans MT" charset="0"/>
                <a:cs typeface="Gill Sans MT" charset="0"/>
              </a:rPr>
            </a:br>
            <a:r>
              <a:rPr lang="en-US" sz="3200" dirty="0">
                <a:latin typeface="Gill Sans MT" charset="0"/>
                <a:ea typeface="Gill Sans MT" charset="0"/>
                <a:cs typeface="Gill Sans MT" charset="0"/>
              </a:rPr>
              <a:t/>
            </a:r>
            <a:br>
              <a:rPr lang="en-US" sz="3200" dirty="0">
                <a:latin typeface="Gill Sans MT" charset="0"/>
                <a:ea typeface="Gill Sans MT" charset="0"/>
                <a:cs typeface="Gill Sans MT" charset="0"/>
              </a:rPr>
            </a:br>
            <a:r>
              <a:rPr lang="en-US" sz="3200" dirty="0">
                <a:latin typeface="Gill Sans MT" charset="0"/>
                <a:ea typeface="Gill Sans MT" charset="0"/>
                <a:cs typeface="Gill Sans MT" charset="0"/>
              </a:rPr>
              <a:t>”staff burnout” as a state of exhaustion in the workplace </a:t>
            </a:r>
            <a:r>
              <a:rPr lang="en-US" sz="3200" dirty="0" err="1">
                <a:latin typeface="Gill Sans MT" charset="0"/>
                <a:ea typeface="Gill Sans MT" charset="0"/>
                <a:cs typeface="Gill Sans MT" charset="0"/>
              </a:rPr>
              <a:t>theat</a:t>
            </a:r>
            <a:r>
              <a:rPr lang="en-US" sz="3200" dirty="0">
                <a:latin typeface="Gill Sans MT" charset="0"/>
                <a:ea typeface="Gill Sans MT" charset="0"/>
                <a:cs typeface="Gill Sans MT" charset="0"/>
              </a:rPr>
              <a:t> leads to negative </a:t>
            </a:r>
            <a:r>
              <a:rPr lang="en-US" sz="3200" dirty="0" err="1">
                <a:latin typeface="Gill Sans MT" charset="0"/>
                <a:ea typeface="Gill Sans MT" charset="0"/>
                <a:cs typeface="Gill Sans MT" charset="0"/>
              </a:rPr>
              <a:t>behaviorial</a:t>
            </a:r>
            <a:r>
              <a:rPr lang="en-US" sz="3200" dirty="0">
                <a:latin typeface="Gill Sans MT" charset="0"/>
                <a:ea typeface="Gill Sans MT" charset="0"/>
                <a:cs typeface="Gill Sans MT" charset="0"/>
              </a:rPr>
              <a:t> traits </a:t>
            </a:r>
            <a:br>
              <a:rPr lang="en-US" sz="3200" dirty="0">
                <a:latin typeface="Gill Sans MT" charset="0"/>
                <a:ea typeface="Gill Sans MT" charset="0"/>
                <a:cs typeface="Gill Sans MT" charset="0"/>
              </a:rPr>
            </a:br>
            <a:r>
              <a:rPr lang="en-US" sz="3200" dirty="0">
                <a:latin typeface="Gill Sans MT" charset="0"/>
                <a:ea typeface="Gill Sans MT" charset="0"/>
                <a:cs typeface="Gill Sans MT" charset="0"/>
              </a:rPr>
              <a:t/>
            </a:r>
            <a:br>
              <a:rPr lang="en-US" sz="3200" dirty="0">
                <a:latin typeface="Gill Sans MT" charset="0"/>
                <a:ea typeface="Gill Sans MT" charset="0"/>
                <a:cs typeface="Gill Sans MT" charset="0"/>
              </a:rPr>
            </a:br>
            <a:r>
              <a:rPr lang="en-US" sz="3200" dirty="0">
                <a:latin typeface="Gill Sans MT" charset="0"/>
                <a:ea typeface="Gill Sans MT" charset="0"/>
                <a:cs typeface="Gill Sans MT" charset="0"/>
              </a:rPr>
              <a:t/>
            </a:r>
            <a:br>
              <a:rPr lang="en-US" sz="3200" dirty="0">
                <a:latin typeface="Gill Sans MT" charset="0"/>
                <a:ea typeface="Gill Sans MT" charset="0"/>
                <a:cs typeface="Gill Sans MT" charset="0"/>
              </a:rPr>
            </a:br>
            <a:r>
              <a:rPr lang="en-US" sz="3200" b="1" dirty="0">
                <a:latin typeface="Gill Sans MT" charset="0"/>
                <a:ea typeface="Gill Sans MT" charset="0"/>
                <a:cs typeface="Gill Sans MT" charset="0"/>
              </a:rPr>
              <a:t>C </a:t>
            </a:r>
            <a:r>
              <a:rPr lang="en-US" sz="3200" b="1" dirty="0" err="1">
                <a:latin typeface="Gill Sans MT" charset="0"/>
                <a:ea typeface="Gill Sans MT" charset="0"/>
                <a:cs typeface="Gill Sans MT" charset="0"/>
              </a:rPr>
              <a:t>Maslach</a:t>
            </a:r>
            <a:r>
              <a:rPr lang="en-US" sz="3200" b="1" dirty="0">
                <a:latin typeface="Gill Sans MT" charset="0"/>
                <a:ea typeface="Gill Sans MT" charset="0"/>
                <a:cs typeface="Gill Sans MT" charset="0"/>
              </a:rPr>
              <a:t> </a:t>
            </a:r>
            <a:r>
              <a:rPr lang="en-US" sz="3200" b="1" dirty="0" smtClean="0">
                <a:latin typeface="Gill Sans MT" charset="0"/>
                <a:ea typeface="Gill Sans MT" charset="0"/>
                <a:cs typeface="Gill Sans MT" charset="0"/>
              </a:rPr>
              <a:t>1981</a:t>
            </a:r>
            <a:r>
              <a:rPr lang="en-US" sz="3200" dirty="0" smtClean="0">
                <a:latin typeface="Gill Sans MT" charset="0"/>
                <a:ea typeface="Gill Sans MT" charset="0"/>
                <a:cs typeface="Gill Sans MT" charset="0"/>
              </a:rPr>
              <a:t/>
            </a:r>
            <a:br>
              <a:rPr lang="en-US" sz="3200" dirty="0" smtClean="0">
                <a:latin typeface="Gill Sans MT" charset="0"/>
                <a:ea typeface="Gill Sans MT" charset="0"/>
                <a:cs typeface="Gill Sans MT" charset="0"/>
              </a:rPr>
            </a:br>
            <a:r>
              <a:rPr lang="en-US" sz="3200" dirty="0">
                <a:latin typeface="Gill Sans MT" charset="0"/>
                <a:ea typeface="Gill Sans MT" charset="0"/>
                <a:cs typeface="Gill Sans MT" charset="0"/>
              </a:rPr>
              <a:t/>
            </a:r>
            <a:br>
              <a:rPr lang="en-US" sz="3200" dirty="0">
                <a:latin typeface="Gill Sans MT" charset="0"/>
                <a:ea typeface="Gill Sans MT" charset="0"/>
                <a:cs typeface="Gill Sans MT" charset="0"/>
              </a:rPr>
            </a:br>
            <a:r>
              <a:rPr lang="en-US" sz="3200" dirty="0">
                <a:latin typeface="Gill Sans MT" charset="0"/>
                <a:ea typeface="Gill Sans MT" charset="0"/>
                <a:cs typeface="Gill Sans MT" charset="0"/>
              </a:rPr>
              <a:t>Emotional exhaustion  </a:t>
            </a:r>
            <a:br>
              <a:rPr lang="en-US" sz="3200" dirty="0">
                <a:latin typeface="Gill Sans MT" charset="0"/>
                <a:ea typeface="Gill Sans MT" charset="0"/>
                <a:cs typeface="Gill Sans MT" charset="0"/>
              </a:rPr>
            </a:br>
            <a:r>
              <a:rPr lang="en-US" sz="3200" dirty="0">
                <a:latin typeface="Gill Sans MT" charset="0"/>
                <a:ea typeface="Gill Sans MT" charset="0"/>
                <a:cs typeface="Gill Sans MT" charset="0"/>
              </a:rPr>
              <a:t>Depersonalization    </a:t>
            </a:r>
            <a:br>
              <a:rPr lang="en-US" sz="3200" dirty="0">
                <a:latin typeface="Gill Sans MT" charset="0"/>
                <a:ea typeface="Gill Sans MT" charset="0"/>
                <a:cs typeface="Gill Sans MT" charset="0"/>
              </a:rPr>
            </a:br>
            <a:r>
              <a:rPr lang="en-US" sz="3200" dirty="0">
                <a:latin typeface="Gill Sans MT" charset="0"/>
                <a:ea typeface="Gill Sans MT" charset="0"/>
                <a:cs typeface="Gill Sans MT" charset="0"/>
              </a:rPr>
              <a:t>decreased accomplishments   </a:t>
            </a:r>
            <a:br>
              <a:rPr lang="en-US" sz="3200" dirty="0">
                <a:latin typeface="Gill Sans MT" charset="0"/>
                <a:ea typeface="Gill Sans MT" charset="0"/>
                <a:cs typeface="Gill Sans MT" charset="0"/>
              </a:rPr>
            </a:br>
            <a:endParaRPr lang="en-US" sz="3200" dirty="0">
              <a:latin typeface="Gill Sans MT" charset="0"/>
              <a:ea typeface="Gill Sans MT" charset="0"/>
              <a:cs typeface="Gill Sans MT" charset="0"/>
            </a:endParaRPr>
          </a:p>
        </p:txBody>
      </p:sp>
    </p:spTree>
    <p:extLst>
      <p:ext uri="{BB962C8B-B14F-4D97-AF65-F5344CB8AC3E}">
        <p14:creationId xmlns:p14="http://schemas.microsoft.com/office/powerpoint/2010/main" val="77349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84298745"/>
              </p:ext>
            </p:extLst>
          </p:nvPr>
        </p:nvGraphicFramePr>
        <p:xfrm>
          <a:off x="0" y="0"/>
          <a:ext cx="12191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0341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4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49285" y="359575"/>
            <a:ext cx="8808899" cy="864108"/>
          </a:xfrm>
          <a:solidFill>
            <a:srgbClr val="0070C0">
              <a:alpha val="30000"/>
            </a:srgbClr>
          </a:solidFill>
        </p:spPr>
        <p:txBody>
          <a:bodyPr>
            <a:normAutofit fontScale="90000"/>
          </a:bodyPr>
          <a:lstStyle/>
          <a:p>
            <a:r>
              <a:rPr lang="en-US" b="1" dirty="0" smtClean="0"/>
              <a:t>Burnout in Physicians vs. U.S. Workers</a:t>
            </a:r>
            <a:endParaRPr lang="en-US" b="1"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850776" y="1343294"/>
            <a:ext cx="6615952" cy="4854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71281" y="6273225"/>
            <a:ext cx="8018930" cy="584775"/>
          </a:xfrm>
          <a:prstGeom prst="rect">
            <a:avLst/>
          </a:prstGeom>
          <a:noFill/>
        </p:spPr>
        <p:txBody>
          <a:bodyPr wrap="square" rtlCol="0">
            <a:spAutoFit/>
          </a:bodyPr>
          <a:lstStyle/>
          <a:p>
            <a:pPr algn="r"/>
            <a:r>
              <a:rPr lang="en-US" sz="1600" dirty="0" err="1"/>
              <a:t>Shanafelt</a:t>
            </a:r>
            <a:r>
              <a:rPr lang="en-US" sz="1600" dirty="0"/>
              <a:t>, West, </a:t>
            </a:r>
            <a:r>
              <a:rPr lang="en-US" sz="1600" dirty="0" err="1"/>
              <a:t>Sinsky</a:t>
            </a:r>
            <a:r>
              <a:rPr lang="en-US" sz="1600" dirty="0"/>
              <a:t>, </a:t>
            </a:r>
            <a:r>
              <a:rPr lang="en-US" sz="1600" dirty="0" err="1"/>
              <a:t>Trockel</a:t>
            </a:r>
            <a:r>
              <a:rPr lang="en-US" sz="1600" dirty="0"/>
              <a:t>, </a:t>
            </a:r>
            <a:r>
              <a:rPr lang="en-US" sz="1600" dirty="0" err="1"/>
              <a:t>tutty</a:t>
            </a:r>
            <a:r>
              <a:rPr lang="en-US" sz="1600" dirty="0"/>
              <a:t>, Satele, </a:t>
            </a:r>
            <a:r>
              <a:rPr lang="en-US" sz="1600" dirty="0" err="1"/>
              <a:t>Carlasare</a:t>
            </a:r>
            <a:r>
              <a:rPr lang="en-US" sz="1600" dirty="0"/>
              <a:t>, Dyrbye. Mayo </a:t>
            </a:r>
            <a:r>
              <a:rPr lang="en-US" sz="1600" dirty="0" err="1"/>
              <a:t>Clin</a:t>
            </a:r>
            <a:r>
              <a:rPr lang="en-US" sz="1600" dirty="0"/>
              <a:t> Proc  In press </a:t>
            </a:r>
          </a:p>
          <a:p>
            <a:pPr algn="r"/>
            <a:r>
              <a:rPr lang="en-US" sz="1600" dirty="0" err="1"/>
              <a:t>ePub</a:t>
            </a:r>
            <a:r>
              <a:rPr lang="en-US" sz="1600" dirty="0"/>
              <a:t> </a:t>
            </a:r>
            <a:r>
              <a:rPr lang="en-US" sz="1600" dirty="0">
                <a:hlinkClick r:id="rId4"/>
              </a:rPr>
              <a:t>https://doi.org/10.1016/j.mayocp.2018.10.023</a:t>
            </a:r>
            <a:endParaRPr lang="en-US" sz="1600" dirty="0"/>
          </a:p>
        </p:txBody>
      </p:sp>
    </p:spTree>
    <p:extLst>
      <p:ext uri="{BB962C8B-B14F-4D97-AF65-F5344CB8AC3E}">
        <p14:creationId xmlns:p14="http://schemas.microsoft.com/office/powerpoint/2010/main" val="1086732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alpha val="51000"/>
          </a:schemeClr>
        </a:solidFill>
        <a:effectLst/>
      </p:bgPr>
    </p:bg>
    <p:spTree>
      <p:nvGrpSpPr>
        <p:cNvPr id="1" name=""/>
        <p:cNvGrpSpPr/>
        <p:nvPr/>
      </p:nvGrpSpPr>
      <p:grpSpPr>
        <a:xfrm>
          <a:off x="0" y="0"/>
          <a:ext cx="0" cy="0"/>
          <a:chOff x="0" y="0"/>
          <a:chExt cx="0" cy="0"/>
        </a:xfrm>
      </p:grpSpPr>
      <p:sp>
        <p:nvSpPr>
          <p:cNvPr id="2" name="Rectangle 1"/>
          <p:cNvSpPr/>
          <p:nvPr/>
        </p:nvSpPr>
        <p:spPr>
          <a:xfrm>
            <a:off x="1037665" y="531673"/>
            <a:ext cx="10269070" cy="6463308"/>
          </a:xfrm>
          <a:prstGeom prst="rect">
            <a:avLst/>
          </a:prstGeom>
        </p:spPr>
        <p:txBody>
          <a:bodyPr wrap="square">
            <a:spAutoFit/>
          </a:bodyPr>
          <a:lstStyle/>
          <a:p>
            <a:endParaRPr lang="en-US" sz="3200" dirty="0">
              <a:solidFill>
                <a:srgbClr val="354C7F"/>
              </a:solidFill>
              <a:latin typeface="Arial" charset="0"/>
            </a:endParaRPr>
          </a:p>
          <a:p>
            <a:r>
              <a:rPr lang="en-US" sz="2800" b="1" dirty="0" smtClean="0">
                <a:solidFill>
                  <a:schemeClr val="bg1"/>
                </a:solidFill>
                <a:latin typeface="Corbel" charset="0"/>
              </a:rPr>
              <a:t>Emotional withdrawal: </a:t>
            </a:r>
            <a:endParaRPr lang="en-US" sz="2800" b="1" dirty="0">
              <a:solidFill>
                <a:srgbClr val="354C7F"/>
              </a:solidFill>
              <a:latin typeface="Arial" charset="0"/>
            </a:endParaRPr>
          </a:p>
          <a:p>
            <a:r>
              <a:rPr lang="en-US" sz="2800" dirty="0">
                <a:solidFill>
                  <a:schemeClr val="bg1"/>
                </a:solidFill>
                <a:latin typeface="Gill Sans MT" charset="0"/>
                <a:ea typeface="Gill Sans MT" charset="0"/>
                <a:cs typeface="Gill Sans MT" charset="0"/>
              </a:rPr>
              <a:t>C</a:t>
            </a:r>
            <a:r>
              <a:rPr lang="en-US" sz="2800" dirty="0" smtClean="0">
                <a:solidFill>
                  <a:schemeClr val="bg1"/>
                </a:solidFill>
                <a:latin typeface="Gill Sans MT" charset="0"/>
                <a:ea typeface="Gill Sans MT" charset="0"/>
                <a:cs typeface="Gill Sans MT" charset="0"/>
              </a:rPr>
              <a:t>ynicism  </a:t>
            </a:r>
          </a:p>
          <a:p>
            <a:r>
              <a:rPr lang="en-US" sz="2800" dirty="0" smtClean="0">
                <a:solidFill>
                  <a:schemeClr val="bg1"/>
                </a:solidFill>
                <a:latin typeface="Gill Sans MT" charset="0"/>
                <a:ea typeface="Gill Sans MT" charset="0"/>
                <a:cs typeface="Gill Sans MT" charset="0"/>
              </a:rPr>
              <a:t>Broken relationships</a:t>
            </a:r>
            <a:endParaRPr lang="en-US" sz="2800" dirty="0">
              <a:solidFill>
                <a:schemeClr val="bg1"/>
              </a:solidFill>
              <a:latin typeface="Gill Sans MT" charset="0"/>
              <a:ea typeface="Gill Sans MT" charset="0"/>
              <a:cs typeface="Gill Sans MT" charset="0"/>
            </a:endParaRPr>
          </a:p>
          <a:p>
            <a:r>
              <a:rPr lang="en-US" sz="2800" dirty="0" smtClean="0">
                <a:solidFill>
                  <a:schemeClr val="bg1"/>
                </a:solidFill>
                <a:latin typeface="Gill Sans MT" charset="0"/>
                <a:ea typeface="Gill Sans MT" charset="0"/>
                <a:cs typeface="Gill Sans MT" charset="0"/>
              </a:rPr>
              <a:t>Irritable behavior, workplace </a:t>
            </a:r>
            <a:r>
              <a:rPr lang="en-US" sz="2800" dirty="0">
                <a:solidFill>
                  <a:schemeClr val="bg1"/>
                </a:solidFill>
                <a:latin typeface="Gill Sans MT" charset="0"/>
                <a:ea typeface="Gill Sans MT" charset="0"/>
                <a:cs typeface="Gill Sans MT" charset="0"/>
              </a:rPr>
              <a:t>conflict </a:t>
            </a:r>
          </a:p>
          <a:p>
            <a:r>
              <a:rPr lang="en-US" sz="2800" dirty="0" smtClean="0">
                <a:solidFill>
                  <a:schemeClr val="bg1"/>
                </a:solidFill>
                <a:latin typeface="Gill Sans MT" charset="0"/>
                <a:ea typeface="Gill Sans MT" charset="0"/>
                <a:cs typeface="Gill Sans MT" charset="0"/>
              </a:rPr>
              <a:t>Diminished </a:t>
            </a:r>
            <a:r>
              <a:rPr lang="en-US" sz="2800" dirty="0">
                <a:solidFill>
                  <a:schemeClr val="bg1"/>
                </a:solidFill>
                <a:latin typeface="Gill Sans MT" charset="0"/>
                <a:ea typeface="Gill Sans MT" charset="0"/>
                <a:cs typeface="Gill Sans MT" charset="0"/>
              </a:rPr>
              <a:t>interest in </a:t>
            </a:r>
            <a:r>
              <a:rPr lang="en-US" sz="2800" dirty="0" smtClean="0">
                <a:solidFill>
                  <a:schemeClr val="bg1"/>
                </a:solidFill>
                <a:latin typeface="Gill Sans MT" charset="0"/>
                <a:ea typeface="Gill Sans MT" charset="0"/>
                <a:cs typeface="Gill Sans MT" charset="0"/>
              </a:rPr>
              <a:t>department affairs</a:t>
            </a:r>
          </a:p>
          <a:p>
            <a:r>
              <a:rPr lang="en-US" sz="2800" dirty="0" smtClean="0">
                <a:solidFill>
                  <a:schemeClr val="bg1"/>
                </a:solidFill>
              </a:rPr>
              <a:t>Insomnia </a:t>
            </a:r>
            <a:endParaRPr lang="en-US" sz="2800" dirty="0">
              <a:solidFill>
                <a:schemeClr val="bg1"/>
              </a:solidFill>
            </a:endParaRPr>
          </a:p>
          <a:p>
            <a:r>
              <a:rPr lang="en-US" sz="2800" dirty="0" smtClean="0">
                <a:solidFill>
                  <a:schemeClr val="bg1"/>
                </a:solidFill>
              </a:rPr>
              <a:t>Apathy</a:t>
            </a:r>
          </a:p>
          <a:p>
            <a:r>
              <a:rPr lang="en-US" sz="2800" dirty="0" smtClean="0">
                <a:solidFill>
                  <a:schemeClr val="bg1"/>
                </a:solidFill>
              </a:rPr>
              <a:t>Alcohol, substance </a:t>
            </a:r>
            <a:r>
              <a:rPr lang="en-US" sz="2800" dirty="0">
                <a:solidFill>
                  <a:schemeClr val="bg1"/>
                </a:solidFill>
              </a:rPr>
              <a:t>abuse </a:t>
            </a:r>
          </a:p>
          <a:p>
            <a:r>
              <a:rPr lang="en-US" sz="2800" dirty="0" smtClean="0">
                <a:solidFill>
                  <a:schemeClr val="bg1"/>
                </a:solidFill>
              </a:rPr>
              <a:t>Anxiety, Depression  </a:t>
            </a:r>
            <a:endParaRPr lang="en-US" sz="2800" dirty="0">
              <a:solidFill>
                <a:schemeClr val="bg1"/>
              </a:solidFill>
            </a:endParaRPr>
          </a:p>
          <a:p>
            <a:r>
              <a:rPr lang="en-US" sz="2800" dirty="0">
                <a:solidFill>
                  <a:schemeClr val="bg1"/>
                </a:solidFill>
              </a:rPr>
              <a:t>J</a:t>
            </a:r>
            <a:r>
              <a:rPr lang="en-US" sz="2800" dirty="0" smtClean="0">
                <a:solidFill>
                  <a:schemeClr val="bg1"/>
                </a:solidFill>
              </a:rPr>
              <a:t>ob </a:t>
            </a:r>
            <a:r>
              <a:rPr lang="en-US" sz="2800" dirty="0">
                <a:solidFill>
                  <a:schemeClr val="bg1"/>
                </a:solidFill>
              </a:rPr>
              <a:t>dissatisfaction – </a:t>
            </a:r>
            <a:r>
              <a:rPr lang="en-US" sz="2800" dirty="0" smtClean="0">
                <a:solidFill>
                  <a:schemeClr val="bg1"/>
                </a:solidFill>
              </a:rPr>
              <a:t>transfer, early </a:t>
            </a:r>
            <a:r>
              <a:rPr lang="en-US" sz="2800" dirty="0">
                <a:solidFill>
                  <a:schemeClr val="bg1"/>
                </a:solidFill>
              </a:rPr>
              <a:t>retirement </a:t>
            </a:r>
          </a:p>
          <a:p>
            <a:r>
              <a:rPr lang="en-US" sz="2800" dirty="0">
                <a:solidFill>
                  <a:schemeClr val="bg1"/>
                </a:solidFill>
              </a:rPr>
              <a:t>Suicide </a:t>
            </a:r>
            <a:endParaRPr lang="en-US" sz="2800" dirty="0" smtClean="0">
              <a:solidFill>
                <a:schemeClr val="bg1"/>
              </a:solidFill>
            </a:endParaRPr>
          </a:p>
          <a:p>
            <a:endParaRPr lang="en-US" sz="2800" dirty="0">
              <a:solidFill>
                <a:schemeClr val="bg1"/>
              </a:solidFill>
            </a:endParaRPr>
          </a:p>
          <a:p>
            <a:r>
              <a:rPr lang="en-US" sz="2800" b="1" dirty="0">
                <a:solidFill>
                  <a:schemeClr val="bg1"/>
                </a:solidFill>
              </a:rPr>
              <a:t>Physical </a:t>
            </a:r>
            <a:r>
              <a:rPr lang="en-US" sz="2800" b="1" dirty="0" smtClean="0">
                <a:solidFill>
                  <a:schemeClr val="bg1"/>
                </a:solidFill>
              </a:rPr>
              <a:t>exhaustion</a:t>
            </a:r>
            <a:endParaRPr lang="en-US" sz="2800" b="1" dirty="0">
              <a:solidFill>
                <a:schemeClr val="bg1"/>
              </a:solidFill>
            </a:endParaRPr>
          </a:p>
          <a:p>
            <a:endParaRPr lang="en-US" dirty="0">
              <a:solidFill>
                <a:schemeClr val="bg1"/>
              </a:solidFill>
            </a:endParaRPr>
          </a:p>
        </p:txBody>
      </p:sp>
      <p:sp>
        <p:nvSpPr>
          <p:cNvPr id="3" name="Title 2"/>
          <p:cNvSpPr>
            <a:spLocks noGrp="1"/>
          </p:cNvSpPr>
          <p:nvPr>
            <p:ph type="ctrTitle"/>
          </p:nvPr>
        </p:nvSpPr>
        <p:spPr>
          <a:xfrm>
            <a:off x="1909483" y="162394"/>
            <a:ext cx="8821271" cy="738559"/>
          </a:xfrm>
          <a:solidFill>
            <a:srgbClr val="0070C0">
              <a:alpha val="29000"/>
            </a:srgbClr>
          </a:solidFill>
        </p:spPr>
        <p:txBody>
          <a:bodyPr>
            <a:normAutofit fontScale="90000"/>
          </a:bodyPr>
          <a:lstStyle/>
          <a:p>
            <a:r>
              <a:rPr lang="en-US" sz="3100" dirty="0" smtClean="0">
                <a:latin typeface="Corbel" charset="0"/>
              </a:rPr>
              <a:t/>
            </a:r>
            <a:br>
              <a:rPr lang="en-US" sz="3100" dirty="0" smtClean="0">
                <a:latin typeface="Corbel" charset="0"/>
              </a:rPr>
            </a:br>
            <a:r>
              <a:rPr lang="en-US" sz="3100" b="1" dirty="0" smtClean="0">
                <a:latin typeface="Corbel" charset="0"/>
              </a:rPr>
              <a:t>Common </a:t>
            </a:r>
            <a:r>
              <a:rPr lang="en-US" sz="3100" b="1" dirty="0">
                <a:latin typeface="Corbel" charset="0"/>
              </a:rPr>
              <a:t>Signs/Symptoms of Burnout </a:t>
            </a:r>
            <a:r>
              <a:rPr lang="en-US" sz="3100" b="1" dirty="0">
                <a:solidFill>
                  <a:srgbClr val="354C7F"/>
                </a:solidFill>
                <a:latin typeface="Arial" charset="0"/>
              </a:rPr>
              <a:t> </a:t>
            </a:r>
            <a:r>
              <a:rPr lang="en-US" sz="4400" dirty="0">
                <a:solidFill>
                  <a:srgbClr val="354C7F"/>
                </a:solidFill>
                <a:latin typeface="Arial" charset="0"/>
              </a:rPr>
              <a:t/>
            </a:r>
            <a:br>
              <a:rPr lang="en-US" sz="4400" dirty="0">
                <a:solidFill>
                  <a:srgbClr val="354C7F"/>
                </a:solidFill>
                <a:latin typeface="Arial" charset="0"/>
              </a:rPr>
            </a:br>
            <a:endParaRPr lang="en-US" dirty="0"/>
          </a:p>
        </p:txBody>
      </p:sp>
    </p:spTree>
    <p:extLst>
      <p:ext uri="{BB962C8B-B14F-4D97-AF65-F5344CB8AC3E}">
        <p14:creationId xmlns:p14="http://schemas.microsoft.com/office/powerpoint/2010/main" val="1929166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alpha val="56000"/>
          </a:schemeClr>
        </a:solidFill>
        <a:effectLst/>
      </p:bgPr>
    </p:bg>
    <p:spTree>
      <p:nvGrpSpPr>
        <p:cNvPr id="1" name=""/>
        <p:cNvGrpSpPr/>
        <p:nvPr/>
      </p:nvGrpSpPr>
      <p:grpSpPr>
        <a:xfrm>
          <a:off x="0" y="0"/>
          <a:ext cx="0" cy="0"/>
          <a:chOff x="0" y="0"/>
          <a:chExt cx="0" cy="0"/>
        </a:xfrm>
      </p:grpSpPr>
      <p:sp>
        <p:nvSpPr>
          <p:cNvPr id="2" name="Rectangle 1"/>
          <p:cNvSpPr/>
          <p:nvPr/>
        </p:nvSpPr>
        <p:spPr>
          <a:xfrm>
            <a:off x="1264022" y="1070586"/>
            <a:ext cx="9507070" cy="5447645"/>
          </a:xfrm>
          <a:prstGeom prst="rect">
            <a:avLst/>
          </a:prstGeom>
          <a:solidFill>
            <a:schemeClr val="tx1">
              <a:lumMod val="85000"/>
            </a:schemeClr>
          </a:solidFill>
        </p:spPr>
        <p:txBody>
          <a:bodyPr wrap="square">
            <a:spAutoFit/>
          </a:bodyPr>
          <a:lstStyle/>
          <a:p>
            <a:endParaRPr lang="en-US" sz="3200" b="1" dirty="0" smtClean="0">
              <a:solidFill>
                <a:schemeClr val="bg1"/>
              </a:solidFill>
              <a:latin typeface="Gill Sans MT" charset="0"/>
              <a:ea typeface="Gill Sans MT" charset="0"/>
              <a:cs typeface="Gill Sans MT" charset="0"/>
            </a:endParaRPr>
          </a:p>
          <a:p>
            <a:r>
              <a:rPr lang="en-US" sz="3200" dirty="0" smtClean="0">
                <a:solidFill>
                  <a:schemeClr val="bg1"/>
                </a:solidFill>
                <a:latin typeface="Gill Sans MT" charset="0"/>
                <a:ea typeface="Gill Sans MT" charset="0"/>
                <a:cs typeface="Gill Sans MT" charset="0"/>
              </a:rPr>
              <a:t>Excessive </a:t>
            </a:r>
            <a:r>
              <a:rPr lang="en-US" sz="3200" dirty="0">
                <a:solidFill>
                  <a:schemeClr val="bg1"/>
                </a:solidFill>
                <a:latin typeface="Gill Sans MT" charset="0"/>
                <a:ea typeface="Gill Sans MT" charset="0"/>
                <a:cs typeface="Gill Sans MT" charset="0"/>
              </a:rPr>
              <a:t>workload</a:t>
            </a:r>
            <a:br>
              <a:rPr lang="en-US" sz="3200" dirty="0">
                <a:solidFill>
                  <a:schemeClr val="bg1"/>
                </a:solidFill>
                <a:latin typeface="Gill Sans MT" charset="0"/>
                <a:ea typeface="Gill Sans MT" charset="0"/>
                <a:cs typeface="Gill Sans MT" charset="0"/>
              </a:rPr>
            </a:br>
            <a:r>
              <a:rPr lang="en-US" sz="3200" dirty="0" smtClean="0">
                <a:solidFill>
                  <a:schemeClr val="bg1"/>
                </a:solidFill>
                <a:latin typeface="Gill Sans MT" charset="0"/>
                <a:ea typeface="Gill Sans MT" charset="0"/>
                <a:cs typeface="Gill Sans MT" charset="0"/>
              </a:rPr>
              <a:t>Lack </a:t>
            </a:r>
            <a:r>
              <a:rPr lang="en-US" sz="3200" dirty="0">
                <a:solidFill>
                  <a:schemeClr val="bg1"/>
                </a:solidFill>
                <a:latin typeface="Gill Sans MT" charset="0"/>
                <a:ea typeface="Gill Sans MT" charset="0"/>
                <a:cs typeface="Gill Sans MT" charset="0"/>
              </a:rPr>
              <a:t>of </a:t>
            </a:r>
            <a:r>
              <a:rPr lang="en-US" sz="3200" dirty="0" smtClean="0">
                <a:solidFill>
                  <a:schemeClr val="bg1"/>
                </a:solidFill>
                <a:latin typeface="Gill Sans MT" charset="0"/>
                <a:ea typeface="Gill Sans MT" charset="0"/>
                <a:cs typeface="Gill Sans MT" charset="0"/>
              </a:rPr>
              <a:t>autonomy</a:t>
            </a:r>
          </a:p>
          <a:p>
            <a:r>
              <a:rPr lang="en-US" sz="3200" dirty="0" smtClean="0">
                <a:solidFill>
                  <a:schemeClr val="bg1"/>
                </a:solidFill>
                <a:latin typeface="Gill Sans MT" charset="0"/>
                <a:ea typeface="Gill Sans MT" charset="0"/>
                <a:cs typeface="Gill Sans MT" charset="0"/>
              </a:rPr>
              <a:t>Financial </a:t>
            </a:r>
            <a:r>
              <a:rPr lang="en-US" sz="3200" dirty="0">
                <a:solidFill>
                  <a:schemeClr val="bg1"/>
                </a:solidFill>
                <a:latin typeface="Gill Sans MT" charset="0"/>
                <a:ea typeface="Gill Sans MT" charset="0"/>
                <a:cs typeface="Gill Sans MT" charset="0"/>
              </a:rPr>
              <a:t>stressors </a:t>
            </a:r>
            <a:endParaRPr lang="en-US" sz="3200" dirty="0" smtClean="0">
              <a:solidFill>
                <a:schemeClr val="bg1"/>
              </a:solidFill>
              <a:latin typeface="Gill Sans MT" charset="0"/>
              <a:ea typeface="Gill Sans MT" charset="0"/>
              <a:cs typeface="Gill Sans MT" charset="0"/>
            </a:endParaRPr>
          </a:p>
          <a:p>
            <a:r>
              <a:rPr lang="en-US" sz="3200" dirty="0" smtClean="0">
                <a:solidFill>
                  <a:schemeClr val="bg1"/>
                </a:solidFill>
                <a:latin typeface="Gill Sans MT" charset="0"/>
                <a:ea typeface="Gill Sans MT" charset="0"/>
                <a:cs typeface="Gill Sans MT" charset="0"/>
              </a:rPr>
              <a:t>Excessive administrative bureaucracy</a:t>
            </a:r>
            <a:r>
              <a:rPr lang="en-US" sz="3200" dirty="0">
                <a:solidFill>
                  <a:schemeClr val="bg1"/>
                </a:solidFill>
                <a:latin typeface="Gill Sans MT" charset="0"/>
                <a:ea typeface="Gill Sans MT" charset="0"/>
                <a:cs typeface="Gill Sans MT" charset="0"/>
              </a:rPr>
              <a:t/>
            </a:r>
            <a:br>
              <a:rPr lang="en-US" sz="3200" dirty="0">
                <a:solidFill>
                  <a:schemeClr val="bg1"/>
                </a:solidFill>
                <a:latin typeface="Gill Sans MT" charset="0"/>
                <a:ea typeface="Gill Sans MT" charset="0"/>
                <a:cs typeface="Gill Sans MT" charset="0"/>
              </a:rPr>
            </a:br>
            <a:r>
              <a:rPr lang="en-US" sz="3200" dirty="0" smtClean="0">
                <a:solidFill>
                  <a:schemeClr val="bg1"/>
                </a:solidFill>
                <a:latin typeface="Gill Sans MT" charset="0"/>
                <a:ea typeface="Gill Sans MT" charset="0"/>
                <a:cs typeface="Gill Sans MT" charset="0"/>
              </a:rPr>
              <a:t>Exclusion </a:t>
            </a:r>
            <a:r>
              <a:rPr lang="en-US" sz="3200" dirty="0">
                <a:solidFill>
                  <a:schemeClr val="bg1"/>
                </a:solidFill>
                <a:latin typeface="Gill Sans MT" charset="0"/>
                <a:ea typeface="Gill Sans MT" charset="0"/>
                <a:cs typeface="Gill Sans MT" charset="0"/>
              </a:rPr>
              <a:t>from important </a:t>
            </a:r>
            <a:r>
              <a:rPr lang="en-US" sz="3200" dirty="0" smtClean="0">
                <a:solidFill>
                  <a:schemeClr val="bg1"/>
                </a:solidFill>
                <a:latin typeface="Gill Sans MT" charset="0"/>
                <a:ea typeface="Gill Sans MT" charset="0"/>
                <a:cs typeface="Gill Sans MT" charset="0"/>
              </a:rPr>
              <a:t>work decisions</a:t>
            </a:r>
          </a:p>
          <a:p>
            <a:r>
              <a:rPr lang="en-US" sz="3200" dirty="0" smtClean="0">
                <a:solidFill>
                  <a:schemeClr val="bg1"/>
                </a:solidFill>
                <a:latin typeface="Gill Sans MT" charset="0"/>
                <a:ea typeface="Gill Sans MT" charset="0"/>
                <a:cs typeface="Gill Sans MT" charset="0"/>
              </a:rPr>
              <a:t> </a:t>
            </a:r>
          </a:p>
          <a:p>
            <a:r>
              <a:rPr lang="en-US" sz="3200" dirty="0" smtClean="0">
                <a:solidFill>
                  <a:schemeClr val="bg1"/>
                </a:solidFill>
                <a:latin typeface="Gill Sans MT" charset="0"/>
                <a:ea typeface="Gill Sans MT" charset="0"/>
                <a:cs typeface="Gill Sans MT" charset="0"/>
              </a:rPr>
              <a:t>Relationship, family </a:t>
            </a:r>
            <a:r>
              <a:rPr lang="en-US" sz="3200" dirty="0">
                <a:solidFill>
                  <a:schemeClr val="bg1"/>
                </a:solidFill>
                <a:latin typeface="Gill Sans MT" charset="0"/>
                <a:ea typeface="Gill Sans MT" charset="0"/>
                <a:cs typeface="Gill Sans MT" charset="0"/>
              </a:rPr>
              <a:t>stress</a:t>
            </a:r>
          </a:p>
          <a:p>
            <a:r>
              <a:rPr lang="en-US" sz="3200" dirty="0">
                <a:solidFill>
                  <a:schemeClr val="bg1"/>
                </a:solidFill>
                <a:latin typeface="Gill Sans MT" charset="0"/>
                <a:ea typeface="Gill Sans MT" charset="0"/>
                <a:cs typeface="Gill Sans MT" charset="0"/>
              </a:rPr>
              <a:t>Work </a:t>
            </a:r>
            <a:r>
              <a:rPr lang="mr-IN" sz="3200" dirty="0">
                <a:solidFill>
                  <a:schemeClr val="bg1"/>
                </a:solidFill>
                <a:latin typeface="Gill Sans MT" charset="0"/>
                <a:ea typeface="Gill Sans MT" charset="0"/>
                <a:cs typeface="Gill Sans MT" charset="0"/>
              </a:rPr>
              <a:t>–</a:t>
            </a:r>
            <a:r>
              <a:rPr lang="en-US" sz="3200" dirty="0">
                <a:solidFill>
                  <a:schemeClr val="bg1"/>
                </a:solidFill>
                <a:latin typeface="Gill Sans MT" charset="0"/>
                <a:ea typeface="Gill Sans MT" charset="0"/>
                <a:cs typeface="Gill Sans MT" charset="0"/>
              </a:rPr>
              <a:t> life imbalance</a:t>
            </a:r>
            <a:endParaRPr lang="en-US" sz="3200" dirty="0" smtClean="0">
              <a:latin typeface="Corbel,Bold" charset="0"/>
            </a:endParaRPr>
          </a:p>
          <a:p>
            <a:endParaRPr lang="en-US" dirty="0">
              <a:latin typeface="Corbel,Bold" charset="0"/>
            </a:endParaRPr>
          </a:p>
          <a:p>
            <a:r>
              <a:rPr lang="en-US" sz="2400" dirty="0" smtClean="0">
                <a:latin typeface="Corbel,Bold" charset="0"/>
              </a:rPr>
              <a:t> </a:t>
            </a:r>
            <a:r>
              <a:rPr lang="is-IS" sz="2400" dirty="0">
                <a:solidFill>
                  <a:schemeClr val="bg1"/>
                </a:solidFill>
              </a:rPr>
              <a:t>Shanafelt 2003, 2005; Spickard 2002 </a:t>
            </a:r>
          </a:p>
          <a:p>
            <a:endParaRPr lang="en-US" dirty="0"/>
          </a:p>
        </p:txBody>
      </p:sp>
      <p:sp>
        <p:nvSpPr>
          <p:cNvPr id="3" name="Title 2"/>
          <p:cNvSpPr>
            <a:spLocks noGrp="1"/>
          </p:cNvSpPr>
          <p:nvPr>
            <p:ph type="ctrTitle"/>
          </p:nvPr>
        </p:nvSpPr>
        <p:spPr>
          <a:xfrm>
            <a:off x="1021975" y="219172"/>
            <a:ext cx="9991165" cy="964169"/>
          </a:xfrm>
          <a:solidFill>
            <a:srgbClr val="0070C0">
              <a:alpha val="20000"/>
            </a:srgbClr>
          </a:solidFill>
        </p:spPr>
        <p:txBody>
          <a:bodyPr>
            <a:normAutofit/>
          </a:bodyPr>
          <a:lstStyle/>
          <a:p>
            <a:r>
              <a:rPr lang="en-US" sz="2800" b="1" dirty="0" smtClean="0">
                <a:latin typeface="Corbel" charset="0"/>
              </a:rPr>
              <a:t>Precipitants of </a:t>
            </a:r>
            <a:r>
              <a:rPr lang="en-US" sz="2800" b="1" dirty="0">
                <a:latin typeface="Corbel" charset="0"/>
              </a:rPr>
              <a:t>Burnout </a:t>
            </a:r>
            <a:endParaRPr lang="en-US" sz="2800" b="1" dirty="0"/>
          </a:p>
        </p:txBody>
      </p:sp>
    </p:spTree>
    <p:extLst>
      <p:ext uri="{BB962C8B-B14F-4D97-AF65-F5344CB8AC3E}">
        <p14:creationId xmlns:p14="http://schemas.microsoft.com/office/powerpoint/2010/main" val="332786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87000"/>
          </a:schemeClr>
        </a:solidFill>
        <a:effectLst/>
      </p:bgPr>
    </p:bg>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019933512"/>
              </p:ext>
            </p:extLst>
          </p:nvPr>
        </p:nvGraphicFramePr>
        <p:xfrm>
          <a:off x="1052233" y="1492621"/>
          <a:ext cx="9601200" cy="4929547"/>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txBox="1">
            <a:spLocks/>
          </p:cNvSpPr>
          <p:nvPr/>
        </p:nvSpPr>
        <p:spPr bwMode="black">
          <a:xfrm>
            <a:off x="2407024" y="323759"/>
            <a:ext cx="6891618" cy="805794"/>
          </a:xfrm>
          <a:prstGeom prst="rect">
            <a:avLst/>
          </a:prstGeom>
          <a:solidFill>
            <a:srgbClr val="0070C0">
              <a:alpha val="29000"/>
            </a:srgbClr>
          </a:solidFill>
          <a:ln w="31750" cap="sq">
            <a:solidFill>
              <a:srgbClr val="404040"/>
            </a:solidFill>
            <a:miter lim="800000"/>
          </a:ln>
        </p:spPr>
        <p:txBody>
          <a:bodyPr vert="horz" lIns="182880" tIns="182880" rIns="182880" bIns="182880" rtlCol="0" anchor="ctr">
            <a:normAutofit fontScale="25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12000" b="1" dirty="0" smtClean="0">
                <a:latin typeface="Corbel" charset="0"/>
              </a:rPr>
              <a:t>Medical Students</a:t>
            </a:r>
            <a:r>
              <a:rPr lang="en-US" sz="4400" dirty="0" smtClean="0">
                <a:solidFill>
                  <a:srgbClr val="354C7F"/>
                </a:solidFill>
                <a:latin typeface="Arial" charset="0"/>
              </a:rPr>
              <a:t/>
            </a:r>
            <a:br>
              <a:rPr lang="en-US" sz="4400" dirty="0" smtClean="0">
                <a:solidFill>
                  <a:srgbClr val="354C7F"/>
                </a:solidFill>
                <a:latin typeface="Arial" charset="0"/>
              </a:rPr>
            </a:br>
            <a:endParaRPr lang="en-US" dirty="0"/>
          </a:p>
        </p:txBody>
      </p:sp>
    </p:spTree>
    <p:extLst>
      <p:ext uri="{BB962C8B-B14F-4D97-AF65-F5344CB8AC3E}">
        <p14:creationId xmlns:p14="http://schemas.microsoft.com/office/powerpoint/2010/main" val="27464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4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3611" y="188259"/>
            <a:ext cx="8390964" cy="914400"/>
          </a:xfrm>
          <a:solidFill>
            <a:srgbClr val="0070C0">
              <a:alpha val="30000"/>
            </a:srgbClr>
          </a:solidFill>
        </p:spPr>
        <p:txBody>
          <a:bodyPr>
            <a:normAutofit fontScale="90000"/>
          </a:bodyPr>
          <a:lstStyle/>
          <a:p>
            <a:r>
              <a:rPr lang="en-US" b="1" dirty="0" smtClean="0"/>
              <a:t>Associated Factors in NS residents</a:t>
            </a:r>
            <a:r>
              <a:rPr lang="en-US" dirty="0" smtClean="0"/>
              <a:t/>
            </a:r>
            <a:br>
              <a:rPr lang="en-US" dirty="0" smtClean="0"/>
            </a:br>
            <a:r>
              <a:rPr lang="en-US" sz="2000" dirty="0" err="1" smtClean="0"/>
              <a:t>Attenollo</a:t>
            </a:r>
            <a:r>
              <a:rPr lang="en-US" sz="2000" dirty="0" smtClean="0"/>
              <a:t> et al  JNS 129:1349-1363, 2018</a:t>
            </a:r>
            <a:endParaRPr lang="en-US" sz="2000" dirty="0"/>
          </a:p>
        </p:txBody>
      </p:sp>
      <p:sp>
        <p:nvSpPr>
          <p:cNvPr id="3" name="Content Placeholder 2"/>
          <p:cNvSpPr>
            <a:spLocks noGrp="1"/>
          </p:cNvSpPr>
          <p:nvPr>
            <p:ph idx="1"/>
          </p:nvPr>
        </p:nvSpPr>
        <p:spPr>
          <a:xfrm>
            <a:off x="470645" y="1586753"/>
            <a:ext cx="11161059" cy="4518212"/>
          </a:xfrm>
        </p:spPr>
        <p:txBody>
          <a:bodyPr>
            <a:noAutofit/>
          </a:bodyPr>
          <a:lstStyle/>
          <a:p>
            <a:r>
              <a:rPr lang="en-US" sz="2800" dirty="0" smtClean="0"/>
              <a:t>National Survey     21% response   346/1643</a:t>
            </a:r>
          </a:p>
          <a:p>
            <a:r>
              <a:rPr lang="en-US" sz="2800" dirty="0" smtClean="0"/>
              <a:t>81% satisfied with career choice</a:t>
            </a:r>
          </a:p>
          <a:p>
            <a:r>
              <a:rPr lang="en-US" sz="2800" dirty="0" smtClean="0"/>
              <a:t>32% satisfied with work/life balance</a:t>
            </a:r>
          </a:p>
          <a:p>
            <a:r>
              <a:rPr lang="en-US" sz="2800" dirty="0" smtClean="0"/>
              <a:t>66% would select their residency again</a:t>
            </a:r>
          </a:p>
          <a:p>
            <a:r>
              <a:rPr lang="en-US" sz="2800" dirty="0" smtClean="0"/>
              <a:t>41% had given serious thought to quitting</a:t>
            </a:r>
          </a:p>
          <a:p>
            <a:r>
              <a:rPr lang="en-US" sz="2800" dirty="0" smtClean="0"/>
              <a:t>Overall burnout rate </a:t>
            </a:r>
            <a:r>
              <a:rPr lang="en-US" sz="2800" b="1" dirty="0" smtClean="0">
                <a:solidFill>
                  <a:srgbClr val="FF0000"/>
                </a:solidFill>
              </a:rPr>
              <a:t>67%</a:t>
            </a:r>
            <a:endParaRPr lang="en-US" sz="2800" dirty="0"/>
          </a:p>
          <a:p>
            <a:r>
              <a:rPr lang="en-US" sz="2800" b="1" dirty="0" smtClean="0"/>
              <a:t>Influencers</a:t>
            </a:r>
            <a:r>
              <a:rPr lang="en-US" sz="2800" dirty="0" smtClean="0"/>
              <a:t>- hostile faculty  social stress   inadequate OR experience</a:t>
            </a:r>
          </a:p>
          <a:p>
            <a:r>
              <a:rPr lang="en-US" sz="2800" b="1" dirty="0" err="1" smtClean="0"/>
              <a:t>Mitigators</a:t>
            </a:r>
            <a:r>
              <a:rPr lang="en-US" sz="2800" dirty="0" smtClean="0"/>
              <a:t>- Good Mentorship</a:t>
            </a:r>
            <a:endParaRPr lang="en-US" sz="2800" dirty="0"/>
          </a:p>
        </p:txBody>
      </p:sp>
    </p:spTree>
    <p:extLst>
      <p:ext uri="{BB962C8B-B14F-4D97-AF65-F5344CB8AC3E}">
        <p14:creationId xmlns:p14="http://schemas.microsoft.com/office/powerpoint/2010/main" val="1983712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5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2282" y="265445"/>
            <a:ext cx="8901953" cy="904449"/>
          </a:xfrm>
          <a:solidFill>
            <a:srgbClr val="0070C0">
              <a:alpha val="30000"/>
            </a:srgbClr>
          </a:solidFill>
        </p:spPr>
        <p:txBody>
          <a:bodyPr>
            <a:normAutofit fontScale="90000"/>
          </a:bodyPr>
          <a:lstStyle/>
          <a:p>
            <a:r>
              <a:rPr lang="en-US" b="1" dirty="0" smtClean="0"/>
              <a:t>Associated Factors in NEUROSURGEONS</a:t>
            </a:r>
            <a:r>
              <a:rPr lang="en-US" dirty="0" smtClean="0"/>
              <a:t/>
            </a:r>
            <a:br>
              <a:rPr lang="en-US" dirty="0" smtClean="0"/>
            </a:br>
            <a:r>
              <a:rPr lang="en-US" sz="2000" dirty="0" err="1" smtClean="0"/>
              <a:t>McAbee</a:t>
            </a:r>
            <a:r>
              <a:rPr lang="en-US" sz="2000" dirty="0" smtClean="0"/>
              <a:t>  et al  JNS 123:161-173, 2015</a:t>
            </a:r>
            <a:endParaRPr lang="en-US" sz="2000" dirty="0"/>
          </a:p>
        </p:txBody>
      </p:sp>
      <p:sp>
        <p:nvSpPr>
          <p:cNvPr id="3" name="Content Placeholder 2"/>
          <p:cNvSpPr>
            <a:spLocks noGrp="1"/>
          </p:cNvSpPr>
          <p:nvPr>
            <p:ph idx="1"/>
          </p:nvPr>
        </p:nvSpPr>
        <p:spPr>
          <a:xfrm>
            <a:off x="618564" y="1573306"/>
            <a:ext cx="11161059" cy="4518212"/>
          </a:xfrm>
        </p:spPr>
        <p:txBody>
          <a:bodyPr>
            <a:noAutofit/>
          </a:bodyPr>
          <a:lstStyle/>
          <a:p>
            <a:r>
              <a:rPr lang="en-US" sz="2800" dirty="0" smtClean="0"/>
              <a:t>National Survey     24% response   783/3247</a:t>
            </a:r>
          </a:p>
          <a:p>
            <a:r>
              <a:rPr lang="en-US" sz="2800" dirty="0" smtClean="0"/>
              <a:t>80% satisfied with career choice</a:t>
            </a:r>
          </a:p>
          <a:p>
            <a:r>
              <a:rPr lang="en-US" sz="2800" dirty="0" smtClean="0"/>
              <a:t>70% would select their career again</a:t>
            </a:r>
          </a:p>
          <a:p>
            <a:r>
              <a:rPr lang="en-US" sz="2800" dirty="0" smtClean="0"/>
              <a:t>52% thought that their career would worsen</a:t>
            </a:r>
          </a:p>
          <a:p>
            <a:r>
              <a:rPr lang="en-US" sz="2800" dirty="0" smtClean="0"/>
              <a:t>48% satisfied with work/life balance</a:t>
            </a:r>
          </a:p>
          <a:p>
            <a:r>
              <a:rPr lang="en-US" sz="2800" dirty="0" smtClean="0"/>
              <a:t>40% had given serious thought to quitting</a:t>
            </a:r>
          </a:p>
          <a:p>
            <a:r>
              <a:rPr lang="en-US" sz="2800" dirty="0" smtClean="0"/>
              <a:t>Overall burnout rate </a:t>
            </a:r>
            <a:r>
              <a:rPr lang="en-US" sz="2800" b="1" dirty="0" smtClean="0">
                <a:solidFill>
                  <a:srgbClr val="FF0000"/>
                </a:solidFill>
              </a:rPr>
              <a:t>57%</a:t>
            </a:r>
            <a:r>
              <a:rPr lang="en-US" sz="2800" dirty="0" smtClean="0"/>
              <a:t>   Academic NS   </a:t>
            </a:r>
            <a:r>
              <a:rPr lang="en-US" sz="2800" b="1" dirty="0" smtClean="0">
                <a:solidFill>
                  <a:srgbClr val="FF0000"/>
                </a:solidFill>
              </a:rPr>
              <a:t>48%</a:t>
            </a:r>
            <a:r>
              <a:rPr lang="en-US" sz="2800" dirty="0" smtClean="0"/>
              <a:t>    Private practice  </a:t>
            </a:r>
            <a:r>
              <a:rPr lang="en-US" sz="2800" b="1" dirty="0" smtClean="0">
                <a:solidFill>
                  <a:srgbClr val="FF0000"/>
                </a:solidFill>
              </a:rPr>
              <a:t>63%</a:t>
            </a:r>
            <a:endParaRPr lang="en-US" sz="2800" b="1" dirty="0">
              <a:solidFill>
                <a:srgbClr val="FF0000"/>
              </a:solidFill>
            </a:endParaRPr>
          </a:p>
          <a:p>
            <a:r>
              <a:rPr lang="en-US" sz="2800" b="1" dirty="0" smtClean="0"/>
              <a:t>Influencers</a:t>
            </a:r>
            <a:r>
              <a:rPr lang="en-US" sz="2800" dirty="0" smtClean="0"/>
              <a:t>-  work/life balance   future earnings/health care reform  </a:t>
            </a:r>
          </a:p>
        </p:txBody>
      </p:sp>
    </p:spTree>
    <p:extLst>
      <p:ext uri="{BB962C8B-B14F-4D97-AF65-F5344CB8AC3E}">
        <p14:creationId xmlns:p14="http://schemas.microsoft.com/office/powerpoint/2010/main" val="906686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2680</TotalTime>
  <Words>636</Words>
  <Application>Microsoft Office PowerPoint</Application>
  <PresentationFormat>Widescreen</PresentationFormat>
  <Paragraphs>111</Paragraphs>
  <Slides>17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Century Gothic</vt:lpstr>
      <vt:lpstr>Corbel</vt:lpstr>
      <vt:lpstr>Corbel,Bold</vt:lpstr>
      <vt:lpstr>Gill Sans MT</vt:lpstr>
      <vt:lpstr>Vapor Trail</vt:lpstr>
      <vt:lpstr>Parcel</vt:lpstr>
      <vt:lpstr>       Burnout</vt:lpstr>
      <vt:lpstr> H Freudenberger 1974  ”staff burnout” as a state of exhaustion in the workplace theat leads to negative behaviorial traits    C Maslach 1981  Emotional exhaustion   Depersonalization     decreased accomplishments    </vt:lpstr>
      <vt:lpstr>PowerPoint Presentation</vt:lpstr>
      <vt:lpstr>Burnout in Physicians vs. U.S. Workers</vt:lpstr>
      <vt:lpstr> Common Signs/Symptoms of Burnout   </vt:lpstr>
      <vt:lpstr>Precipitants of Burnout </vt:lpstr>
      <vt:lpstr>PowerPoint Presentation</vt:lpstr>
      <vt:lpstr>Associated Factors in NS residents Attenollo et al  JNS 129:1349-1363, 2018</vt:lpstr>
      <vt:lpstr>Associated Factors in NEUROSURGEONS McAbee  et al  JNS 123:161-173, 2015</vt:lpstr>
      <vt:lpstr>PowerPoint Presentation</vt:lpstr>
      <vt:lpstr>Death in Residency academic medicine 92:976-983, 2017</vt:lpstr>
      <vt:lpstr>Physician SUICIDE</vt:lpstr>
      <vt:lpstr> Resiliency </vt:lpstr>
      <vt:lpstr>Interventions</vt:lpstr>
      <vt:lpstr>PowerPoint Presentation</vt:lpstr>
      <vt:lpstr>PowerPoint Presentation</vt:lpstr>
      <vt:lpstr>ARE You Burnt 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“Burnout, Resilience, and Wellness” </dc:title>
  <dc:creator>Microsoft Office User</dc:creator>
  <cp:lastModifiedBy>Jacob Holt</cp:lastModifiedBy>
  <cp:revision>112</cp:revision>
  <dcterms:created xsi:type="dcterms:W3CDTF">2019-02-24T02:13:31Z</dcterms:created>
  <dcterms:modified xsi:type="dcterms:W3CDTF">2019-05-19T14:52:13Z</dcterms:modified>
</cp:coreProperties>
</file>