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6"/>
  </p:notesMasterIdLst>
  <p:sldIdLst>
    <p:sldId id="256" r:id="rId2"/>
    <p:sldId id="628" r:id="rId3"/>
    <p:sldId id="629" r:id="rId4"/>
    <p:sldId id="596" r:id="rId5"/>
    <p:sldId id="597" r:id="rId6"/>
    <p:sldId id="598" r:id="rId7"/>
    <p:sldId id="599" r:id="rId8"/>
    <p:sldId id="630" r:id="rId9"/>
    <p:sldId id="631" r:id="rId10"/>
    <p:sldId id="632" r:id="rId11"/>
    <p:sldId id="633" r:id="rId12"/>
    <p:sldId id="634" r:id="rId13"/>
    <p:sldId id="635" r:id="rId14"/>
    <p:sldId id="637" r:id="rId15"/>
    <p:sldId id="638" r:id="rId16"/>
    <p:sldId id="639" r:id="rId17"/>
    <p:sldId id="594" r:id="rId18"/>
    <p:sldId id="595" r:id="rId19"/>
    <p:sldId id="600" r:id="rId20"/>
    <p:sldId id="601" r:id="rId21"/>
    <p:sldId id="602" r:id="rId22"/>
    <p:sldId id="603" r:id="rId23"/>
    <p:sldId id="604" r:id="rId24"/>
    <p:sldId id="606" r:id="rId25"/>
    <p:sldId id="607" r:id="rId26"/>
    <p:sldId id="608" r:id="rId27"/>
    <p:sldId id="609" r:id="rId28"/>
    <p:sldId id="610" r:id="rId29"/>
    <p:sldId id="611" r:id="rId30"/>
    <p:sldId id="612" r:id="rId31"/>
    <p:sldId id="613" r:id="rId32"/>
    <p:sldId id="614" r:id="rId33"/>
    <p:sldId id="615" r:id="rId34"/>
    <p:sldId id="616" r:id="rId35"/>
    <p:sldId id="617" r:id="rId36"/>
    <p:sldId id="618" r:id="rId37"/>
    <p:sldId id="619" r:id="rId38"/>
    <p:sldId id="620" r:id="rId39"/>
    <p:sldId id="621" r:id="rId40"/>
    <p:sldId id="622" r:id="rId41"/>
    <p:sldId id="623" r:id="rId42"/>
    <p:sldId id="624" r:id="rId43"/>
    <p:sldId id="625" r:id="rId44"/>
    <p:sldId id="626"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sto MT" panose="02040603050505030304" pitchFamily="18"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Calisto MT" panose="02040603050505030304" pitchFamily="18"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Calisto MT" panose="02040603050505030304" pitchFamily="18"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Calisto MT" panose="02040603050505030304" pitchFamily="18"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Calisto MT" panose="020406030505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sto MT" panose="020406030505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sto MT" panose="020406030505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sto MT" panose="020406030505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sto MT" panose="020406030505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ea typeface="ＭＳ Ｐゴシック" charset="-128"/>
              </a:defRPr>
            </a:lvl1pPr>
          </a:lstStyle>
          <a:p>
            <a:pPr>
              <a:defRPr/>
            </a:pPr>
            <a:fld id="{E604E50A-4D23-425C-B62E-57198D461DE4}" type="datetime1">
              <a:rPr lang="en-US"/>
              <a:pPr>
                <a:defRPr/>
              </a:pPr>
              <a:t>2/6/2020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47486D2-1EF5-4C39-8B3B-63CB110B838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D5DCA668-AFA6-44BD-8299-CD73A8004E89}"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583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anose="02020603050405020304" pitchFamily="18" charset="0"/>
                <a:ea typeface="ＭＳ Ｐゴシック" panose="020B0600070205080204" pitchFamily="34" charset="-128"/>
              </a:rPr>
              <a:t>This study was done for stereotactic frames but the principle is the same,</a:t>
            </a:r>
          </a:p>
          <a:p>
            <a:r>
              <a:rPr lang="en-US" altLang="en-US" smtClean="0">
                <a:latin typeface="Times" panose="02020603050405020304" pitchFamily="18" charset="0"/>
                <a:ea typeface="ＭＳ Ｐゴシック" panose="020B0600070205080204" pitchFamily="34" charset="-128"/>
              </a:rPr>
              <a:t>Importance points: </a:t>
            </a:r>
          </a:p>
          <a:p>
            <a:pPr>
              <a:buFontTx/>
              <a:buAutoNum type="arabicPeriod"/>
            </a:pPr>
            <a:r>
              <a:rPr lang="en-US" altLang="en-US" smtClean="0">
                <a:latin typeface="Times" panose="02020603050405020304" pitchFamily="18" charset="0"/>
                <a:ea typeface="ＭＳ Ｐゴシック" panose="020B0600070205080204" pitchFamily="34" charset="-128"/>
              </a:rPr>
              <a:t>No frame is submillimetric</a:t>
            </a:r>
          </a:p>
          <a:p>
            <a:pPr>
              <a:buFontTx/>
              <a:buAutoNum type="arabicPeriod"/>
            </a:pPr>
            <a:r>
              <a:rPr lang="en-US" altLang="en-US" smtClean="0">
                <a:latin typeface="Times" panose="02020603050405020304" pitchFamily="18" charset="0"/>
                <a:ea typeface="ＭＳ Ｐゴシック" panose="020B0600070205080204" pitchFamily="34" charset="-128"/>
              </a:rPr>
              <a:t>Clinically important is C.I. (range)</a:t>
            </a:r>
          </a:p>
          <a:p>
            <a:pPr>
              <a:buFontTx/>
              <a:buAutoNum type="arabicPeriod"/>
            </a:pPr>
            <a:r>
              <a:rPr lang="en-US" altLang="en-US" smtClean="0">
                <a:latin typeface="Times" panose="02020603050405020304" pitchFamily="18" charset="0"/>
                <a:ea typeface="ＭＳ Ｐゴシック" panose="020B0600070205080204" pitchFamily="34" charset="-128"/>
              </a:rPr>
              <a:t>Slice thickness plays a major role</a:t>
            </a:r>
          </a:p>
          <a:p>
            <a:pPr>
              <a:buFontTx/>
              <a:buAutoNum type="arabicPeriod"/>
            </a:pPr>
            <a:endParaRPr lang="en-US" altLang="en-US" smtClean="0">
              <a:latin typeface="Times" panose="02020603050405020304" pitchFamily="18" charset="0"/>
              <a:ea typeface="ＭＳ Ｐゴシック" panose="020B0600070205080204"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A355FC46-BFB6-4462-90B2-F636E9C2989B}" type="slidenum">
              <a:rPr lang="en-US" altLang="en-US">
                <a:latin typeface="Times" panose="02020603050405020304" pitchFamily="18" charset="0"/>
              </a:rPr>
              <a:pPr eaLnBrk="1" hangingPunct="1"/>
              <a:t>30</a:t>
            </a:fld>
            <a:endParaRPr lang="en-US" altLang="en-US">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anose="02020603050405020304" pitchFamily="18" charset="0"/>
                <a:ea typeface="ＭＳ Ｐゴシック" panose="020B0600070205080204" pitchFamily="34" charset="-128"/>
              </a:rPr>
              <a:t>Phantom studies, empirical observation, and simulation studies have all shown increasing accuracy with increasing number of fiducials.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38A58CE1-C8DA-48C6-B838-E2A5DCC6FA63}" type="slidenum">
              <a:rPr lang="en-US" altLang="en-US">
                <a:latin typeface="Times" panose="02020603050405020304" pitchFamily="18" charset="0"/>
              </a:rPr>
              <a:pPr eaLnBrk="1" hangingPunct="1"/>
              <a:t>34</a:t>
            </a:fld>
            <a:endParaRPr lang="en-US" altLang="en-US">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Times" panose="02020603050405020304" pitchFamily="18" charset="0"/>
                <a:ea typeface="ＭＳ Ｐゴシック" panose="020B0600070205080204" pitchFamily="34" charset="-128"/>
              </a:rPr>
              <a:t>FIGURE 2. A–H, views of a large square and large triangular fiducial configurations and their corresponding TRE profiles. Missing iso-error contours indicate that the TRE value was either consistently above or below that isocontour value for the entire displayed slice. A, left and right view; B, coronal view; C, sagittal view; D, axial view; E, left and right view; F, coronal view; G, sagittal view; H, axial view. </a:t>
            </a:r>
            <a:endParaRPr lang="en-US" altLang="en-US" smtClean="0">
              <a:latin typeface="Times" panose="02020603050405020304" pitchFamily="18" charset="0"/>
              <a:ea typeface="ＭＳ Ｐゴシック" panose="020B0600070205080204" pitchFamily="34" charset="-128"/>
            </a:endParaRPr>
          </a:p>
          <a:p>
            <a:endParaRPr lang="en-US" altLang="en-US" smtClean="0">
              <a:latin typeface="Times" panose="02020603050405020304" pitchFamily="18" charset="0"/>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B51E2D64-9909-43E8-B446-70333EE3FAA0}" type="slidenum">
              <a:rPr lang="en-US" altLang="en-US">
                <a:latin typeface="Times" panose="02020603050405020304" pitchFamily="18" charset="0"/>
              </a:rPr>
              <a:pPr eaLnBrk="1" hangingPunct="1"/>
              <a:t>35</a:t>
            </a:fld>
            <a:endParaRPr lang="en-US" altLang="en-US">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anose="02020603050405020304" pitchFamily="18" charset="0"/>
                <a:ea typeface="ＭＳ Ｐゴシック" panose="020B0600070205080204" pitchFamily="34" charset="-128"/>
              </a:rPr>
              <a:t>As the distance of the target from the fiducial centroid increases, the error increases, approaching dependence. The error also increases as the configuration of the fiducials becomes smaller. </a:t>
            </a:r>
          </a:p>
          <a:p>
            <a:endParaRPr lang="en-US" altLang="en-US" smtClean="0">
              <a:latin typeface="Times" panose="02020603050405020304" pitchFamily="18" charset="0"/>
              <a:ea typeface="ＭＳ Ｐゴシック" panose="020B0600070205080204"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106FBF9B-DF99-48D4-BAC3-4CE4B19EA050}" type="slidenum">
              <a:rPr lang="en-US" altLang="en-US">
                <a:latin typeface="Times" panose="02020603050405020304" pitchFamily="18" charset="0"/>
              </a:rPr>
              <a:pPr eaLnBrk="1" hangingPunct="1"/>
              <a:t>37</a:t>
            </a:fld>
            <a:endParaRPr lang="en-US" altLang="en-US">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Times" panose="02020603050405020304" pitchFamily="18" charset="0"/>
              <a:ea typeface="ＭＳ Ｐゴシック"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FF86AF15-F970-4645-A060-4CD9EEC4F384}" type="slidenum">
              <a:rPr lang="en-US" altLang="en-US">
                <a:latin typeface="Times" panose="02020603050405020304" pitchFamily="18" charset="0"/>
              </a:rPr>
              <a:pPr eaLnBrk="1" hangingPunct="1"/>
              <a:t>39</a:t>
            </a:fld>
            <a:endParaRPr lang="en-US" altLang="en-US">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anose="02020603050405020304" pitchFamily="18" charset="0"/>
                <a:ea typeface="ＭＳ Ｐゴシック" panose="020B0600070205080204" pitchFamily="34" charset="-128"/>
              </a:rPr>
              <a:t>Numerous studies showing displacements, often exceeding 10mm.</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D4AB1902-BF04-438C-AF3C-39FFD0EAC14A}" type="slidenum">
              <a:rPr lang="en-US" altLang="en-US">
                <a:latin typeface="Times" panose="02020603050405020304" pitchFamily="18" charset="0"/>
              </a:rPr>
              <a:pPr eaLnBrk="1" hangingPunct="1"/>
              <a:t>41</a:t>
            </a:fld>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A6DFFDF4-4556-4992-980F-09E2612B5EDB}"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
        <p:nvSpPr>
          <p:cNvPr id="593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4FD38E58-B06D-4A43-B66C-3BBF28F4E213}"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
        <p:nvSpPr>
          <p:cNvPr id="604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87FBDB5B-1C2E-4EF3-A934-4F05D54A3EF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
        <p:nvSpPr>
          <p:cNvPr id="614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EF63F867-40B4-468B-9BBB-CBC27FD552DE}"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624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3E9989FE-D94E-4648-A2D4-F948E733F0EF}"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
        <p:nvSpPr>
          <p:cNvPr id="634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753B21D8-0871-4284-83CD-AD1129478F2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645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E9946A1B-8B94-4326-BA65-53AD9A874306}"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
        <p:nvSpPr>
          <p:cNvPr id="655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fld id="{E0BA22C3-966F-40E1-AAD9-6B886715B4FB}" type="slidenum">
              <a:rPr lang="en-US" altLang="en-US">
                <a:latin typeface="Times" panose="02020603050405020304" pitchFamily="18" charset="0"/>
              </a:rPr>
              <a:pPr eaLnBrk="1" hangingPunct="1"/>
              <a:t>19</a:t>
            </a:fld>
            <a:endParaRPr lang="en-US" altLang="en-US">
              <a:latin typeface="Times" panose="02020603050405020304" pitchFamily="18" charset="0"/>
            </a:endParaRPr>
          </a:p>
        </p:txBody>
      </p:sp>
      <p:sp>
        <p:nvSpPr>
          <p:cNvPr id="6656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6656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smtClean="0">
                <a:latin typeface="Times" panose="02020603050405020304" pitchFamily="18" charset="0"/>
                <a:ea typeface="ＭＳ Ｐゴシック" panose="020B0600070205080204" pitchFamily="34" charset="-128"/>
              </a:rPr>
              <a:t>The real power of computational stereotaxy lies in its ability to readily calculate the transformations between the various coordinate systems of imaging studies, operating rooms, microscopes, and just about anything else of interest.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3E890CC-5566-44E2-85DB-FD96A0E4F550}" type="datetime1">
              <a:rPr lang="en-US"/>
              <a:pPr>
                <a:defRPr/>
              </a:pPr>
              <a:t>2/6/2020</a:t>
            </a:fld>
            <a:endParaRPr lang="en-US"/>
          </a:p>
        </p:txBody>
      </p:sp>
    </p:spTree>
    <p:extLst>
      <p:ext uri="{BB962C8B-B14F-4D97-AF65-F5344CB8AC3E}">
        <p14:creationId xmlns:p14="http://schemas.microsoft.com/office/powerpoint/2010/main" val="230170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BA0D61-A63F-4249-9DEA-FFA0B413627C}" type="datetime1">
              <a:rPr lang="en-US"/>
              <a:pPr>
                <a:defRPr/>
              </a:pPr>
              <a:t>2/6/2020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D9A70D7-C900-4120-A95D-3170CA073E85}" type="slidenum">
              <a:rPr lang="en-US" altLang="en-US"/>
              <a:pPr/>
              <a:t>‹#›</a:t>
            </a:fld>
            <a:endParaRPr lang="en-US" altLang="en-US"/>
          </a:p>
        </p:txBody>
      </p:sp>
    </p:spTree>
    <p:extLst>
      <p:ext uri="{BB962C8B-B14F-4D97-AF65-F5344CB8AC3E}">
        <p14:creationId xmlns:p14="http://schemas.microsoft.com/office/powerpoint/2010/main" val="206976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F12781-AC9B-48DB-B3DC-3E7399CE22E1}" type="datetime1">
              <a:rPr lang="en-US"/>
              <a:pPr>
                <a:defRPr/>
              </a:pPr>
              <a:t>2/6/2020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8BE666F-0D46-4C7D-9A2D-7F860BF52F5A}" type="slidenum">
              <a:rPr lang="en-US" altLang="en-US"/>
              <a:pPr/>
              <a:t>‹#›</a:t>
            </a:fld>
            <a:endParaRPr lang="en-US" altLang="en-US"/>
          </a:p>
        </p:txBody>
      </p:sp>
    </p:spTree>
    <p:extLst>
      <p:ext uri="{BB962C8B-B14F-4D97-AF65-F5344CB8AC3E}">
        <p14:creationId xmlns:p14="http://schemas.microsoft.com/office/powerpoint/2010/main" val="143780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7C1D36-FD52-43F4-8F46-4B5A490A5F09}" type="datetime1">
              <a:rPr lang="en-US"/>
              <a:pPr>
                <a:defRPr/>
              </a:pPr>
              <a:t>2/6/2020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A88671-A9CF-4C42-9A0D-5D65BDC09319}" type="slidenum">
              <a:rPr lang="en-US" altLang="en-US"/>
              <a:pPr/>
              <a:t>‹#›</a:t>
            </a:fld>
            <a:endParaRPr lang="en-US" altLang="en-US"/>
          </a:p>
        </p:txBody>
      </p:sp>
    </p:spTree>
    <p:extLst>
      <p:ext uri="{BB962C8B-B14F-4D97-AF65-F5344CB8AC3E}">
        <p14:creationId xmlns:p14="http://schemas.microsoft.com/office/powerpoint/2010/main" val="17711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DE96AC-7249-42FF-BDCF-CB3C7B70CED0}" type="datetime1">
              <a:rPr lang="en-US"/>
              <a:pPr>
                <a:defRPr/>
              </a:pPr>
              <a:t>2/6/2020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4645D2-F7EA-4059-B415-A0A873D2D9CD}" type="slidenum">
              <a:rPr lang="en-US" altLang="en-US"/>
              <a:pPr/>
              <a:t>‹#›</a:t>
            </a:fld>
            <a:endParaRPr lang="en-US" altLang="en-US"/>
          </a:p>
        </p:txBody>
      </p:sp>
    </p:spTree>
    <p:extLst>
      <p:ext uri="{BB962C8B-B14F-4D97-AF65-F5344CB8AC3E}">
        <p14:creationId xmlns:p14="http://schemas.microsoft.com/office/powerpoint/2010/main" val="386585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E63A03-E664-4075-8ED0-D8C4185F041D}" type="datetime1">
              <a:rPr lang="en-US"/>
              <a:pPr>
                <a:defRPr/>
              </a:pPr>
              <a:t>2/6/2020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7896FF5-41D2-4D90-B62C-63545F2E7221}" type="slidenum">
              <a:rPr lang="en-US" altLang="en-US"/>
              <a:pPr/>
              <a:t>‹#›</a:t>
            </a:fld>
            <a:endParaRPr lang="en-US" altLang="en-US"/>
          </a:p>
        </p:txBody>
      </p:sp>
    </p:spTree>
    <p:extLst>
      <p:ext uri="{BB962C8B-B14F-4D97-AF65-F5344CB8AC3E}">
        <p14:creationId xmlns:p14="http://schemas.microsoft.com/office/powerpoint/2010/main" val="98511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0A4BE4-CB4D-4E9F-845F-E812F2DA0279}" type="datetime1">
              <a:rPr lang="en-US"/>
              <a:pPr>
                <a:defRPr/>
              </a:pPr>
              <a:t>2/6/2020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6477955-14AB-4A55-97A3-2B92561CB0B2}" type="slidenum">
              <a:rPr lang="en-US" altLang="en-US"/>
              <a:pPr/>
              <a:t>‹#›</a:t>
            </a:fld>
            <a:endParaRPr lang="en-US" altLang="en-US"/>
          </a:p>
        </p:txBody>
      </p:sp>
    </p:spTree>
    <p:extLst>
      <p:ext uri="{BB962C8B-B14F-4D97-AF65-F5344CB8AC3E}">
        <p14:creationId xmlns:p14="http://schemas.microsoft.com/office/powerpoint/2010/main" val="409132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031D60-34DE-49F9-AEB5-384CEAA1A112}" type="datetime1">
              <a:rPr lang="en-US"/>
              <a:pPr>
                <a:defRPr/>
              </a:pPr>
              <a:t>2/6/2020</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6D35949-BD03-4DA6-B70D-A60F7DFAA12C}" type="slidenum">
              <a:rPr lang="en-US" altLang="en-US"/>
              <a:pPr/>
              <a:t>‹#›</a:t>
            </a:fld>
            <a:endParaRPr lang="en-US" altLang="en-US"/>
          </a:p>
        </p:txBody>
      </p:sp>
    </p:spTree>
    <p:extLst>
      <p:ext uri="{BB962C8B-B14F-4D97-AF65-F5344CB8AC3E}">
        <p14:creationId xmlns:p14="http://schemas.microsoft.com/office/powerpoint/2010/main" val="222728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16AD6E-694C-4FB6-ACA2-E8AF94F9C542}" type="datetime1">
              <a:rPr lang="en-US"/>
              <a:pPr>
                <a:defRPr/>
              </a:pPr>
              <a:t>2/6/2020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127403-1F26-4A40-B69F-CEC58C59D5AA}" type="slidenum">
              <a:rPr lang="en-US" altLang="en-US"/>
              <a:pPr/>
              <a:t>‹#›</a:t>
            </a:fld>
            <a:endParaRPr lang="en-US" altLang="en-US"/>
          </a:p>
        </p:txBody>
      </p:sp>
    </p:spTree>
    <p:extLst>
      <p:ext uri="{BB962C8B-B14F-4D97-AF65-F5344CB8AC3E}">
        <p14:creationId xmlns:p14="http://schemas.microsoft.com/office/powerpoint/2010/main" val="322997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503726-71FE-45F4-9E35-613110BA2005}" type="datetime1">
              <a:rPr lang="en-US"/>
              <a:pPr>
                <a:defRPr/>
              </a:pPr>
              <a:t>2/6/2020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F2FD5E-6A95-42B5-9E6A-D658B89553A6}" type="slidenum">
              <a:rPr lang="en-US" altLang="en-US"/>
              <a:pPr/>
              <a:t>‹#›</a:t>
            </a:fld>
            <a:endParaRPr lang="en-US" altLang="en-US"/>
          </a:p>
        </p:txBody>
      </p:sp>
    </p:spTree>
    <p:extLst>
      <p:ext uri="{BB962C8B-B14F-4D97-AF65-F5344CB8AC3E}">
        <p14:creationId xmlns:p14="http://schemas.microsoft.com/office/powerpoint/2010/main" val="426096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D23C8-80C8-404C-9ABA-59E31C73826A}" type="datetime1">
              <a:rPr lang="en-US"/>
              <a:pPr>
                <a:defRPr/>
              </a:pPr>
              <a:t>2/6/2020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sto MT" pitchFamily="18" charset="0"/>
                <a:ea typeface="+mn-ea"/>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FA405DA-C024-4CEC-9414-EB86491FDAE2}" type="slidenum">
              <a:rPr lang="en-US" altLang="en-US"/>
              <a:pPr/>
              <a:t>‹#›</a:t>
            </a:fld>
            <a:endParaRPr lang="en-US" altLang="en-US"/>
          </a:p>
        </p:txBody>
      </p:sp>
    </p:spTree>
    <p:extLst>
      <p:ext uri="{BB962C8B-B14F-4D97-AF65-F5344CB8AC3E}">
        <p14:creationId xmlns:p14="http://schemas.microsoft.com/office/powerpoint/2010/main" val="281608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sto MT" charset="0"/>
                <a:ea typeface="ＭＳ Ｐゴシック" charset="-128"/>
              </a:defRPr>
            </a:lvl1pPr>
          </a:lstStyle>
          <a:p>
            <a:pPr>
              <a:defRPr/>
            </a:pPr>
            <a:fld id="{8DF78537-7A9E-4E32-83FC-FDE93D8E8FED}" type="datetime1">
              <a:rPr lang="en-US"/>
              <a:pPr>
                <a:defRPr/>
              </a:pPr>
              <a:t>2/6/2020</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000" b="1" kern="1200">
          <a:solidFill>
            <a:schemeClr val="bg1"/>
          </a:solidFill>
          <a:latin typeface="Arial" pitchFamily="34" charset="0"/>
          <a:ea typeface="Arial" charset="0"/>
          <a:cs typeface="Arial" pitchFamily="34" charset="0"/>
        </a:defRPr>
      </a:lvl1pPr>
      <a:lvl2pPr algn="ctr" rtl="0" eaLnBrk="0" fontAlgn="base" hangingPunct="0">
        <a:spcBef>
          <a:spcPct val="0"/>
        </a:spcBef>
        <a:spcAft>
          <a:spcPct val="0"/>
        </a:spcAft>
        <a:defRPr sz="4000" b="1">
          <a:solidFill>
            <a:schemeClr val="bg1"/>
          </a:solidFill>
          <a:latin typeface="Arial" charset="0"/>
          <a:ea typeface="Arial" charset="0"/>
          <a:cs typeface="Arial" charset="0"/>
        </a:defRPr>
      </a:lvl2pPr>
      <a:lvl3pPr algn="ctr" rtl="0" eaLnBrk="0" fontAlgn="base" hangingPunct="0">
        <a:spcBef>
          <a:spcPct val="0"/>
        </a:spcBef>
        <a:spcAft>
          <a:spcPct val="0"/>
        </a:spcAft>
        <a:defRPr sz="4000" b="1">
          <a:solidFill>
            <a:schemeClr val="bg1"/>
          </a:solidFill>
          <a:latin typeface="Arial" charset="0"/>
          <a:ea typeface="Arial" charset="0"/>
          <a:cs typeface="Arial" charset="0"/>
        </a:defRPr>
      </a:lvl3pPr>
      <a:lvl4pPr algn="ctr" rtl="0" eaLnBrk="0" fontAlgn="base" hangingPunct="0">
        <a:spcBef>
          <a:spcPct val="0"/>
        </a:spcBef>
        <a:spcAft>
          <a:spcPct val="0"/>
        </a:spcAft>
        <a:defRPr sz="4000" b="1">
          <a:solidFill>
            <a:schemeClr val="bg1"/>
          </a:solidFill>
          <a:latin typeface="Arial" charset="0"/>
          <a:ea typeface="Arial" charset="0"/>
          <a:cs typeface="Arial" charset="0"/>
        </a:defRPr>
      </a:lvl4pPr>
      <a:lvl5pPr algn="ctr" rtl="0" eaLnBrk="0" fontAlgn="base" hangingPunct="0">
        <a:spcBef>
          <a:spcPct val="0"/>
        </a:spcBef>
        <a:spcAft>
          <a:spcPct val="0"/>
        </a:spcAft>
        <a:defRPr sz="4000" b="1">
          <a:solidFill>
            <a:schemeClr val="bg1"/>
          </a:solidFill>
          <a:latin typeface="Arial"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2133600"/>
            <a:ext cx="8229600" cy="1143000"/>
          </a:xfrm>
        </p:spPr>
        <p:txBody>
          <a:bodyPr/>
          <a:lstStyle/>
          <a:p>
            <a:pPr eaLnBrk="1" hangingPunct="1"/>
            <a:r>
              <a:rPr lang="en-US" altLang="en-US" smtClean="0"/>
              <a:t>Principles of Neuronavigation: Frame and Frameless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WINDOWS\Profiles\ulticare\Desktop\Kaplitt Images\joyce T2 sa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1016000"/>
            <a:ext cx="563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662363" y="3954463"/>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sz="1200" b="1">
                <a:solidFill>
                  <a:schemeClr val="accent2"/>
                </a:solidFill>
              </a:rPr>
              <a:t>AC</a:t>
            </a:r>
          </a:p>
        </p:txBody>
      </p:sp>
      <p:sp>
        <p:nvSpPr>
          <p:cNvPr id="21508" name="Text Box 9"/>
          <p:cNvSpPr txBox="1">
            <a:spLocks noChangeArrowheads="1"/>
          </p:cNvSpPr>
          <p:nvPr/>
        </p:nvSpPr>
        <p:spPr bwMode="auto">
          <a:xfrm>
            <a:off x="4532313" y="3652838"/>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sz="1200" b="1">
                <a:solidFill>
                  <a:schemeClr val="accent2"/>
                </a:solidFill>
              </a:rPr>
              <a:t>PC</a:t>
            </a:r>
          </a:p>
        </p:txBody>
      </p:sp>
      <p:sp>
        <p:nvSpPr>
          <p:cNvPr id="21509" name="Text Box 11"/>
          <p:cNvSpPr txBox="1">
            <a:spLocks noChangeArrowheads="1"/>
          </p:cNvSpPr>
          <p:nvPr/>
        </p:nvSpPr>
        <p:spPr bwMode="auto">
          <a:xfrm>
            <a:off x="5097463" y="3730625"/>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sz="1200">
                <a:solidFill>
                  <a:schemeClr val="accent2"/>
                </a:solidFill>
              </a:rPr>
              <a:t>Colliculi</a:t>
            </a:r>
          </a:p>
        </p:txBody>
      </p:sp>
      <p:sp>
        <p:nvSpPr>
          <p:cNvPr id="21510" name="Rectangle 13"/>
          <p:cNvSpPr>
            <a:spLocks noChangeArrowheads="1"/>
          </p:cNvSpPr>
          <p:nvPr/>
        </p:nvSpPr>
        <p:spPr bwMode="auto">
          <a:xfrm>
            <a:off x="5684838" y="979488"/>
            <a:ext cx="1752600" cy="4572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p>
        </p:txBody>
      </p:sp>
      <p:sp>
        <p:nvSpPr>
          <p:cNvPr id="21511" name="Text Box 16"/>
          <p:cNvSpPr txBox="1">
            <a:spLocks noChangeArrowheads="1"/>
          </p:cNvSpPr>
          <p:nvPr/>
        </p:nvSpPr>
        <p:spPr bwMode="auto">
          <a:xfrm>
            <a:off x="1655763" y="333375"/>
            <a:ext cx="600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endParaRPr lang="en-US" altLang="en-US" sz="1200"/>
          </a:p>
        </p:txBody>
      </p:sp>
      <p:sp>
        <p:nvSpPr>
          <p:cNvPr id="21512" name="Text Box 17"/>
          <p:cNvSpPr txBox="1">
            <a:spLocks noChangeArrowheads="1"/>
          </p:cNvSpPr>
          <p:nvPr/>
        </p:nvSpPr>
        <p:spPr bwMode="auto">
          <a:xfrm>
            <a:off x="1773238" y="306388"/>
            <a:ext cx="6227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sz="3200" b="1">
                <a:solidFill>
                  <a:schemeClr val="bg1"/>
                </a:solidFill>
                <a:latin typeface="Arial" panose="020B0604020202020204" pitchFamily="34" charset="0"/>
                <a:cs typeface="Arial" panose="020B0604020202020204" pitchFamily="34" charset="0"/>
              </a:rPr>
              <a:t>AC-PC: Sagittal T2 Localizer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0" y="1524000"/>
            <a:ext cx="8915400" cy="4800600"/>
            <a:chOff x="144" y="1104"/>
            <a:chExt cx="5472" cy="2880"/>
          </a:xfrm>
        </p:grpSpPr>
        <p:pic>
          <p:nvPicPr>
            <p:cNvPr id="22534" name="Picture 2" descr="C:\WINDOWS\Profiles\ulticare\Desktop\Kaplitt AANS images\skarz T2 axial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104"/>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C:\WINDOWS\Profiles\ulticare\Desktop\Kaplitt AANS images\skarz T2 axial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1104"/>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4"/>
            <p:cNvSpPr>
              <a:spLocks noChangeArrowheads="1"/>
            </p:cNvSpPr>
            <p:nvPr/>
          </p:nvSpPr>
          <p:spPr bwMode="auto">
            <a:xfrm>
              <a:off x="2112" y="1200"/>
              <a:ext cx="672" cy="192"/>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p>
          </p:txBody>
        </p:sp>
        <p:sp>
          <p:nvSpPr>
            <p:cNvPr id="22537" name="Rectangle 5"/>
            <p:cNvSpPr>
              <a:spLocks noChangeArrowheads="1"/>
            </p:cNvSpPr>
            <p:nvPr/>
          </p:nvSpPr>
          <p:spPr bwMode="auto">
            <a:xfrm>
              <a:off x="4656" y="1152"/>
              <a:ext cx="912" cy="24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p>
          </p:txBody>
        </p:sp>
      </p:grpSp>
      <p:sp>
        <p:nvSpPr>
          <p:cNvPr id="22531" name="Text Box 9"/>
          <p:cNvSpPr txBox="1">
            <a:spLocks noChangeArrowheads="1"/>
          </p:cNvSpPr>
          <p:nvPr/>
        </p:nvSpPr>
        <p:spPr bwMode="auto">
          <a:xfrm>
            <a:off x="2286000" y="38100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sz="1200" b="1">
                <a:solidFill>
                  <a:schemeClr val="accent2"/>
                </a:solidFill>
              </a:rPr>
              <a:t>PC</a:t>
            </a:r>
          </a:p>
        </p:txBody>
      </p:sp>
      <p:sp>
        <p:nvSpPr>
          <p:cNvPr id="22532" name="Text Box 10"/>
          <p:cNvSpPr txBox="1">
            <a:spLocks noChangeArrowheads="1"/>
          </p:cNvSpPr>
          <p:nvPr/>
        </p:nvSpPr>
        <p:spPr bwMode="auto">
          <a:xfrm>
            <a:off x="6477000" y="28956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sz="1200" b="1">
                <a:solidFill>
                  <a:schemeClr val="accent2"/>
                </a:solidFill>
              </a:rPr>
              <a:t>AC</a:t>
            </a:r>
          </a:p>
        </p:txBody>
      </p:sp>
      <p:sp>
        <p:nvSpPr>
          <p:cNvPr id="22533" name="Text Box 11"/>
          <p:cNvSpPr txBox="1">
            <a:spLocks noChangeArrowheads="1"/>
          </p:cNvSpPr>
          <p:nvPr/>
        </p:nvSpPr>
        <p:spPr bwMode="auto">
          <a:xfrm>
            <a:off x="1277938" y="479425"/>
            <a:ext cx="7300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sz="3600" b="1">
                <a:solidFill>
                  <a:schemeClr val="bg1"/>
                </a:solidFill>
                <a:latin typeface="Arial" panose="020B0604020202020204" pitchFamily="34" charset="0"/>
                <a:cs typeface="Arial" panose="020B0604020202020204" pitchFamily="34" charset="0"/>
              </a:rPr>
              <a:t>Axial T2 Measurement of AC-PC</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42938" y="360363"/>
            <a:ext cx="7772400" cy="519112"/>
          </a:xfrm>
        </p:spPr>
        <p:txBody>
          <a:bodyPr/>
          <a:lstStyle/>
          <a:p>
            <a:r>
              <a:rPr lang="en-US" altLang="en-US" sz="2800" smtClean="0"/>
              <a:t>Indirect Targeting: Fixed Coordinates</a:t>
            </a:r>
          </a:p>
        </p:txBody>
      </p:sp>
      <p:sp>
        <p:nvSpPr>
          <p:cNvPr id="23555" name="Rectangle 3"/>
          <p:cNvSpPr>
            <a:spLocks noGrp="1" noChangeArrowheads="1"/>
          </p:cNvSpPr>
          <p:nvPr>
            <p:ph type="body" idx="1"/>
          </p:nvPr>
        </p:nvSpPr>
        <p:spPr>
          <a:xfrm>
            <a:off x="952500" y="933450"/>
            <a:ext cx="7915275" cy="5689600"/>
          </a:xfrm>
        </p:spPr>
        <p:txBody>
          <a:bodyPr/>
          <a:lstStyle/>
          <a:p>
            <a:r>
              <a:rPr lang="en-US" altLang="en-US" smtClean="0"/>
              <a:t>Thalamus (Vim)</a:t>
            </a:r>
          </a:p>
          <a:p>
            <a:pPr lvl="1"/>
            <a:r>
              <a:rPr lang="en-US" altLang="en-US" smtClean="0"/>
              <a:t>1-7mm posterior</a:t>
            </a:r>
          </a:p>
          <a:p>
            <a:pPr lvl="1"/>
            <a:r>
              <a:rPr lang="en-US" altLang="en-US" smtClean="0"/>
              <a:t>0-3mm superior</a:t>
            </a:r>
          </a:p>
          <a:p>
            <a:pPr lvl="1"/>
            <a:r>
              <a:rPr lang="en-US" altLang="en-US" smtClean="0"/>
              <a:t>12-17mm lateral</a:t>
            </a:r>
          </a:p>
          <a:p>
            <a:r>
              <a:rPr lang="en-US" altLang="en-US" smtClean="0"/>
              <a:t>GPi </a:t>
            </a:r>
          </a:p>
          <a:p>
            <a:pPr lvl="1"/>
            <a:r>
              <a:rPr lang="en-US" altLang="en-US" smtClean="0"/>
              <a:t>2-3mm anterior</a:t>
            </a:r>
          </a:p>
          <a:p>
            <a:pPr lvl="1"/>
            <a:r>
              <a:rPr lang="en-US" altLang="en-US" smtClean="0"/>
              <a:t>3-6mm inferior</a:t>
            </a:r>
          </a:p>
          <a:p>
            <a:pPr lvl="1"/>
            <a:r>
              <a:rPr lang="en-US" altLang="en-US" smtClean="0"/>
              <a:t>18-22 mm lateral</a:t>
            </a:r>
          </a:p>
          <a:p>
            <a:r>
              <a:rPr lang="en-US" altLang="en-US" smtClean="0"/>
              <a:t>STN</a:t>
            </a:r>
          </a:p>
          <a:p>
            <a:pPr lvl="1"/>
            <a:r>
              <a:rPr lang="en-US" altLang="en-US" smtClean="0"/>
              <a:t>3-5mm posterior</a:t>
            </a:r>
          </a:p>
          <a:p>
            <a:pPr lvl="1"/>
            <a:r>
              <a:rPr lang="en-US" altLang="en-US" smtClean="0"/>
              <a:t>5-6mm inferior</a:t>
            </a:r>
          </a:p>
          <a:p>
            <a:pPr lvl="1"/>
            <a:r>
              <a:rPr lang="en-US" altLang="en-US" smtClean="0"/>
              <a:t>11-14mm lateral </a:t>
            </a:r>
          </a:p>
        </p:txBody>
      </p:sp>
      <p:sp>
        <p:nvSpPr>
          <p:cNvPr id="23556" name="Text Box 4"/>
          <p:cNvSpPr txBox="1">
            <a:spLocks noChangeArrowheads="1"/>
          </p:cNvSpPr>
          <p:nvPr/>
        </p:nvSpPr>
        <p:spPr bwMode="auto">
          <a:xfrm>
            <a:off x="5226050" y="2887663"/>
            <a:ext cx="360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spcBef>
                <a:spcPct val="50000"/>
              </a:spcBef>
            </a:pPr>
            <a:r>
              <a:rPr lang="en-US" altLang="en-US">
                <a:solidFill>
                  <a:schemeClr val="bg1"/>
                </a:solidFill>
              </a:rPr>
              <a:t>(All points relative to midcommissural point)</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98500" y="323850"/>
            <a:ext cx="7772400" cy="579438"/>
          </a:xfrm>
        </p:spPr>
        <p:txBody>
          <a:bodyPr/>
          <a:lstStyle/>
          <a:p>
            <a:r>
              <a:rPr lang="en-US" altLang="en-US" sz="3200" smtClean="0"/>
              <a:t>Indirect targeting: Adjusted Map </a:t>
            </a:r>
            <a:endParaRPr lang="en-CA" altLang="en-US" sz="3200" smtClean="0"/>
          </a:p>
        </p:txBody>
      </p:sp>
      <p:pic>
        <p:nvPicPr>
          <p:cNvPr id="24579" name="Picture 3" descr="C:\Data\Book_Chapters completed\Karger_Microelectrode_recordings\Rezai_bw.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014413"/>
            <a:ext cx="59150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p:cNvGrpSpPr>
            <a:grpSpLocks/>
          </p:cNvGrpSpPr>
          <p:nvPr/>
        </p:nvGrpSpPr>
        <p:grpSpPr bwMode="auto">
          <a:xfrm>
            <a:off x="2228850" y="1060450"/>
            <a:ext cx="5486400" cy="5486400"/>
            <a:chOff x="1248" y="576"/>
            <a:chExt cx="3456" cy="3456"/>
          </a:xfrm>
        </p:grpSpPr>
        <p:pic>
          <p:nvPicPr>
            <p:cNvPr id="25604" name="Picture 2" descr="C:\WINDOWS\Profiles\ulticare\Desktop\Kaplitt AANS images\Joyce T2 cor zoom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576"/>
              <a:ext cx="3456"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ChangeArrowheads="1"/>
            </p:cNvSpPr>
            <p:nvPr/>
          </p:nvSpPr>
          <p:spPr bwMode="auto">
            <a:xfrm>
              <a:off x="3648" y="624"/>
              <a:ext cx="1056" cy="336"/>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p>
          </p:txBody>
        </p:sp>
      </p:grpSp>
      <p:sp>
        <p:nvSpPr>
          <p:cNvPr id="25603" name="Rectangle 5"/>
          <p:cNvSpPr>
            <a:spLocks noGrp="1" noChangeArrowheads="1"/>
          </p:cNvSpPr>
          <p:nvPr>
            <p:ph type="title"/>
          </p:nvPr>
        </p:nvSpPr>
        <p:spPr>
          <a:xfrm>
            <a:off x="874713" y="250825"/>
            <a:ext cx="7772400" cy="641350"/>
          </a:xfrm>
        </p:spPr>
        <p:txBody>
          <a:bodyPr/>
          <a:lstStyle/>
          <a:p>
            <a:r>
              <a:rPr lang="en-US" altLang="en-US" sz="3600" smtClean="0"/>
              <a:t>Direct targeting: STN</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3113" y="398463"/>
            <a:ext cx="7772400" cy="519112"/>
          </a:xfrm>
        </p:spPr>
        <p:txBody>
          <a:bodyPr/>
          <a:lstStyle/>
          <a:p>
            <a:r>
              <a:rPr lang="en-US" altLang="en-US" sz="2800" smtClean="0"/>
              <a:t>Sources of Error: MRI Image Distortion</a:t>
            </a:r>
          </a:p>
        </p:txBody>
      </p:sp>
      <p:sp>
        <p:nvSpPr>
          <p:cNvPr id="26627" name="Rectangle 3"/>
          <p:cNvSpPr>
            <a:spLocks noGrp="1" noChangeArrowheads="1"/>
          </p:cNvSpPr>
          <p:nvPr>
            <p:ph type="body" idx="1"/>
          </p:nvPr>
        </p:nvSpPr>
        <p:spPr>
          <a:xfrm>
            <a:off x="641350" y="996950"/>
            <a:ext cx="7945438" cy="5508625"/>
          </a:xfrm>
        </p:spPr>
        <p:txBody>
          <a:bodyPr/>
          <a:lstStyle/>
          <a:p>
            <a:pPr>
              <a:lnSpc>
                <a:spcPct val="90000"/>
              </a:lnSpc>
            </a:pPr>
            <a:r>
              <a:rPr lang="en-US" altLang="en-US" smtClean="0"/>
              <a:t>Magnetic field inhomogeneities and non-linear magnetic field gradients cause distortion</a:t>
            </a:r>
          </a:p>
          <a:p>
            <a:pPr lvl="1">
              <a:lnSpc>
                <a:spcPct val="90000"/>
              </a:lnSpc>
            </a:pPr>
            <a:r>
              <a:rPr lang="en-US" altLang="en-US" smtClean="0"/>
              <a:t>Distortion often worst in coronal sections; measuring Leksell fiducials can determine distortion severity </a:t>
            </a:r>
          </a:p>
          <a:p>
            <a:pPr>
              <a:lnSpc>
                <a:spcPct val="90000"/>
              </a:lnSpc>
            </a:pPr>
            <a:r>
              <a:rPr lang="en-US" altLang="en-US" smtClean="0"/>
              <a:t>Frame may introduce additional distortion</a:t>
            </a:r>
          </a:p>
          <a:p>
            <a:pPr lvl="1">
              <a:lnSpc>
                <a:spcPct val="90000"/>
              </a:lnSpc>
            </a:pPr>
            <a:r>
              <a:rPr lang="en-US" altLang="en-US" smtClean="0"/>
              <a:t>Measuring target distance from MCP on preop MRI can guide targeting from framed image</a:t>
            </a:r>
          </a:p>
          <a:p>
            <a:pPr>
              <a:lnSpc>
                <a:spcPct val="90000"/>
              </a:lnSpc>
            </a:pPr>
            <a:r>
              <a:rPr lang="en-US" altLang="en-US" smtClean="0"/>
              <a:t>CT not subject to these distortions; CT/MRI fusion may minimize effects of distortion</a:t>
            </a:r>
          </a:p>
          <a:p>
            <a:pPr>
              <a:lnSpc>
                <a:spcPct val="90000"/>
              </a:lnSpc>
            </a:pPr>
            <a:r>
              <a:rPr lang="en-US" altLang="en-US" smtClean="0"/>
              <a:t>Bandwidth can influence contrast</a:t>
            </a:r>
          </a:p>
          <a:p>
            <a:pPr lvl="1">
              <a:lnSpc>
                <a:spcPct val="90000"/>
              </a:lnSpc>
            </a:pPr>
            <a:r>
              <a:rPr lang="en-US" altLang="en-US" smtClean="0"/>
              <a:t>Lower bandwidth increases gray/white contrast to a point</a:t>
            </a:r>
          </a:p>
          <a:p>
            <a:pPr lvl="1">
              <a:lnSpc>
                <a:spcPct val="90000"/>
              </a:lnSpc>
            </a:pPr>
            <a:r>
              <a:rPr lang="en-US" altLang="en-US" smtClean="0"/>
              <a:t>Very low bandwidth can worsen distortion</a:t>
            </a:r>
          </a:p>
          <a:p>
            <a:pPr>
              <a:lnSpc>
                <a:spcPct val="90000"/>
              </a:lnSpc>
            </a:pPr>
            <a:endParaRPr lang="en-US" altLang="en-US" smtClean="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438150"/>
            <a:ext cx="7772400" cy="641350"/>
          </a:xfrm>
        </p:spPr>
        <p:txBody>
          <a:bodyPr/>
          <a:lstStyle/>
          <a:p>
            <a:r>
              <a:rPr lang="en-US" altLang="en-US" sz="3600" smtClean="0"/>
              <a:t>Image Fusion</a:t>
            </a:r>
          </a:p>
        </p:txBody>
      </p:sp>
      <p:pic>
        <p:nvPicPr>
          <p:cNvPr id="27651" name="Picture 3" descr="C:\WINDOWS\Desktop\CT_TICHLER_HARVEY_17105_2_1_2\SNAP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27125"/>
            <a:ext cx="690245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0" y="381000"/>
            <a:ext cx="9144000" cy="1470025"/>
          </a:xfrm>
        </p:spPr>
        <p:txBody>
          <a:bodyPr/>
          <a:lstStyle/>
          <a:p>
            <a:r>
              <a:rPr lang="en-US" altLang="en-US" sz="3600" smtClean="0">
                <a:ea typeface="ＭＳ Ｐゴシック" panose="020B0600070205080204" pitchFamily="34" charset="-128"/>
              </a:rPr>
              <a:t>Eight Things Every Neurosurgery Resident Should Know about Frameless Image-Guidance</a:t>
            </a:r>
          </a:p>
        </p:txBody>
      </p:sp>
      <p:sp>
        <p:nvSpPr>
          <p:cNvPr id="28675" name="Subtitle 5"/>
          <p:cNvSpPr>
            <a:spLocks noGrp="1"/>
          </p:cNvSpPr>
          <p:nvPr>
            <p:ph type="subTitle" idx="1"/>
          </p:nvPr>
        </p:nvSpPr>
        <p:spPr/>
        <p:txBody>
          <a:bodyPr/>
          <a:lstStyle/>
          <a:p>
            <a:endParaRPr lang="en-US" altLang="en-US" smtClean="0">
              <a:ea typeface="ＭＳ Ｐゴシック" panose="020B0600070205080204" pitchFamily="34" charset="-128"/>
            </a:endParaRPr>
          </a:p>
        </p:txBody>
      </p:sp>
      <p:pic>
        <p:nvPicPr>
          <p:cNvPr id="28676" name="Picture 3" descr="Screen Shot 2013-02-11 at 12.45.0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61722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09600"/>
            <a:ext cx="8229600" cy="1143000"/>
          </a:xfrm>
        </p:spPr>
        <p:txBody>
          <a:bodyPr/>
          <a:lstStyle/>
          <a:p>
            <a:r>
              <a:rPr lang="en-US" altLang="en-US" smtClean="0">
                <a:ea typeface="ＭＳ Ｐゴシック" panose="020B0600070205080204" pitchFamily="34" charset="-128"/>
              </a:rPr>
              <a:t>What is image-guided surgery and how does it work?</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3" name="Content Placeholder 2"/>
          <p:cNvSpPr>
            <a:spLocks noGrp="1"/>
          </p:cNvSpPr>
          <p:nvPr>
            <p:ph idx="1"/>
          </p:nvPr>
        </p:nvSpPr>
        <p:spPr>
          <a:xfrm>
            <a:off x="457200" y="1722438"/>
            <a:ext cx="8229600" cy="4525962"/>
          </a:xfrm>
        </p:spPr>
        <p:txBody>
          <a:bodyPr/>
          <a:lstStyle/>
          <a:p>
            <a:r>
              <a:rPr lang="en-US" altLang="en-US" smtClean="0">
                <a:ea typeface="ＭＳ Ｐゴシック" panose="020B0600070205080204" pitchFamily="34" charset="-128"/>
              </a:rPr>
              <a:t>Image-guided surgery (neuronavigation, “frameless stereotaxy”) is an operative technique by which correlation between imaging studies and the operative field is provided.</a:t>
            </a:r>
          </a:p>
          <a:p>
            <a:r>
              <a:rPr lang="en-US" altLang="en-US" smtClean="0">
                <a:ea typeface="ＭＳ Ｐゴシック" panose="020B0600070205080204" pitchFamily="34" charset="-128"/>
              </a:rPr>
              <a:t>This is accomplished by co-registration of imaging studies with the OR patient.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09600" y="228600"/>
            <a:ext cx="7772400" cy="1143000"/>
          </a:xfrm>
        </p:spPr>
        <p:txBody>
          <a:bodyPr/>
          <a:lstStyle/>
          <a:p>
            <a:pPr eaLnBrk="1" hangingPunct="1"/>
            <a:r>
              <a:rPr lang="en-US" altLang="en-US" smtClean="0">
                <a:ea typeface="ＭＳ Ｐゴシック" panose="020B0600070205080204" pitchFamily="34" charset="-128"/>
              </a:rPr>
              <a:t>Matrix Expression</a:t>
            </a:r>
          </a:p>
        </p:txBody>
      </p:sp>
      <p:sp>
        <p:nvSpPr>
          <p:cNvPr id="30723" name="Rectangle 3"/>
          <p:cNvSpPr>
            <a:spLocks noGrp="1" noChangeArrowheads="1"/>
          </p:cNvSpPr>
          <p:nvPr>
            <p:ph type="subTitle" idx="1"/>
          </p:nvPr>
        </p:nvSpPr>
        <p:spPr>
          <a:xfrm>
            <a:off x="3048000" y="1524000"/>
            <a:ext cx="5715000" cy="990600"/>
          </a:xfrm>
        </p:spPr>
        <p:txBody>
          <a:bodyPr/>
          <a:lstStyle/>
          <a:p>
            <a:pPr eaLnBrk="1" hangingPunct="1"/>
            <a:r>
              <a:rPr lang="en-US" altLang="en-US" smtClean="0">
                <a:ea typeface="ＭＳ Ｐゴシック" panose="020B0600070205080204" pitchFamily="34" charset="-128"/>
              </a:rPr>
              <a:t> P</a:t>
            </a:r>
            <a:r>
              <a:rPr lang="en-US" altLang="en-US" baseline="-30000" smtClean="0">
                <a:ea typeface="ＭＳ Ｐゴシック" panose="020B0600070205080204" pitchFamily="34" charset="-128"/>
              </a:rPr>
              <a:t>2I</a:t>
            </a:r>
            <a:r>
              <a:rPr lang="en-US" altLang="en-US" smtClean="0">
                <a:ea typeface="ＭＳ Ｐゴシック" panose="020B0600070205080204" pitchFamily="34" charset="-128"/>
              </a:rPr>
              <a:t> = </a:t>
            </a:r>
            <a:r>
              <a:rPr lang="en-US" altLang="en-US" baseline="30000" smtClean="0">
                <a:ea typeface="ＭＳ Ｐゴシック" panose="020B0600070205080204" pitchFamily="34" charset="-128"/>
              </a:rPr>
              <a:t>2I</a:t>
            </a:r>
            <a:r>
              <a:rPr lang="en-US" altLang="en-US" smtClean="0">
                <a:ea typeface="ＭＳ Ｐゴシック" panose="020B0600070205080204" pitchFamily="34" charset="-128"/>
              </a:rPr>
              <a:t>T</a:t>
            </a:r>
            <a:r>
              <a:rPr lang="en-US" altLang="en-US" baseline="-30000" smtClean="0">
                <a:ea typeface="ＭＳ Ｐゴシック" panose="020B0600070205080204" pitchFamily="34" charset="-128"/>
              </a:rPr>
              <a:t>M</a:t>
            </a:r>
            <a:r>
              <a:rPr lang="en-US" altLang="en-US" smtClean="0">
                <a:ea typeface="ＭＳ Ｐゴシック" panose="020B0600070205080204" pitchFamily="34" charset="-128"/>
              </a:rPr>
              <a:t> </a:t>
            </a:r>
            <a:r>
              <a:rPr lang="en-US" altLang="en-US" baseline="30000" smtClean="0">
                <a:ea typeface="ＭＳ Ｐゴシック" panose="020B0600070205080204" pitchFamily="34" charset="-128"/>
              </a:rPr>
              <a:t>M</a:t>
            </a:r>
            <a:r>
              <a:rPr lang="en-US" altLang="en-US" smtClean="0">
                <a:ea typeface="ＭＳ Ｐゴシック" panose="020B0600070205080204" pitchFamily="34" charset="-128"/>
              </a:rPr>
              <a:t>T</a:t>
            </a:r>
            <a:r>
              <a:rPr lang="en-US" altLang="en-US" baseline="-30000" smtClean="0">
                <a:ea typeface="ＭＳ Ｐゴシック" panose="020B0600070205080204" pitchFamily="34" charset="-128"/>
              </a:rPr>
              <a:t>W</a:t>
            </a:r>
            <a:r>
              <a:rPr lang="en-US" altLang="en-US" smtClean="0">
                <a:ea typeface="ＭＳ Ｐゴシック" panose="020B0600070205080204" pitchFamily="34" charset="-128"/>
              </a:rPr>
              <a:t> </a:t>
            </a:r>
            <a:r>
              <a:rPr lang="en-US" altLang="en-US" baseline="30000" smtClean="0">
                <a:ea typeface="ＭＳ Ｐゴシック" panose="020B0600070205080204" pitchFamily="34" charset="-128"/>
              </a:rPr>
              <a:t>W</a:t>
            </a:r>
            <a:r>
              <a:rPr lang="en-US" altLang="en-US" smtClean="0">
                <a:ea typeface="ＭＳ Ｐゴシック" panose="020B0600070205080204" pitchFamily="34" charset="-128"/>
              </a:rPr>
              <a:t>T</a:t>
            </a:r>
            <a:r>
              <a:rPr lang="en-US" altLang="en-US" baseline="-30000" smtClean="0">
                <a:ea typeface="ＭＳ Ｐゴシック" panose="020B0600070205080204" pitchFamily="34" charset="-128"/>
              </a:rPr>
              <a:t>3I</a:t>
            </a:r>
            <a:r>
              <a:rPr lang="en-US" altLang="en-US" smtClean="0">
                <a:ea typeface="ＭＳ Ｐゴシック" panose="020B0600070205080204" pitchFamily="34" charset="-128"/>
              </a:rPr>
              <a:t> P</a:t>
            </a:r>
            <a:r>
              <a:rPr lang="en-US" altLang="en-US" baseline="-30000" smtClean="0">
                <a:ea typeface="ＭＳ Ｐゴシック" panose="020B0600070205080204" pitchFamily="34" charset="-128"/>
              </a:rPr>
              <a:t>3I</a:t>
            </a:r>
            <a:r>
              <a:rPr lang="en-US" altLang="en-US" smtClean="0">
                <a:ea typeface="ＭＳ Ｐゴシック" panose="020B0600070205080204" pitchFamily="34" charset="-128"/>
              </a:rPr>
              <a:t> </a:t>
            </a:r>
          </a:p>
        </p:txBody>
      </p:sp>
      <p:grpSp>
        <p:nvGrpSpPr>
          <p:cNvPr id="30724" name="Group 4"/>
          <p:cNvGrpSpPr>
            <a:grpSpLocks/>
          </p:cNvGrpSpPr>
          <p:nvPr/>
        </p:nvGrpSpPr>
        <p:grpSpPr bwMode="auto">
          <a:xfrm>
            <a:off x="3429000" y="4267200"/>
            <a:ext cx="2819400" cy="2057400"/>
            <a:chOff x="2160" y="2928"/>
            <a:chExt cx="1776" cy="1296"/>
          </a:xfrm>
        </p:grpSpPr>
        <p:pic>
          <p:nvPicPr>
            <p:cNvPr id="30762" name="Picture 5" descr="C:\Block_bmp\cal3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3216"/>
              <a:ext cx="100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3" name="Text Box 6"/>
            <p:cNvSpPr txBox="1">
              <a:spLocks noChangeArrowheads="1"/>
            </p:cNvSpPr>
            <p:nvPr/>
          </p:nvSpPr>
          <p:spPr bwMode="auto">
            <a:xfrm>
              <a:off x="2160" y="2928"/>
              <a:ext cx="17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a:solidFill>
                    <a:schemeClr val="bg1"/>
                  </a:solidFill>
                  <a:latin typeface="Times" panose="02020603050405020304" pitchFamily="18" charset="0"/>
                </a:rPr>
                <a:t>Head in the world space, W</a:t>
              </a:r>
            </a:p>
          </p:txBody>
        </p:sp>
        <p:sp>
          <p:nvSpPr>
            <p:cNvPr id="30764" name="Line 7"/>
            <p:cNvSpPr>
              <a:spLocks noChangeShapeType="1"/>
            </p:cNvSpPr>
            <p:nvPr/>
          </p:nvSpPr>
          <p:spPr bwMode="auto">
            <a:xfrm flipV="1">
              <a:off x="2352" y="3504"/>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5" name="Line 8"/>
            <p:cNvSpPr>
              <a:spLocks noChangeShapeType="1"/>
            </p:cNvSpPr>
            <p:nvPr/>
          </p:nvSpPr>
          <p:spPr bwMode="auto">
            <a:xfrm>
              <a:off x="2304" y="4032"/>
              <a:ext cx="6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6" name="Line 9"/>
            <p:cNvSpPr>
              <a:spLocks noChangeShapeType="1"/>
            </p:cNvSpPr>
            <p:nvPr/>
          </p:nvSpPr>
          <p:spPr bwMode="auto">
            <a:xfrm flipH="1">
              <a:off x="2160" y="3984"/>
              <a:ext cx="24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0725" name="Group 10"/>
          <p:cNvGrpSpPr>
            <a:grpSpLocks/>
          </p:cNvGrpSpPr>
          <p:nvPr/>
        </p:nvGrpSpPr>
        <p:grpSpPr bwMode="auto">
          <a:xfrm>
            <a:off x="533400" y="3733800"/>
            <a:ext cx="2057400" cy="990600"/>
            <a:chOff x="336" y="2592"/>
            <a:chExt cx="1296" cy="624"/>
          </a:xfrm>
        </p:grpSpPr>
        <p:sp>
          <p:nvSpPr>
            <p:cNvPr id="30756" name="Rectangle 11"/>
            <p:cNvSpPr>
              <a:spLocks noChangeArrowheads="1"/>
            </p:cNvSpPr>
            <p:nvPr/>
          </p:nvSpPr>
          <p:spPr bwMode="auto">
            <a:xfrm>
              <a:off x="1344" y="2928"/>
              <a:ext cx="192" cy="192"/>
            </a:xfrm>
            <a:prstGeom prst="rect">
              <a:avLst/>
            </a:prstGeom>
            <a:solidFill>
              <a:schemeClr val="accent1"/>
            </a:solidFill>
            <a:ln w="9525">
              <a:miter lim="800000"/>
              <a:headEnd/>
              <a:tailEnd/>
            </a:ln>
            <a:scene3d>
              <a:camera prst="legacyObliqueTopLeft"/>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solidFill>
                  <a:schemeClr val="bg1"/>
                </a:solidFill>
              </a:endParaRPr>
            </a:p>
          </p:txBody>
        </p:sp>
        <p:sp>
          <p:nvSpPr>
            <p:cNvPr id="30757" name="Rectangle 12"/>
            <p:cNvSpPr>
              <a:spLocks noChangeArrowheads="1"/>
            </p:cNvSpPr>
            <p:nvPr/>
          </p:nvSpPr>
          <p:spPr bwMode="auto">
            <a:xfrm>
              <a:off x="1536" y="3120"/>
              <a:ext cx="96" cy="96"/>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solidFill>
                  <a:schemeClr val="bg1"/>
                </a:solidFill>
              </a:endParaRPr>
            </a:p>
          </p:txBody>
        </p:sp>
        <p:sp>
          <p:nvSpPr>
            <p:cNvPr id="30758" name="Line 13"/>
            <p:cNvSpPr>
              <a:spLocks noChangeShapeType="1"/>
            </p:cNvSpPr>
            <p:nvPr/>
          </p:nvSpPr>
          <p:spPr bwMode="auto">
            <a:xfrm>
              <a:off x="1104" y="2640"/>
              <a:ext cx="0"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59" name="Line 14"/>
            <p:cNvSpPr>
              <a:spLocks noChangeShapeType="1"/>
            </p:cNvSpPr>
            <p:nvPr/>
          </p:nvSpPr>
          <p:spPr bwMode="auto">
            <a:xfrm>
              <a:off x="1008" y="2688"/>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0" name="Line 15"/>
            <p:cNvSpPr>
              <a:spLocks noChangeShapeType="1"/>
            </p:cNvSpPr>
            <p:nvPr/>
          </p:nvSpPr>
          <p:spPr bwMode="auto">
            <a:xfrm>
              <a:off x="1008" y="2592"/>
              <a:ext cx="336"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61" name="Text Box 16"/>
            <p:cNvSpPr txBox="1">
              <a:spLocks noChangeArrowheads="1"/>
            </p:cNvSpPr>
            <p:nvPr/>
          </p:nvSpPr>
          <p:spPr bwMode="auto">
            <a:xfrm>
              <a:off x="336" y="2784"/>
              <a:ext cx="8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a:solidFill>
                    <a:schemeClr val="bg1"/>
                  </a:solidFill>
                  <a:latin typeface="Times" panose="02020603050405020304" pitchFamily="18" charset="0"/>
                </a:rPr>
                <a:t>Microscope </a:t>
              </a:r>
            </a:p>
            <a:p>
              <a:pPr eaLnBrk="1" hangingPunct="1"/>
              <a:r>
                <a:rPr lang="en-US" altLang="en-US">
                  <a:solidFill>
                    <a:schemeClr val="bg1"/>
                  </a:solidFill>
                  <a:latin typeface="Times" panose="02020603050405020304" pitchFamily="18" charset="0"/>
                </a:rPr>
                <a:t>frame, M</a:t>
              </a:r>
            </a:p>
          </p:txBody>
        </p:sp>
      </p:grpSp>
      <p:grpSp>
        <p:nvGrpSpPr>
          <p:cNvPr id="30726" name="Group 17"/>
          <p:cNvGrpSpPr>
            <a:grpSpLocks/>
          </p:cNvGrpSpPr>
          <p:nvPr/>
        </p:nvGrpSpPr>
        <p:grpSpPr bwMode="auto">
          <a:xfrm>
            <a:off x="0" y="1143000"/>
            <a:ext cx="1828800" cy="1562100"/>
            <a:chOff x="0" y="960"/>
            <a:chExt cx="1152" cy="984"/>
          </a:xfrm>
        </p:grpSpPr>
        <p:pic>
          <p:nvPicPr>
            <p:cNvPr id="30752" name="Picture 18" descr="C:\Block_bmp\cal4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96"/>
              <a:ext cx="864"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3" name="Line 19"/>
            <p:cNvSpPr>
              <a:spLocks noChangeShapeType="1"/>
            </p:cNvSpPr>
            <p:nvPr/>
          </p:nvSpPr>
          <p:spPr bwMode="auto">
            <a:xfrm>
              <a:off x="240" y="1200"/>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54" name="Line 20"/>
            <p:cNvSpPr>
              <a:spLocks noChangeShapeType="1"/>
            </p:cNvSpPr>
            <p:nvPr/>
          </p:nvSpPr>
          <p:spPr bwMode="auto">
            <a:xfrm>
              <a:off x="240" y="120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55" name="Text Box 21"/>
            <p:cNvSpPr txBox="1">
              <a:spLocks noChangeArrowheads="1"/>
            </p:cNvSpPr>
            <p:nvPr/>
          </p:nvSpPr>
          <p:spPr bwMode="auto">
            <a:xfrm>
              <a:off x="0" y="960"/>
              <a:ext cx="11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a:solidFill>
                    <a:schemeClr val="bg1"/>
                  </a:solidFill>
                  <a:latin typeface="Times" panose="02020603050405020304" pitchFamily="18" charset="0"/>
                </a:rPr>
                <a:t>Image overlay, 2I</a:t>
              </a:r>
            </a:p>
          </p:txBody>
        </p:sp>
      </p:grpSp>
      <p:grpSp>
        <p:nvGrpSpPr>
          <p:cNvPr id="30727" name="Group 22"/>
          <p:cNvGrpSpPr>
            <a:grpSpLocks/>
          </p:cNvGrpSpPr>
          <p:nvPr/>
        </p:nvGrpSpPr>
        <p:grpSpPr bwMode="auto">
          <a:xfrm>
            <a:off x="0" y="3124200"/>
            <a:ext cx="1846263" cy="993775"/>
            <a:chOff x="0" y="1968"/>
            <a:chExt cx="1163" cy="626"/>
          </a:xfrm>
        </p:grpSpPr>
        <p:sp>
          <p:nvSpPr>
            <p:cNvPr id="30749" name="Line 23"/>
            <p:cNvSpPr>
              <a:spLocks noChangeShapeType="1"/>
            </p:cNvSpPr>
            <p:nvPr/>
          </p:nvSpPr>
          <p:spPr bwMode="auto">
            <a:xfrm flipH="1" flipV="1">
              <a:off x="816" y="1968"/>
              <a:ext cx="336"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50" name="Text Box 24"/>
            <p:cNvSpPr txBox="1">
              <a:spLocks noChangeArrowheads="1"/>
            </p:cNvSpPr>
            <p:nvPr/>
          </p:nvSpPr>
          <p:spPr bwMode="auto">
            <a:xfrm>
              <a:off x="384" y="2016"/>
              <a:ext cx="5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sz="3200" baseline="30000">
                  <a:solidFill>
                    <a:schemeClr val="bg1"/>
                  </a:solidFill>
                  <a:latin typeface="Times" panose="02020603050405020304" pitchFamily="18" charset="0"/>
                </a:rPr>
                <a:t>2I</a:t>
              </a:r>
              <a:r>
                <a:rPr lang="en-US" altLang="en-US" sz="3200">
                  <a:solidFill>
                    <a:schemeClr val="bg1"/>
                  </a:solidFill>
                  <a:latin typeface="Times" panose="02020603050405020304" pitchFamily="18" charset="0"/>
                </a:rPr>
                <a:t>T</a:t>
              </a:r>
              <a:r>
                <a:rPr lang="en-US" altLang="en-US" sz="3200" baseline="-30000">
                  <a:solidFill>
                    <a:schemeClr val="bg1"/>
                  </a:solidFill>
                  <a:latin typeface="Times" panose="02020603050405020304" pitchFamily="18" charset="0"/>
                </a:rPr>
                <a:t>M</a:t>
              </a:r>
            </a:p>
          </p:txBody>
        </p:sp>
        <p:sp>
          <p:nvSpPr>
            <p:cNvPr id="30751" name="Text Box 25"/>
            <p:cNvSpPr txBox="1">
              <a:spLocks noChangeArrowheads="1"/>
            </p:cNvSpPr>
            <p:nvPr/>
          </p:nvSpPr>
          <p:spPr bwMode="auto">
            <a:xfrm>
              <a:off x="0" y="2400"/>
              <a:ext cx="116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sz="1400">
                  <a:solidFill>
                    <a:schemeClr val="bg1"/>
                  </a:solidFill>
                  <a:latin typeface="Times" panose="02020603050405020304" pitchFamily="18" charset="0"/>
                </a:rPr>
                <a:t>Microscope calibration</a:t>
              </a:r>
            </a:p>
          </p:txBody>
        </p:sp>
      </p:grpSp>
      <p:grpSp>
        <p:nvGrpSpPr>
          <p:cNvPr id="30728" name="Group 26"/>
          <p:cNvGrpSpPr>
            <a:grpSpLocks/>
          </p:cNvGrpSpPr>
          <p:nvPr/>
        </p:nvGrpSpPr>
        <p:grpSpPr bwMode="auto">
          <a:xfrm>
            <a:off x="1295400" y="4800600"/>
            <a:ext cx="2519363" cy="1295400"/>
            <a:chOff x="816" y="3264"/>
            <a:chExt cx="1587" cy="816"/>
          </a:xfrm>
        </p:grpSpPr>
        <p:sp>
          <p:nvSpPr>
            <p:cNvPr id="30746" name="Line 27"/>
            <p:cNvSpPr>
              <a:spLocks noChangeShapeType="1"/>
            </p:cNvSpPr>
            <p:nvPr/>
          </p:nvSpPr>
          <p:spPr bwMode="auto">
            <a:xfrm flipH="1" flipV="1">
              <a:off x="1680" y="3264"/>
              <a:ext cx="624"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47" name="Text Box 28"/>
            <p:cNvSpPr txBox="1">
              <a:spLocks noChangeArrowheads="1"/>
            </p:cNvSpPr>
            <p:nvPr/>
          </p:nvSpPr>
          <p:spPr bwMode="auto">
            <a:xfrm>
              <a:off x="1584" y="3456"/>
              <a:ext cx="5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sz="3200" baseline="30000">
                  <a:solidFill>
                    <a:schemeClr val="bg1"/>
                  </a:solidFill>
                  <a:latin typeface="Times" panose="02020603050405020304" pitchFamily="18" charset="0"/>
                </a:rPr>
                <a:t>M</a:t>
              </a:r>
              <a:r>
                <a:rPr lang="en-US" altLang="en-US" sz="3200">
                  <a:solidFill>
                    <a:schemeClr val="bg1"/>
                  </a:solidFill>
                  <a:latin typeface="Times" panose="02020603050405020304" pitchFamily="18" charset="0"/>
                </a:rPr>
                <a:t>T</a:t>
              </a:r>
              <a:r>
                <a:rPr lang="en-US" altLang="en-US" sz="3200" baseline="-30000">
                  <a:solidFill>
                    <a:schemeClr val="bg1"/>
                  </a:solidFill>
                  <a:latin typeface="Times" panose="02020603050405020304" pitchFamily="18" charset="0"/>
                </a:rPr>
                <a:t>W</a:t>
              </a:r>
            </a:p>
          </p:txBody>
        </p:sp>
        <p:sp>
          <p:nvSpPr>
            <p:cNvPr id="30748" name="Text Box 29"/>
            <p:cNvSpPr txBox="1">
              <a:spLocks noChangeArrowheads="1"/>
            </p:cNvSpPr>
            <p:nvPr/>
          </p:nvSpPr>
          <p:spPr bwMode="auto">
            <a:xfrm>
              <a:off x="816" y="3888"/>
              <a:ext cx="15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sz="1400">
                  <a:solidFill>
                    <a:schemeClr val="bg1"/>
                  </a:solidFill>
                  <a:latin typeface="Times" panose="02020603050405020304" pitchFamily="18" charset="0"/>
                </a:rPr>
                <a:t>Tracking patient and microscope</a:t>
              </a:r>
            </a:p>
          </p:txBody>
        </p:sp>
      </p:grpSp>
      <p:grpSp>
        <p:nvGrpSpPr>
          <p:cNvPr id="30729" name="Group 30"/>
          <p:cNvGrpSpPr>
            <a:grpSpLocks/>
          </p:cNvGrpSpPr>
          <p:nvPr/>
        </p:nvGrpSpPr>
        <p:grpSpPr bwMode="auto">
          <a:xfrm>
            <a:off x="5486400" y="5000625"/>
            <a:ext cx="1828800" cy="942975"/>
            <a:chOff x="3456" y="3390"/>
            <a:chExt cx="1152" cy="594"/>
          </a:xfrm>
        </p:grpSpPr>
        <p:sp>
          <p:nvSpPr>
            <p:cNvPr id="30743" name="Line 31"/>
            <p:cNvSpPr>
              <a:spLocks noChangeShapeType="1"/>
            </p:cNvSpPr>
            <p:nvPr/>
          </p:nvSpPr>
          <p:spPr bwMode="auto">
            <a:xfrm flipH="1">
              <a:off x="3456" y="3744"/>
              <a:ext cx="1152"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44" name="Text Box 32"/>
            <p:cNvSpPr txBox="1">
              <a:spLocks noChangeArrowheads="1"/>
            </p:cNvSpPr>
            <p:nvPr/>
          </p:nvSpPr>
          <p:spPr bwMode="auto">
            <a:xfrm>
              <a:off x="3744" y="3390"/>
              <a:ext cx="5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sz="3200" baseline="30000">
                  <a:solidFill>
                    <a:schemeClr val="bg1"/>
                  </a:solidFill>
                  <a:latin typeface="Times" panose="02020603050405020304" pitchFamily="18" charset="0"/>
                </a:rPr>
                <a:t>W</a:t>
              </a:r>
              <a:r>
                <a:rPr lang="en-US" altLang="en-US" sz="3200">
                  <a:solidFill>
                    <a:schemeClr val="bg1"/>
                  </a:solidFill>
                  <a:latin typeface="Times" panose="02020603050405020304" pitchFamily="18" charset="0"/>
                </a:rPr>
                <a:t>T</a:t>
              </a:r>
              <a:r>
                <a:rPr lang="en-US" altLang="en-US" sz="3200" baseline="-30000">
                  <a:solidFill>
                    <a:schemeClr val="bg1"/>
                  </a:solidFill>
                  <a:latin typeface="Times" panose="02020603050405020304" pitchFamily="18" charset="0"/>
                </a:rPr>
                <a:t>3I</a:t>
              </a:r>
            </a:p>
          </p:txBody>
        </p:sp>
        <p:sp>
          <p:nvSpPr>
            <p:cNvPr id="30745" name="Text Box 33"/>
            <p:cNvSpPr txBox="1">
              <a:spLocks noChangeArrowheads="1"/>
            </p:cNvSpPr>
            <p:nvPr/>
          </p:nvSpPr>
          <p:spPr bwMode="auto">
            <a:xfrm>
              <a:off x="3590" y="3792"/>
              <a:ext cx="9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sz="1400">
                  <a:solidFill>
                    <a:schemeClr val="bg1"/>
                  </a:solidFill>
                  <a:latin typeface="Times" panose="02020603050405020304" pitchFamily="18" charset="0"/>
                </a:rPr>
                <a:t>Patient registration</a:t>
              </a:r>
            </a:p>
          </p:txBody>
        </p:sp>
      </p:grpSp>
      <p:grpSp>
        <p:nvGrpSpPr>
          <p:cNvPr id="30730" name="Group 34"/>
          <p:cNvGrpSpPr>
            <a:grpSpLocks/>
          </p:cNvGrpSpPr>
          <p:nvPr/>
        </p:nvGrpSpPr>
        <p:grpSpPr bwMode="auto">
          <a:xfrm>
            <a:off x="1981200" y="2895600"/>
            <a:ext cx="5486400" cy="2209800"/>
            <a:chOff x="1248" y="2064"/>
            <a:chExt cx="3456" cy="1392"/>
          </a:xfrm>
        </p:grpSpPr>
        <p:sp>
          <p:nvSpPr>
            <p:cNvPr id="30737" name="Rectangle 35"/>
            <p:cNvSpPr>
              <a:spLocks noChangeArrowheads="1"/>
            </p:cNvSpPr>
            <p:nvPr/>
          </p:nvSpPr>
          <p:spPr bwMode="auto">
            <a:xfrm>
              <a:off x="2928" y="2256"/>
              <a:ext cx="1776" cy="33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solidFill>
                  <a:schemeClr val="bg1"/>
                </a:solidFill>
              </a:endParaRPr>
            </a:p>
          </p:txBody>
        </p:sp>
        <p:sp>
          <p:nvSpPr>
            <p:cNvPr id="30738" name="Oval 36"/>
            <p:cNvSpPr>
              <a:spLocks noChangeArrowheads="1"/>
            </p:cNvSpPr>
            <p:nvPr/>
          </p:nvSpPr>
          <p:spPr bwMode="auto">
            <a:xfrm>
              <a:off x="3072" y="2352"/>
              <a:ext cx="144" cy="144"/>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solidFill>
                  <a:schemeClr val="bg1"/>
                </a:solidFill>
              </a:endParaRPr>
            </a:p>
          </p:txBody>
        </p:sp>
        <p:sp>
          <p:nvSpPr>
            <p:cNvPr id="30739" name="Oval 37"/>
            <p:cNvSpPr>
              <a:spLocks noChangeArrowheads="1"/>
            </p:cNvSpPr>
            <p:nvPr/>
          </p:nvSpPr>
          <p:spPr bwMode="auto">
            <a:xfrm>
              <a:off x="4416" y="2352"/>
              <a:ext cx="144" cy="144"/>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endParaRPr lang="en-US" altLang="en-US">
                <a:solidFill>
                  <a:schemeClr val="bg1"/>
                </a:solidFill>
              </a:endParaRPr>
            </a:p>
          </p:txBody>
        </p:sp>
        <p:sp>
          <p:nvSpPr>
            <p:cNvPr id="30740" name="Text Box 38"/>
            <p:cNvSpPr txBox="1">
              <a:spLocks noChangeArrowheads="1"/>
            </p:cNvSpPr>
            <p:nvPr/>
          </p:nvSpPr>
          <p:spPr bwMode="auto">
            <a:xfrm>
              <a:off x="3552" y="2064"/>
              <a:ext cx="5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a:solidFill>
                    <a:schemeClr val="bg1"/>
                  </a:solidFill>
                  <a:latin typeface="Times" panose="02020603050405020304" pitchFamily="18" charset="0"/>
                </a:rPr>
                <a:t>Polaris</a:t>
              </a:r>
            </a:p>
          </p:txBody>
        </p:sp>
        <p:sp>
          <p:nvSpPr>
            <p:cNvPr id="30741" name="Line 39"/>
            <p:cNvSpPr>
              <a:spLocks noChangeShapeType="1"/>
            </p:cNvSpPr>
            <p:nvPr/>
          </p:nvSpPr>
          <p:spPr bwMode="auto">
            <a:xfrm flipH="1">
              <a:off x="1248" y="2400"/>
              <a:ext cx="2352"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42" name="Line 40"/>
            <p:cNvSpPr>
              <a:spLocks noChangeShapeType="1"/>
            </p:cNvSpPr>
            <p:nvPr/>
          </p:nvSpPr>
          <p:spPr bwMode="auto">
            <a:xfrm flipH="1">
              <a:off x="2640" y="2400"/>
              <a:ext cx="1152" cy="1056"/>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0731" name="Group 41"/>
          <p:cNvGrpSpPr>
            <a:grpSpLocks/>
          </p:cNvGrpSpPr>
          <p:nvPr/>
        </p:nvGrpSpPr>
        <p:grpSpPr bwMode="auto">
          <a:xfrm>
            <a:off x="7162800" y="4243388"/>
            <a:ext cx="2032000" cy="1960562"/>
            <a:chOff x="4512" y="2913"/>
            <a:chExt cx="1280" cy="1235"/>
          </a:xfrm>
        </p:grpSpPr>
        <p:sp>
          <p:nvSpPr>
            <p:cNvPr id="30732" name="Text Box 42"/>
            <p:cNvSpPr txBox="1">
              <a:spLocks noChangeArrowheads="1"/>
            </p:cNvSpPr>
            <p:nvPr/>
          </p:nvSpPr>
          <p:spPr bwMode="auto">
            <a:xfrm>
              <a:off x="4512" y="2913"/>
              <a:ext cx="12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a:solidFill>
                    <a:schemeClr val="bg1"/>
                  </a:solidFill>
                  <a:latin typeface="Times" panose="02020603050405020304" pitchFamily="18" charset="0"/>
                </a:rPr>
                <a:t>Preop. 3D image, 3I</a:t>
              </a:r>
            </a:p>
          </p:txBody>
        </p:sp>
        <p:sp>
          <p:nvSpPr>
            <p:cNvPr id="30733" name="Line 43"/>
            <p:cNvSpPr>
              <a:spLocks noChangeShapeType="1"/>
            </p:cNvSpPr>
            <p:nvPr/>
          </p:nvSpPr>
          <p:spPr bwMode="auto">
            <a:xfrm>
              <a:off x="4512" y="3120"/>
              <a:ext cx="0" cy="384"/>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4" name="Line 44"/>
            <p:cNvSpPr>
              <a:spLocks noChangeShapeType="1"/>
            </p:cNvSpPr>
            <p:nvPr/>
          </p:nvSpPr>
          <p:spPr bwMode="auto">
            <a:xfrm>
              <a:off x="4512" y="3120"/>
              <a:ext cx="480"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30735" name="Picture 45" descr="C:\CalBlock\mr_s1.jpg"/>
            <p:cNvPicPr>
              <a:picLocks noChangeAspect="1" noChangeArrowheads="1"/>
            </p:cNvPicPr>
            <p:nvPr/>
          </p:nvPicPr>
          <p:blipFill>
            <a:blip r:embed="rId5">
              <a:extLst>
                <a:ext uri="{28A0092B-C50C-407E-A947-70E740481C1C}">
                  <a14:useLocalDpi xmlns:a14="http://schemas.microsoft.com/office/drawing/2010/main" val="0"/>
                </a:ext>
              </a:extLst>
            </a:blip>
            <a:srcRect l="20667" t="7111" r="17334" b="10667"/>
            <a:stretch>
              <a:fillRect/>
            </a:stretch>
          </p:blipFill>
          <p:spPr bwMode="auto">
            <a:xfrm>
              <a:off x="4848" y="3408"/>
              <a:ext cx="744" cy="740"/>
            </a:xfrm>
            <a:prstGeom prst="rect">
              <a:avLst/>
            </a:prstGeom>
            <a:noFill/>
            <a:ln>
              <a:noFill/>
            </a:ln>
            <a:effectLst>
              <a:prstShdw prst="shdw13" dist="226117" dir="13089434">
                <a:srgbClr val="80808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Line 46"/>
            <p:cNvSpPr>
              <a:spLocks noChangeShapeType="1"/>
            </p:cNvSpPr>
            <p:nvPr/>
          </p:nvSpPr>
          <p:spPr bwMode="auto">
            <a:xfrm>
              <a:off x="4512" y="3120"/>
              <a:ext cx="432" cy="384"/>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sz="quarter" idx="4294967295"/>
          </p:nvPr>
        </p:nvSpPr>
        <p:spPr>
          <a:xfrm>
            <a:off x="381000" y="762000"/>
            <a:ext cx="8305800" cy="5029200"/>
          </a:xfrm>
        </p:spPr>
        <p:txBody>
          <a:bodyPr/>
          <a:lstStyle/>
          <a:p>
            <a:r>
              <a:rPr lang="en-US" altLang="en-US" sz="1800" smtClean="0"/>
              <a:t>“Stereotactic”: From Greek “stereos”=3-dimensional and Latin “tactus”=to touch</a:t>
            </a:r>
          </a:p>
          <a:p>
            <a:r>
              <a:rPr lang="en-US" altLang="en-US" sz="1800" smtClean="0"/>
              <a:t>1908: Horsely and Clarke develop first apparatus for insertion of probes into the brain based upon Cartesian planes and bony landmarks; only used in primates</a:t>
            </a:r>
          </a:p>
          <a:p>
            <a:r>
              <a:rPr lang="en-US" altLang="en-US" sz="1800" smtClean="0"/>
              <a:t>1947: Spiegel and Wycis report first human use of stereotactic device .  Goal was to perform minimally-invasive psychosurgery but first use was movement disorders</a:t>
            </a:r>
          </a:p>
          <a:p>
            <a:r>
              <a:rPr lang="en-US" altLang="en-US" sz="1800" smtClean="0"/>
              <a:t>1948: Leksell develops first arc-centered frame</a:t>
            </a:r>
          </a:p>
          <a:p>
            <a:r>
              <a:rPr lang="en-US" altLang="en-US" sz="1800" smtClean="0"/>
              <a:t>1957: Talairach publishes first atlas based upon ventriculography and intracranial brain landmarks rather than bone landmarks</a:t>
            </a:r>
          </a:p>
          <a:p>
            <a:r>
              <a:rPr lang="en-US" altLang="en-US" sz="1800" smtClean="0"/>
              <a:t>1986:  Kelley develops frame-based system for eye-tracking of operative microscope</a:t>
            </a:r>
          </a:p>
          <a:p>
            <a:r>
              <a:rPr lang="en-US" altLang="en-US" sz="1800" smtClean="0"/>
              <a:t>1986: Roberts develops frameless acoustic-based system for tracking operative microscope</a:t>
            </a:r>
          </a:p>
          <a:p>
            <a:r>
              <a:rPr lang="en-US" altLang="en-US" sz="1800" smtClean="0"/>
              <a:t>1991: Bucholz develops the first prototype for frameless sonic navigation of tracking tools and instruments in human cranial surgery</a:t>
            </a:r>
          </a:p>
          <a:p>
            <a:pPr lvl="1"/>
            <a:r>
              <a:rPr lang="en-US" altLang="en-US" sz="1800" smtClean="0"/>
              <a:t>Soon after incorporated optical digitizers to reduce inaccuracies from sound echoes</a:t>
            </a:r>
          </a:p>
          <a:p>
            <a:endParaRPr lang="en-US" altLang="en-US" sz="1800" smtClean="0"/>
          </a:p>
          <a:p>
            <a:endParaRPr lang="en-US" altLang="en-US" sz="1800" smtClean="0"/>
          </a:p>
          <a:p>
            <a:endParaRPr lang="en-US" altLang="en-US" sz="1800" smtClean="0"/>
          </a:p>
        </p:txBody>
      </p:sp>
      <p:sp>
        <p:nvSpPr>
          <p:cNvPr id="13315" name="Title 2"/>
          <p:cNvSpPr>
            <a:spLocks noGrp="1"/>
          </p:cNvSpPr>
          <p:nvPr>
            <p:ph type="title"/>
          </p:nvPr>
        </p:nvSpPr>
        <p:spPr>
          <a:xfrm>
            <a:off x="914400" y="304800"/>
            <a:ext cx="6400800" cy="609600"/>
          </a:xfrm>
        </p:spPr>
        <p:txBody>
          <a:bodyPr/>
          <a:lstStyle/>
          <a:p>
            <a:r>
              <a:rPr lang="en-US" altLang="en-US" smtClean="0"/>
              <a:t>History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What equipment is involved?</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31747" name="Content Placeholder 2"/>
          <p:cNvSpPr>
            <a:spLocks noGrp="1"/>
          </p:cNvSpPr>
          <p:nvPr>
            <p:ph idx="1"/>
          </p:nvPr>
        </p:nvSpPr>
        <p:spPr>
          <a:xfrm>
            <a:off x="685800" y="1524000"/>
            <a:ext cx="7772400" cy="4114800"/>
          </a:xfrm>
        </p:spPr>
        <p:txBody>
          <a:bodyPr/>
          <a:lstStyle/>
          <a:p>
            <a:r>
              <a:rPr lang="en-US" altLang="en-US" smtClean="0">
                <a:ea typeface="ＭＳ Ｐゴシック" panose="020B0600070205080204" pitchFamily="34" charset="-128"/>
              </a:rPr>
              <a:t>Localization device (digitizer)</a:t>
            </a:r>
          </a:p>
          <a:p>
            <a:pPr marL="971550" lvl="1" indent="-514350">
              <a:buFont typeface="Wingdings" panose="05000000000000000000" pitchFamily="2" charset="2"/>
              <a:buChar char="ü"/>
            </a:pPr>
            <a:r>
              <a:rPr lang="en-US" altLang="en-US" smtClean="0">
                <a:ea typeface="ＭＳ Ｐゴシック" panose="020B0600070205080204" pitchFamily="34" charset="-128"/>
              </a:rPr>
              <a:t>e.g., optical, electromagnetic, articulated arm</a:t>
            </a:r>
          </a:p>
          <a:p>
            <a:pPr marL="971550" lvl="1" indent="-514350">
              <a:buFont typeface="Wingdings" panose="05000000000000000000" pitchFamily="2" charset="2"/>
              <a:buChar char="ü"/>
            </a:pPr>
            <a:r>
              <a:rPr lang="en-US" altLang="en-US" smtClean="0">
                <a:ea typeface="ＭＳ Ｐゴシック" panose="020B0600070205080204" pitchFamily="34" charset="-128"/>
              </a:rPr>
              <a:t>most systems today include a reference frame to enable OR table movement</a:t>
            </a:r>
          </a:p>
        </p:txBody>
      </p:sp>
      <p:pic>
        <p:nvPicPr>
          <p:cNvPr id="31748" name="Picture 5" descr="c.20.JPG                                                       0003DDACMacintosh HD                   BBA79A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24388"/>
            <a:ext cx="29098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21.JPG                                                       0003DDACMacintosh HD                   BBA79A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09988"/>
            <a:ext cx="395446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descr="c.56.JPG                                                       0000C031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67188"/>
            <a:ext cx="16494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c.57.JPG                                                       0000C031Macintosh HD                   ABA78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222875"/>
            <a:ext cx="24606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ea typeface="ＭＳ Ｐゴシック" panose="020B0600070205080204" pitchFamily="34" charset="-128"/>
              </a:rPr>
              <a:t>What equipment is involved?</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32771" name="Content Placeholder 2"/>
          <p:cNvSpPr>
            <a:spLocks noGrp="1"/>
          </p:cNvSpPr>
          <p:nvPr>
            <p:ph idx="1"/>
          </p:nvPr>
        </p:nvSpPr>
        <p:spPr>
          <a:xfrm>
            <a:off x="685800" y="1905000"/>
            <a:ext cx="7772400" cy="4114800"/>
          </a:xfrm>
        </p:spPr>
        <p:txBody>
          <a:bodyPr/>
          <a:lstStyle/>
          <a:p>
            <a:r>
              <a:rPr lang="en-US" altLang="en-US" smtClean="0">
                <a:ea typeface="ＭＳ Ｐゴシック" panose="020B0600070205080204" pitchFamily="34" charset="-128"/>
              </a:rPr>
              <a:t>Localization device (digitizer)</a:t>
            </a:r>
          </a:p>
          <a:p>
            <a:pPr lvl="1"/>
            <a:r>
              <a:rPr lang="en-US" altLang="en-US" smtClean="0">
                <a:ea typeface="ＭＳ Ｐゴシック" panose="020B0600070205080204" pitchFamily="34" charset="-128"/>
              </a:rPr>
              <a:t>e.g., optical, electromagnetic, articulated arm</a:t>
            </a:r>
          </a:p>
          <a:p>
            <a:r>
              <a:rPr lang="en-US" altLang="en-US" smtClean="0">
                <a:ea typeface="ＭＳ Ｐゴシック" panose="020B0600070205080204" pitchFamily="34" charset="-128"/>
              </a:rPr>
              <a:t>Computer with registration algorithm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What equipment is involved?</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33795" name="Content Placeholder 2"/>
          <p:cNvSpPr>
            <a:spLocks noGrp="1"/>
          </p:cNvSpPr>
          <p:nvPr>
            <p:ph idx="1"/>
          </p:nvPr>
        </p:nvSpPr>
        <p:spPr>
          <a:xfrm>
            <a:off x="685800" y="1905000"/>
            <a:ext cx="7772400" cy="4114800"/>
          </a:xfrm>
        </p:spPr>
        <p:txBody>
          <a:bodyPr/>
          <a:lstStyle/>
          <a:p>
            <a:r>
              <a:rPr lang="en-US" altLang="en-US" smtClean="0">
                <a:ea typeface="ＭＳ Ｐゴシック" panose="020B0600070205080204" pitchFamily="34" charset="-128"/>
              </a:rPr>
              <a:t>Localization device (digitizer)</a:t>
            </a:r>
          </a:p>
          <a:p>
            <a:pPr lvl="1"/>
            <a:r>
              <a:rPr lang="en-US" altLang="en-US" smtClean="0">
                <a:ea typeface="ＭＳ Ｐゴシック" panose="020B0600070205080204" pitchFamily="34" charset="-128"/>
              </a:rPr>
              <a:t>e.g., optical, electromagnetic, articulated arm</a:t>
            </a:r>
          </a:p>
          <a:p>
            <a:r>
              <a:rPr lang="en-US" altLang="en-US" smtClean="0">
                <a:ea typeface="ＭＳ Ｐゴシック" panose="020B0600070205080204" pitchFamily="34" charset="-128"/>
              </a:rPr>
              <a:t>Computer with registration algorithm</a:t>
            </a:r>
          </a:p>
          <a:p>
            <a:r>
              <a:rPr lang="en-US" altLang="en-US" smtClean="0">
                <a:ea typeface="ＭＳ Ｐゴシック" panose="020B0600070205080204" pitchFamily="34" charset="-128"/>
              </a:rPr>
              <a:t>Effector</a:t>
            </a:r>
          </a:p>
          <a:p>
            <a:pPr lvl="1"/>
            <a:r>
              <a:rPr lang="en-US" altLang="en-US" smtClean="0">
                <a:ea typeface="ＭＳ Ｐゴシック" panose="020B0600070205080204" pitchFamily="34" charset="-128"/>
              </a:rPr>
              <a:t>	e.g., pointer and monitor, microscope heads-up display</a:t>
            </a:r>
          </a:p>
        </p:txBody>
      </p:sp>
      <p:pic>
        <p:nvPicPr>
          <p:cNvPr id="33796" name="Picture 5" descr="c.25.JPG                                                       0003DDACMacintosh HD                   BBA79A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43525"/>
            <a:ext cx="17526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5.bmp                                                          00085D60Macintosh HD                   BBA79A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029200"/>
            <a:ext cx="195421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c.32.JPG                                                       0003DDACMacintosh HD                   BBA79A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876800"/>
            <a:ext cx="24415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ea typeface="ＭＳ Ｐゴシック" panose="020B0600070205080204" pitchFamily="34" charset="-128"/>
              </a:rPr>
              <a:t>What types of co-registration strategies can be used?</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34819" name="Content Placeholder 2"/>
          <p:cNvSpPr>
            <a:spLocks noGrp="1"/>
          </p:cNvSpPr>
          <p:nvPr>
            <p:ph idx="1"/>
          </p:nvPr>
        </p:nvSpPr>
        <p:spPr>
          <a:xfrm>
            <a:off x="685800" y="1752600"/>
            <a:ext cx="7772400" cy="4114800"/>
          </a:xfrm>
        </p:spPr>
        <p:txBody>
          <a:bodyPr/>
          <a:lstStyle/>
          <a:p>
            <a:pPr>
              <a:spcAft>
                <a:spcPts val="600"/>
              </a:spcAft>
            </a:pPr>
            <a:r>
              <a:rPr lang="en-US" altLang="en-US" smtClean="0">
                <a:ea typeface="ＭＳ Ｐゴシック" panose="020B0600070205080204" pitchFamily="34" charset="-128"/>
              </a:rPr>
              <a:t>Paired-point rigid transformation</a:t>
            </a:r>
          </a:p>
          <a:p>
            <a:pPr>
              <a:spcAft>
                <a:spcPts val="600"/>
              </a:spcAft>
            </a:pPr>
            <a:endParaRPr lang="en-US" altLang="en-US" smtClean="0">
              <a:ea typeface="ＭＳ Ｐゴシック" panose="020B0600070205080204" pitchFamily="34" charset="-128"/>
            </a:endParaRPr>
          </a:p>
          <a:p>
            <a:pPr>
              <a:spcAft>
                <a:spcPts val="600"/>
              </a:spcAft>
            </a:pPr>
            <a:endParaRPr lang="en-US" altLang="en-US" smtClean="0">
              <a:ea typeface="ＭＳ Ｐゴシック" panose="020B0600070205080204" pitchFamily="34" charset="-128"/>
            </a:endParaRPr>
          </a:p>
          <a:p>
            <a:pPr>
              <a:spcAft>
                <a:spcPts val="600"/>
              </a:spcAft>
            </a:pPr>
            <a:endParaRPr lang="en-US" altLang="en-US" smtClean="0">
              <a:ea typeface="ＭＳ Ｐゴシック" panose="020B0600070205080204" pitchFamily="34" charset="-128"/>
            </a:endParaRPr>
          </a:p>
          <a:p>
            <a:pPr>
              <a:spcAft>
                <a:spcPts val="600"/>
              </a:spcAft>
            </a:pPr>
            <a:r>
              <a:rPr lang="en-US" altLang="en-US" smtClean="0">
                <a:ea typeface="ＭＳ Ｐゴシック" panose="020B0600070205080204" pitchFamily="34" charset="-128"/>
              </a:rPr>
              <a:t>Surface (contour) matching</a:t>
            </a:r>
          </a:p>
        </p:txBody>
      </p:sp>
      <p:pic>
        <p:nvPicPr>
          <p:cNvPr id="34820" name="Picture 5" descr="c.23.JPG                                                       0003DDACMacintosh HD                   BBA79A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937125"/>
            <a:ext cx="21209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c.24b.Gugino.1999.JPG                                          0003DDACMacintosh HD                   BBA79A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953000"/>
            <a:ext cx="25146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Content Placeholder 3" descr="Screen Shot 2013-02-10 at 3.53.15 PM.png"/>
          <p:cNvPicPr>
            <a:picLocks noChangeAspect="1"/>
          </p:cNvPicPr>
          <p:nvPr/>
        </p:nvPicPr>
        <p:blipFill>
          <a:blip r:embed="rId4">
            <a:extLst>
              <a:ext uri="{28A0092B-C50C-407E-A947-70E740481C1C}">
                <a14:useLocalDpi xmlns:a14="http://schemas.microsoft.com/office/drawing/2010/main" val="0"/>
              </a:ext>
            </a:extLst>
          </a:blip>
          <a:srcRect l="787" r="787"/>
          <a:stretch>
            <a:fillRect/>
          </a:stretch>
        </p:blipFill>
        <p:spPr bwMode="auto">
          <a:xfrm>
            <a:off x="7239000" y="2590800"/>
            <a:ext cx="15748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p:cNvPicPr>
            <a:picLocks noChangeAspect="1"/>
          </p:cNvPicPr>
          <p:nvPr/>
        </p:nvPicPr>
        <p:blipFill>
          <a:blip r:embed="rId5">
            <a:extLst>
              <a:ext uri="{28A0092B-C50C-407E-A947-70E740481C1C}">
                <a14:useLocalDpi xmlns:a14="http://schemas.microsoft.com/office/drawing/2010/main" val="0"/>
              </a:ext>
            </a:extLst>
          </a:blip>
          <a:srcRect l="5867" t="17290" r="2998" b="18964"/>
          <a:stretch>
            <a:fillRect/>
          </a:stretch>
        </p:blipFill>
        <p:spPr bwMode="auto">
          <a:xfrm>
            <a:off x="138113" y="2198688"/>
            <a:ext cx="32273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590800"/>
            <a:ext cx="31734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886200"/>
            <a:ext cx="10874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Fiducial registration error (FRE)</a:t>
            </a:r>
          </a:p>
        </p:txBody>
      </p:sp>
      <p:sp>
        <p:nvSpPr>
          <p:cNvPr id="35843" name="TextBox 6"/>
          <p:cNvSpPr txBox="1">
            <a:spLocks noChangeArrowheads="1"/>
          </p:cNvSpPr>
          <p:nvPr/>
        </p:nvSpPr>
        <p:spPr bwMode="auto">
          <a:xfrm>
            <a:off x="838200" y="16764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2800">
                <a:solidFill>
                  <a:schemeClr val="bg1"/>
                </a:solidFill>
                <a:latin typeface="Times" panose="02020603050405020304" pitchFamily="18" charset="0"/>
              </a:rPr>
              <a:t>the root- mean square distance between corresponding fiducial points after registration</a:t>
            </a:r>
          </a:p>
        </p:txBody>
      </p:sp>
      <p:sp>
        <p:nvSpPr>
          <p:cNvPr id="35844" name="Rectangle 7"/>
          <p:cNvSpPr>
            <a:spLocks noChangeArrowheads="1"/>
          </p:cNvSpPr>
          <p:nvPr/>
        </p:nvSpPr>
        <p:spPr bwMode="auto">
          <a:xfrm>
            <a:off x="5486400" y="6172200"/>
            <a:ext cx="3282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chemeClr val="tx2"/>
                </a:solidFill>
              </a:rPr>
              <a:t>Fitzpatrick &amp; West, 2001</a:t>
            </a:r>
          </a:p>
        </p:txBody>
      </p:sp>
      <p:pic>
        <p:nvPicPr>
          <p:cNvPr id="35845" name="Content Placeholder 9" descr="Screen Shot 2013-02-06 at 11.44.15 PM.png"/>
          <p:cNvPicPr>
            <a:picLocks noGrp="1" noChangeAspect="1"/>
          </p:cNvPicPr>
          <p:nvPr>
            <p:ph idx="1"/>
          </p:nvPr>
        </p:nvPicPr>
        <p:blipFill>
          <a:blip r:embed="rId2">
            <a:extLst>
              <a:ext uri="{28A0092B-C50C-407E-A947-70E740481C1C}">
                <a14:useLocalDpi xmlns:a14="http://schemas.microsoft.com/office/drawing/2010/main" val="0"/>
              </a:ext>
            </a:extLst>
          </a:blip>
          <a:srcRect l="-505" r="-505"/>
          <a:stretch>
            <a:fillRect/>
          </a:stretch>
        </p:blipFill>
        <p:spPr>
          <a:xfrm>
            <a:off x="762000" y="2895600"/>
            <a:ext cx="3810000" cy="3673475"/>
          </a:xfrm>
        </p:spPr>
      </p:pic>
      <p:sp>
        <p:nvSpPr>
          <p:cNvPr id="35846" name="TextBox 5"/>
          <p:cNvSpPr txBox="1">
            <a:spLocks noChangeArrowheads="1"/>
          </p:cNvSpPr>
          <p:nvPr/>
        </p:nvSpPr>
        <p:spPr bwMode="auto">
          <a:xfrm>
            <a:off x="228600" y="1524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eaLnBrk="1" hangingPunct="1"/>
            <a:r>
              <a:rPr lang="en-US" altLang="en-US" sz="3200" i="1">
                <a:solidFill>
                  <a:srgbClr val="FFFFFF"/>
                </a:solidFill>
                <a:latin typeface="Times" panose="02020603050405020304" pitchFamily="18" charset="0"/>
              </a:rPr>
              <a:t>Some important definitions…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ea typeface="ＭＳ Ｐゴシック" panose="020B0600070205080204" pitchFamily="34" charset="-128"/>
              </a:rPr>
              <a:t>Fiducial localization error (FLE)</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pic>
        <p:nvPicPr>
          <p:cNvPr id="36867" name="Content Placeholder 5" descr="Screen Shot 2013-02-06 at 11.43.50 PM.png"/>
          <p:cNvPicPr>
            <a:picLocks noGrp="1" noChangeAspect="1"/>
          </p:cNvPicPr>
          <p:nvPr>
            <p:ph idx="1"/>
          </p:nvPr>
        </p:nvPicPr>
        <p:blipFill>
          <a:blip r:embed="rId2">
            <a:extLst>
              <a:ext uri="{28A0092B-C50C-407E-A947-70E740481C1C}">
                <a14:useLocalDpi xmlns:a14="http://schemas.microsoft.com/office/drawing/2010/main" val="0"/>
              </a:ext>
            </a:extLst>
          </a:blip>
          <a:srcRect l="861" r="-960"/>
          <a:stretch>
            <a:fillRect/>
          </a:stretch>
        </p:blipFill>
        <p:spPr>
          <a:xfrm>
            <a:off x="381000" y="2209800"/>
            <a:ext cx="4419600" cy="4338638"/>
          </a:xfrm>
        </p:spPr>
      </p:pic>
      <p:sp>
        <p:nvSpPr>
          <p:cNvPr id="36868" name="TextBox 6"/>
          <p:cNvSpPr txBox="1">
            <a:spLocks noChangeArrowheads="1"/>
          </p:cNvSpPr>
          <p:nvPr/>
        </p:nvSpPr>
        <p:spPr bwMode="auto">
          <a:xfrm>
            <a:off x="1752600" y="14478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2800">
                <a:solidFill>
                  <a:schemeClr val="bg1"/>
                </a:solidFill>
                <a:latin typeface="Times" panose="02020603050405020304" pitchFamily="18" charset="0"/>
              </a:rPr>
              <a:t>the error in locating the fiducial points</a:t>
            </a:r>
          </a:p>
        </p:txBody>
      </p:sp>
      <p:sp>
        <p:nvSpPr>
          <p:cNvPr id="36869" name="Rectangle 7"/>
          <p:cNvSpPr>
            <a:spLocks noChangeArrowheads="1"/>
          </p:cNvSpPr>
          <p:nvPr/>
        </p:nvSpPr>
        <p:spPr bwMode="auto">
          <a:xfrm>
            <a:off x="5486400" y="6172200"/>
            <a:ext cx="3282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chemeClr val="tx2"/>
                </a:solidFill>
              </a:rPr>
              <a:t>Fitzpatrick &amp; West, 2001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Target registration error (TRE)</a:t>
            </a:r>
          </a:p>
        </p:txBody>
      </p:sp>
      <p:sp>
        <p:nvSpPr>
          <p:cNvPr id="37891" name="TextBox 6"/>
          <p:cNvSpPr txBox="1">
            <a:spLocks noChangeArrowheads="1"/>
          </p:cNvSpPr>
          <p:nvPr/>
        </p:nvSpPr>
        <p:spPr bwMode="auto">
          <a:xfrm>
            <a:off x="914400" y="1676400"/>
            <a:ext cx="723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2800">
                <a:solidFill>
                  <a:schemeClr val="bg1"/>
                </a:solidFill>
                <a:latin typeface="Times" panose="02020603050405020304" pitchFamily="18" charset="0"/>
              </a:rPr>
              <a:t>the distance between corresponding points other than the fiducial points after registration </a:t>
            </a:r>
          </a:p>
        </p:txBody>
      </p:sp>
      <p:sp>
        <p:nvSpPr>
          <p:cNvPr id="37892" name="Rectangle 7"/>
          <p:cNvSpPr>
            <a:spLocks noChangeArrowheads="1"/>
          </p:cNvSpPr>
          <p:nvPr/>
        </p:nvSpPr>
        <p:spPr bwMode="auto">
          <a:xfrm>
            <a:off x="5486400" y="6172200"/>
            <a:ext cx="3282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chemeClr val="tx2"/>
                </a:solidFill>
              </a:rPr>
              <a:t>Fitzpatrick &amp; West, 2001</a:t>
            </a:r>
          </a:p>
        </p:txBody>
      </p:sp>
      <p:pic>
        <p:nvPicPr>
          <p:cNvPr id="37893" name="Content Placeholder 9" descr="Screen Shot 2013-02-06 at 11.44.48 PM.png"/>
          <p:cNvPicPr>
            <a:picLocks noGrp="1" noChangeAspect="1"/>
          </p:cNvPicPr>
          <p:nvPr>
            <p:ph idx="1"/>
          </p:nvPr>
        </p:nvPicPr>
        <p:blipFill>
          <a:blip r:embed="rId2">
            <a:extLst>
              <a:ext uri="{28A0092B-C50C-407E-A947-70E740481C1C}">
                <a14:useLocalDpi xmlns:a14="http://schemas.microsoft.com/office/drawing/2010/main" val="0"/>
              </a:ext>
            </a:extLst>
          </a:blip>
          <a:srcRect l="-1404" r="-1404"/>
          <a:stretch>
            <a:fillRect/>
          </a:stretch>
        </p:blipFill>
        <p:spPr>
          <a:xfrm>
            <a:off x="685800" y="2819400"/>
            <a:ext cx="3810000" cy="3673475"/>
          </a:xfrm>
        </p:spPr>
      </p:pic>
      <p:sp>
        <p:nvSpPr>
          <p:cNvPr id="37894" name="TextBox 5"/>
          <p:cNvSpPr txBox="1">
            <a:spLocks noChangeArrowheads="1"/>
          </p:cNvSpPr>
          <p:nvPr/>
        </p:nvSpPr>
        <p:spPr bwMode="auto">
          <a:xfrm>
            <a:off x="5257800" y="3200400"/>
            <a:ext cx="312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3200" i="1">
                <a:solidFill>
                  <a:schemeClr val="bg1"/>
                </a:solidFill>
                <a:latin typeface="Times" panose="02020603050405020304" pitchFamily="18" charset="0"/>
              </a:rPr>
              <a:t>This is what really matters!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Accuracy in phantom testing</a:t>
            </a:r>
          </a:p>
        </p:txBody>
      </p:sp>
      <p:pic>
        <p:nvPicPr>
          <p:cNvPr id="38915" name="Content Placeholder 3" descr="Screen Shot 2013-02-10 at 5.37.16 PM.png"/>
          <p:cNvPicPr>
            <a:picLocks noGrp="1" noChangeAspect="1"/>
          </p:cNvPicPr>
          <p:nvPr>
            <p:ph idx="1"/>
          </p:nvPr>
        </p:nvPicPr>
        <p:blipFill>
          <a:blip r:embed="rId2">
            <a:extLst>
              <a:ext uri="{28A0092B-C50C-407E-A947-70E740481C1C}">
                <a14:useLocalDpi xmlns:a14="http://schemas.microsoft.com/office/drawing/2010/main" val="0"/>
              </a:ext>
            </a:extLst>
          </a:blip>
          <a:srcRect t="-134" b="4044"/>
          <a:stretch>
            <a:fillRect/>
          </a:stretch>
        </p:blipFill>
        <p:spPr>
          <a:xfrm>
            <a:off x="304800" y="2057400"/>
            <a:ext cx="8558213" cy="1930400"/>
          </a:xfrm>
        </p:spPr>
      </p:pic>
      <p:pic>
        <p:nvPicPr>
          <p:cNvPr id="38916" name="Content Placeholder 3" descr="Screen Shot 2013-02-10 at 5.37.51 PM.png"/>
          <p:cNvPicPr>
            <a:picLocks noChangeAspect="1"/>
          </p:cNvPicPr>
          <p:nvPr/>
        </p:nvPicPr>
        <p:blipFill>
          <a:blip r:embed="rId3">
            <a:extLst>
              <a:ext uri="{28A0092B-C50C-407E-A947-70E740481C1C}">
                <a14:useLocalDpi xmlns:a14="http://schemas.microsoft.com/office/drawing/2010/main" val="0"/>
              </a:ext>
            </a:extLst>
          </a:blip>
          <a:srcRect l="279" r="279"/>
          <a:stretch>
            <a:fillRect/>
          </a:stretch>
        </p:blipFill>
        <p:spPr bwMode="auto">
          <a:xfrm>
            <a:off x="1905000" y="4343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5"/>
          <p:cNvSpPr txBox="1">
            <a:spLocks noChangeArrowheads="1"/>
          </p:cNvSpPr>
          <p:nvPr/>
        </p:nvSpPr>
        <p:spPr bwMode="auto">
          <a:xfrm>
            <a:off x="5486400" y="56388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2400">
                <a:solidFill>
                  <a:srgbClr val="FFFFFF"/>
                </a:solidFill>
                <a:latin typeface="Times" panose="02020603050405020304" pitchFamily="18" charset="0"/>
              </a:rPr>
              <a:t>Benardete et al, 2001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381000"/>
            <a:ext cx="8001000" cy="1143000"/>
          </a:xfrm>
        </p:spPr>
        <p:txBody>
          <a:bodyPr/>
          <a:lstStyle/>
          <a:p>
            <a:r>
              <a:rPr lang="en-US" altLang="en-US" sz="3600" smtClean="0">
                <a:ea typeface="ＭＳ Ｐゴシック" panose="020B0600070205080204" pitchFamily="34" charset="-128"/>
              </a:rPr>
              <a:t>Clinical application accuracy</a:t>
            </a:r>
            <a:br>
              <a:rPr lang="en-US" altLang="en-US" sz="3600" smtClean="0">
                <a:ea typeface="ＭＳ Ｐゴシック" panose="020B0600070205080204" pitchFamily="34" charset="-128"/>
              </a:rPr>
            </a:br>
            <a:r>
              <a:rPr lang="en-US" altLang="en-US" sz="3600" smtClean="0">
                <a:ea typeface="ＭＳ Ｐゴシック" panose="020B0600070205080204" pitchFamily="34" charset="-128"/>
              </a:rPr>
              <a:t>(comparing seven registration methods)</a:t>
            </a:r>
          </a:p>
        </p:txBody>
      </p:sp>
      <p:pic>
        <p:nvPicPr>
          <p:cNvPr id="39939" name="Content Placeholder 3" descr="Screen Shot 2013-02-10 at 3.51.20 PM.png"/>
          <p:cNvPicPr>
            <a:picLocks noGrp="1" noChangeAspect="1"/>
          </p:cNvPicPr>
          <p:nvPr>
            <p:ph idx="1"/>
          </p:nvPr>
        </p:nvPicPr>
        <p:blipFill>
          <a:blip r:embed="rId2">
            <a:extLst>
              <a:ext uri="{28A0092B-C50C-407E-A947-70E740481C1C}">
                <a14:useLocalDpi xmlns:a14="http://schemas.microsoft.com/office/drawing/2010/main" val="0"/>
              </a:ext>
            </a:extLst>
          </a:blip>
          <a:srcRect t="2882" b="111"/>
          <a:stretch>
            <a:fillRect/>
          </a:stretch>
        </p:blipFill>
        <p:spPr>
          <a:xfrm>
            <a:off x="533400" y="1828800"/>
            <a:ext cx="8229600" cy="2667000"/>
          </a:xfrm>
        </p:spPr>
      </p:pic>
      <p:sp>
        <p:nvSpPr>
          <p:cNvPr id="39940" name="Rectangle 4"/>
          <p:cNvSpPr>
            <a:spLocks noChangeArrowheads="1"/>
          </p:cNvSpPr>
          <p:nvPr/>
        </p:nvSpPr>
        <p:spPr bwMode="auto">
          <a:xfrm>
            <a:off x="6019800" y="6248400"/>
            <a:ext cx="254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rPr>
              <a:t>Mascott et al, 2006</a:t>
            </a:r>
          </a:p>
        </p:txBody>
      </p:sp>
      <p:pic>
        <p:nvPicPr>
          <p:cNvPr id="39941" name="Content Placeholder 3" descr="Screen Shot 2013-02-10 at 3.53.07 PM.png"/>
          <p:cNvPicPr>
            <a:picLocks noChangeAspect="1"/>
          </p:cNvPicPr>
          <p:nvPr/>
        </p:nvPicPr>
        <p:blipFill>
          <a:blip r:embed="rId3">
            <a:extLst>
              <a:ext uri="{28A0092B-C50C-407E-A947-70E740481C1C}">
                <a14:useLocalDpi xmlns:a14="http://schemas.microsoft.com/office/drawing/2010/main" val="0"/>
              </a:ext>
            </a:extLst>
          </a:blip>
          <a:srcRect l="2548" r="571"/>
          <a:stretch>
            <a:fillRect/>
          </a:stretch>
        </p:blipFill>
        <p:spPr bwMode="auto">
          <a:xfrm>
            <a:off x="688975" y="4800600"/>
            <a:ext cx="124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Content Placeholder 3" descr="Screen Shot 2013-02-10 at 3.53.15 PM.png"/>
          <p:cNvPicPr>
            <a:picLocks noChangeAspect="1"/>
          </p:cNvPicPr>
          <p:nvPr/>
        </p:nvPicPr>
        <p:blipFill>
          <a:blip r:embed="rId4">
            <a:extLst>
              <a:ext uri="{28A0092B-C50C-407E-A947-70E740481C1C}">
                <a14:useLocalDpi xmlns:a14="http://schemas.microsoft.com/office/drawing/2010/main" val="0"/>
              </a:ext>
            </a:extLst>
          </a:blip>
          <a:srcRect l="787" r="787"/>
          <a:stretch>
            <a:fillRect/>
          </a:stretch>
        </p:blipFill>
        <p:spPr bwMode="auto">
          <a:xfrm>
            <a:off x="2057400" y="480060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Content Placeholder 3" descr="Screen Shot 2013-02-10 at 3.53.27 PM.png"/>
          <p:cNvPicPr>
            <a:picLocks noChangeAspect="1"/>
          </p:cNvPicPr>
          <p:nvPr/>
        </p:nvPicPr>
        <p:blipFill>
          <a:blip r:embed="rId5">
            <a:extLst>
              <a:ext uri="{28A0092B-C50C-407E-A947-70E740481C1C}">
                <a14:useLocalDpi xmlns:a14="http://schemas.microsoft.com/office/drawing/2010/main" val="0"/>
              </a:ext>
            </a:extLst>
          </a:blip>
          <a:srcRect l="189" r="189"/>
          <a:stretch>
            <a:fillRect/>
          </a:stretch>
        </p:blipFill>
        <p:spPr bwMode="auto">
          <a:xfrm>
            <a:off x="3352800" y="480060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Content Placeholder 3" descr="Screen Shot 2013-02-10 at 3.53.39 PM.png"/>
          <p:cNvPicPr>
            <a:picLocks noChangeAspect="1"/>
          </p:cNvPicPr>
          <p:nvPr/>
        </p:nvPicPr>
        <p:blipFill>
          <a:blip r:embed="rId6">
            <a:extLst>
              <a:ext uri="{28A0092B-C50C-407E-A947-70E740481C1C}">
                <a14:useLocalDpi xmlns:a14="http://schemas.microsoft.com/office/drawing/2010/main" val="0"/>
              </a:ext>
            </a:extLst>
          </a:blip>
          <a:srcRect l="639" r="-1337"/>
          <a:stretch>
            <a:fillRect/>
          </a:stretch>
        </p:blipFill>
        <p:spPr bwMode="auto">
          <a:xfrm>
            <a:off x="4648200" y="4800600"/>
            <a:ext cx="1303338"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Content Placeholder 3" descr="Screen Shot 2013-02-10 at 3.53.52 PM.png"/>
          <p:cNvPicPr>
            <a:picLocks noChangeAspect="1"/>
          </p:cNvPicPr>
          <p:nvPr/>
        </p:nvPicPr>
        <p:blipFill>
          <a:blip r:embed="rId7">
            <a:extLst>
              <a:ext uri="{28A0092B-C50C-407E-A947-70E740481C1C}">
                <a14:useLocalDpi xmlns:a14="http://schemas.microsoft.com/office/drawing/2010/main" val="0"/>
              </a:ext>
            </a:extLst>
          </a:blip>
          <a:srcRect l="-719" r="-719"/>
          <a:stretch>
            <a:fillRect/>
          </a:stretch>
        </p:blipFill>
        <p:spPr bwMode="auto">
          <a:xfrm>
            <a:off x="6019800" y="4800600"/>
            <a:ext cx="1320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Content Placeholder 3" descr="Screen Shot 2013-02-10 at 3.54.05 PM.png"/>
          <p:cNvPicPr>
            <a:picLocks noChangeAspect="1"/>
          </p:cNvPicPr>
          <p:nvPr/>
        </p:nvPicPr>
        <p:blipFill>
          <a:blip r:embed="rId8">
            <a:extLst>
              <a:ext uri="{28A0092B-C50C-407E-A947-70E740481C1C}">
                <a14:useLocalDpi xmlns:a14="http://schemas.microsoft.com/office/drawing/2010/main" val="0"/>
              </a:ext>
            </a:extLst>
          </a:blip>
          <a:srcRect l="468" r="470"/>
          <a:stretch>
            <a:fillRect/>
          </a:stretch>
        </p:blipFill>
        <p:spPr bwMode="auto">
          <a:xfrm>
            <a:off x="7391400" y="4800600"/>
            <a:ext cx="127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ea typeface="ＭＳ Ｐゴシック" panose="020B0600070205080204" pitchFamily="34" charset="-128"/>
              </a:rPr>
              <a:t>What are the sources of error?</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40963" name="Content Placeholder 2"/>
          <p:cNvSpPr>
            <a:spLocks noGrp="1"/>
          </p:cNvSpPr>
          <p:nvPr>
            <p:ph idx="1"/>
          </p:nvPr>
        </p:nvSpPr>
        <p:spPr>
          <a:xfrm>
            <a:off x="685800" y="1524000"/>
            <a:ext cx="8153400" cy="4114800"/>
          </a:xfrm>
        </p:spPr>
        <p:txBody>
          <a:bodyPr/>
          <a:lstStyle/>
          <a:p>
            <a:pPr marL="454025" indent="-454025"/>
            <a:r>
              <a:rPr lang="en-US" altLang="en-US" smtClean="0">
                <a:ea typeface="ＭＳ Ｐゴシック" panose="020B0600070205080204" pitchFamily="34" charset="-128"/>
              </a:rPr>
              <a:t>Imaging data set</a:t>
            </a:r>
          </a:p>
          <a:p>
            <a:pPr marL="454025" lvl="1" indent="-454025"/>
            <a:r>
              <a:rPr lang="en-US" altLang="en-US" smtClean="0">
                <a:ea typeface="ＭＳ Ｐゴシック" panose="020B0600070205080204" pitchFamily="34" charset="-128"/>
              </a:rPr>
              <a:t>		resolution</a:t>
            </a:r>
          </a:p>
          <a:p>
            <a:pPr marL="454025" lvl="1" indent="-454025"/>
            <a:r>
              <a:rPr lang="en-US" altLang="en-US" smtClean="0">
                <a:ea typeface="ＭＳ Ｐゴシック" panose="020B0600070205080204" pitchFamily="34" charset="-128"/>
              </a:rPr>
              <a:t>			e.g., slice thickness, pixel/voxel size</a:t>
            </a:r>
          </a:p>
          <a:p>
            <a:pPr marL="454025" lvl="1" indent="-454025"/>
            <a:r>
              <a:rPr lang="en-US" altLang="en-US" smtClean="0">
                <a:ea typeface="ＭＳ Ｐゴシック" panose="020B0600070205080204" pitchFamily="34" charset="-128"/>
              </a:rPr>
              <a:t>		spatial infidelity</a:t>
            </a:r>
          </a:p>
          <a:p>
            <a:pPr marL="454025" lvl="1" indent="-454025"/>
            <a:r>
              <a:rPr lang="en-US" altLang="en-US" smtClean="0">
                <a:ea typeface="ＭＳ Ｐゴシック" panose="020B0600070205080204" pitchFamily="34" charset="-128"/>
              </a:rPr>
              <a:t>			e.g., magnetic field inhomogenieties in 			echo planar fMRI</a:t>
            </a:r>
          </a:p>
          <a:p>
            <a:pPr marL="454025" lvl="1" indent="-454025"/>
            <a:r>
              <a:rPr lang="en-US" altLang="en-US" smtClean="0">
                <a:ea typeface="ＭＳ Ｐゴシック" panose="020B0600070205080204" pitchFamily="34" charset="-128"/>
              </a:rPr>
              <a:t>		imaging study fusion</a:t>
            </a:r>
          </a:p>
          <a:p>
            <a:pPr marL="454025" lvl="1" indent="-454025"/>
            <a:r>
              <a:rPr lang="en-US" altLang="en-US" smtClean="0">
                <a:ea typeface="ＭＳ Ｐゴシック" panose="020B0600070205080204" pitchFamily="34" charset="-128"/>
              </a:rPr>
              <a:t>			e.g., CT–MRI, atlas–MRI</a:t>
            </a:r>
          </a:p>
          <a:p>
            <a:pPr marL="454025" lvl="1" indent="-454025"/>
            <a:endParaRPr lang="en-US" altLang="en-US" smtClean="0">
              <a:ea typeface="ＭＳ Ｐゴシック" panose="020B0600070205080204" pitchFamily="34" charset="-128"/>
            </a:endParaRPr>
          </a:p>
          <a:p>
            <a:pPr marL="454025" lvl="1" indent="-454025"/>
            <a:r>
              <a:rPr lang="en-US" altLang="en-US" smtClean="0">
                <a:ea typeface="ＭＳ Ｐゴシック" panose="020B0600070205080204" pitchFamily="34" charset="-128"/>
              </a:rPr>
              <a:t>	</a:t>
            </a:r>
          </a:p>
          <a:p>
            <a:pPr marL="454025" indent="-454025"/>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a:xfrm>
            <a:off x="762000" y="1295400"/>
            <a:ext cx="7162800" cy="4343400"/>
          </a:xfrm>
        </p:spPr>
        <p:txBody>
          <a:bodyPr/>
          <a:lstStyle/>
          <a:p>
            <a:pPr>
              <a:lnSpc>
                <a:spcPct val="90000"/>
              </a:lnSpc>
            </a:pPr>
            <a:r>
              <a:rPr lang="en-US" altLang="en-US" sz="2000" smtClean="0"/>
              <a:t>Navigation is based upon targeting relative to known reference points</a:t>
            </a:r>
          </a:p>
          <a:p>
            <a:pPr>
              <a:lnSpc>
                <a:spcPct val="90000"/>
              </a:lnSpc>
            </a:pPr>
            <a:r>
              <a:rPr lang="en-US" altLang="en-US" sz="2000" smtClean="0"/>
              <a:t>Fiducial :</a:t>
            </a:r>
          </a:p>
          <a:p>
            <a:pPr lvl="1">
              <a:lnSpc>
                <a:spcPct val="90000"/>
              </a:lnSpc>
            </a:pPr>
            <a:r>
              <a:rPr lang="en-US" altLang="en-US" sz="2000" smtClean="0"/>
              <a:t>From latin “fiducia” meaning trust</a:t>
            </a:r>
          </a:p>
          <a:p>
            <a:pPr lvl="1">
              <a:lnSpc>
                <a:spcPct val="90000"/>
              </a:lnSpc>
            </a:pPr>
            <a:r>
              <a:rPr lang="en-US" altLang="en-US" sz="2000" smtClean="0"/>
              <a:t>A point of reference that can be visualized on imaging and identified by the surgeon and/or software package </a:t>
            </a:r>
          </a:p>
          <a:p>
            <a:pPr lvl="1">
              <a:lnSpc>
                <a:spcPct val="90000"/>
              </a:lnSpc>
            </a:pPr>
            <a:r>
              <a:rPr lang="en-US" altLang="en-US" sz="2000" smtClean="0"/>
              <a:t>Accuracy of targeting is influenced by the number of fiducials around a target zone and the constancy of fiducials relative to the target</a:t>
            </a:r>
          </a:p>
          <a:p>
            <a:pPr lvl="1">
              <a:lnSpc>
                <a:spcPct val="90000"/>
              </a:lnSpc>
            </a:pPr>
            <a:r>
              <a:rPr lang="en-US" altLang="en-US" sz="2000" smtClean="0"/>
              <a:t>Frame-based stereotaxy: Fiducials are bars built into cage or box that sits on frame during imaging</a:t>
            </a:r>
          </a:p>
          <a:p>
            <a:pPr lvl="1">
              <a:lnSpc>
                <a:spcPct val="90000"/>
              </a:lnSpc>
            </a:pPr>
            <a:r>
              <a:rPr lang="en-US" altLang="en-US" sz="2000" smtClean="0"/>
              <a:t>Frameless stereotaxy: Fiducials are reference markers (stickers, bone screws) which are fixed directly to the patient prior to imaging</a:t>
            </a:r>
          </a:p>
          <a:p>
            <a:pPr>
              <a:lnSpc>
                <a:spcPct val="90000"/>
              </a:lnSpc>
              <a:buFont typeface="Arial" panose="020B0604020202020204" pitchFamily="34" charset="0"/>
              <a:buNone/>
            </a:pPr>
            <a:endParaRPr lang="en-US" altLang="en-US" sz="2000" smtClean="0"/>
          </a:p>
        </p:txBody>
      </p:sp>
      <p:sp>
        <p:nvSpPr>
          <p:cNvPr id="3" name="Title 2"/>
          <p:cNvSpPr>
            <a:spLocks noGrp="1"/>
          </p:cNvSpPr>
          <p:nvPr>
            <p:ph type="title"/>
          </p:nvPr>
        </p:nvSpPr>
        <p:spPr>
          <a:xfrm>
            <a:off x="762000" y="228600"/>
            <a:ext cx="7620000" cy="609600"/>
          </a:xfrm>
        </p:spPr>
        <p:txBody>
          <a:bodyPr>
            <a:normAutofit fontScale="90000"/>
          </a:bodyPr>
          <a:lstStyle/>
          <a:p>
            <a:pPr>
              <a:defRPr/>
            </a:pPr>
            <a:r>
              <a:rPr lang="en-US" sz="3600" smtClean="0">
                <a:latin typeface="Arial" charset="0"/>
                <a:cs typeface="Arial" charset="0"/>
              </a:rPr>
              <a:t>General Principles of Stereotaxy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descr="Screen Shot 2013-02-07 at 11.49.03 PM.png"/>
          <p:cNvPicPr>
            <a:picLocks noGrp="1" noChangeAspect="1"/>
          </p:cNvPicPr>
          <p:nvPr>
            <p:ph idx="1"/>
          </p:nvPr>
        </p:nvPicPr>
        <p:blipFill>
          <a:blip r:embed="rId3">
            <a:extLst>
              <a:ext uri="{28A0092B-C50C-407E-A947-70E740481C1C}">
                <a14:useLocalDpi xmlns:a14="http://schemas.microsoft.com/office/drawing/2010/main" val="0"/>
              </a:ext>
            </a:extLst>
          </a:blip>
          <a:srcRect l="900" t="6047" r="1802" b="23012"/>
          <a:stretch>
            <a:fillRect/>
          </a:stretch>
        </p:blipFill>
        <p:spPr>
          <a:xfrm>
            <a:off x="228600" y="2590800"/>
            <a:ext cx="8686800" cy="2743200"/>
          </a:xfrm>
        </p:spPr>
      </p:pic>
      <p:sp>
        <p:nvSpPr>
          <p:cNvPr id="41987" name="TextBox 4"/>
          <p:cNvSpPr txBox="1">
            <a:spLocks noChangeArrowheads="1"/>
          </p:cNvSpPr>
          <p:nvPr/>
        </p:nvSpPr>
        <p:spPr bwMode="auto">
          <a:xfrm>
            <a:off x="4724400" y="60960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2400">
                <a:solidFill>
                  <a:schemeClr val="tx2"/>
                </a:solidFill>
                <a:latin typeface="Times" panose="02020603050405020304" pitchFamily="18" charset="0"/>
              </a:rPr>
              <a:t>Maciunas et al, 1994</a:t>
            </a:r>
          </a:p>
        </p:txBody>
      </p:sp>
      <p:sp>
        <p:nvSpPr>
          <p:cNvPr id="41988" name="Title 4"/>
          <p:cNvSpPr>
            <a:spLocks noGrp="1"/>
          </p:cNvSpPr>
          <p:nvPr>
            <p:ph type="title"/>
          </p:nvPr>
        </p:nvSpPr>
        <p:spPr>
          <a:xfrm>
            <a:off x="685800" y="381000"/>
            <a:ext cx="7772400" cy="1143000"/>
          </a:xfrm>
        </p:spPr>
        <p:txBody>
          <a:bodyPr/>
          <a:lstStyle/>
          <a:p>
            <a:r>
              <a:rPr lang="en-US" altLang="en-US" smtClean="0">
                <a:ea typeface="ＭＳ Ｐゴシック" panose="020B0600070205080204" pitchFamily="34" charset="-128"/>
              </a:rPr>
              <a:t>Dependence of stereotactic accuracy on image slice thickness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ea typeface="ＭＳ Ｐゴシック" panose="020B0600070205080204" pitchFamily="34" charset="-128"/>
              </a:rPr>
              <a:t>What are the sources of error?</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43011" name="Content Placeholder 2"/>
          <p:cNvSpPr>
            <a:spLocks noGrp="1"/>
          </p:cNvSpPr>
          <p:nvPr>
            <p:ph idx="1"/>
          </p:nvPr>
        </p:nvSpPr>
        <p:spPr>
          <a:xfrm>
            <a:off x="685800" y="1524000"/>
            <a:ext cx="8153400" cy="4114800"/>
          </a:xfrm>
        </p:spPr>
        <p:txBody>
          <a:bodyPr/>
          <a:lstStyle/>
          <a:p>
            <a:pPr marL="454025" indent="-454025"/>
            <a:r>
              <a:rPr lang="en-US" altLang="en-US" smtClean="0">
                <a:ea typeface="ＭＳ Ｐゴシック" panose="020B0600070205080204" pitchFamily="34" charset="-128"/>
              </a:rPr>
              <a:t>Imaging data set</a:t>
            </a:r>
          </a:p>
          <a:p>
            <a:pPr marL="454025" lvl="1" indent="-454025"/>
            <a:r>
              <a:rPr lang="en-US" altLang="en-US" smtClean="0">
                <a:ea typeface="ＭＳ Ｐゴシック" panose="020B0600070205080204" pitchFamily="34" charset="-128"/>
              </a:rPr>
              <a:t>		resolution</a:t>
            </a:r>
          </a:p>
          <a:p>
            <a:pPr marL="454025" lvl="1" indent="-454025"/>
            <a:r>
              <a:rPr lang="en-US" altLang="en-US" smtClean="0">
                <a:ea typeface="ＭＳ Ｐゴシック" panose="020B0600070205080204" pitchFamily="34" charset="-128"/>
              </a:rPr>
              <a:t>			e.g., slice thickness, pixel/voxel size</a:t>
            </a:r>
          </a:p>
          <a:p>
            <a:pPr marL="454025" lvl="1" indent="-454025"/>
            <a:r>
              <a:rPr lang="en-US" altLang="en-US" smtClean="0">
                <a:ea typeface="ＭＳ Ｐゴシック" panose="020B0600070205080204" pitchFamily="34" charset="-128"/>
              </a:rPr>
              <a:t>		spatial infidelity</a:t>
            </a:r>
          </a:p>
          <a:p>
            <a:pPr marL="454025" lvl="1" indent="-454025"/>
            <a:r>
              <a:rPr lang="en-US" altLang="en-US" smtClean="0">
                <a:ea typeface="ＭＳ Ｐゴシック" panose="020B0600070205080204" pitchFamily="34" charset="-128"/>
              </a:rPr>
              <a:t>			e.g., magnetic field inhomogenieties in 			echo planar fMRI</a:t>
            </a:r>
          </a:p>
          <a:p>
            <a:pPr marL="454025" lvl="1" indent="-454025"/>
            <a:r>
              <a:rPr lang="en-US" altLang="en-US" smtClean="0">
                <a:ea typeface="ＭＳ Ｐゴシック" panose="020B0600070205080204" pitchFamily="34" charset="-128"/>
              </a:rPr>
              <a:t>		</a:t>
            </a:r>
          </a:p>
          <a:p>
            <a:pPr marL="454025" lvl="1" indent="-454025"/>
            <a:r>
              <a:rPr lang="en-US" altLang="en-US" smtClean="0">
                <a:ea typeface="ＭＳ Ｐゴシック" panose="020B0600070205080204" pitchFamily="34" charset="-128"/>
              </a:rPr>
              <a:t>	</a:t>
            </a:r>
          </a:p>
          <a:p>
            <a:pPr marL="454025" indent="-454025"/>
            <a:endParaRPr lang="en-US" altLang="en-US" smtClean="0">
              <a:ea typeface="ＭＳ Ｐゴシック" panose="020B0600070205080204" pitchFamily="34" charset="-128"/>
            </a:endParaRPr>
          </a:p>
        </p:txBody>
      </p:sp>
      <p:pic>
        <p:nvPicPr>
          <p:cNvPr id="43012" name="Picture 3" descr="Screen Shot 2013-02-10 at 10.50.3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648200"/>
            <a:ext cx="42560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1905000" y="6324600"/>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1400">
                <a:solidFill>
                  <a:srgbClr val="FFFFFF"/>
                </a:solidFill>
                <a:latin typeface="Times" panose="02020603050405020304" pitchFamily="18" charset="0"/>
              </a:rPr>
              <a:t>Sumanaweera, 1994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ea typeface="ＭＳ Ｐゴシック" panose="020B0600070205080204" pitchFamily="34" charset="-128"/>
              </a:rPr>
              <a:t>What are the sources of error?</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44035" name="Content Placeholder 2"/>
          <p:cNvSpPr>
            <a:spLocks noGrp="1"/>
          </p:cNvSpPr>
          <p:nvPr>
            <p:ph idx="1"/>
          </p:nvPr>
        </p:nvSpPr>
        <p:spPr>
          <a:xfrm>
            <a:off x="685800" y="1524000"/>
            <a:ext cx="8153400" cy="4114800"/>
          </a:xfrm>
        </p:spPr>
        <p:txBody>
          <a:bodyPr/>
          <a:lstStyle/>
          <a:p>
            <a:pPr marL="454025" indent="-454025"/>
            <a:r>
              <a:rPr lang="en-US" altLang="en-US" smtClean="0">
                <a:ea typeface="ＭＳ Ｐゴシック" panose="020B0600070205080204" pitchFamily="34" charset="-128"/>
              </a:rPr>
              <a:t>Imaging data set</a:t>
            </a:r>
          </a:p>
          <a:p>
            <a:pPr marL="454025" lvl="1" indent="-454025"/>
            <a:r>
              <a:rPr lang="en-US" altLang="en-US" smtClean="0">
                <a:ea typeface="ＭＳ Ｐゴシック" panose="020B0600070205080204" pitchFamily="34" charset="-128"/>
              </a:rPr>
              <a:t>		resolution</a:t>
            </a:r>
          </a:p>
          <a:p>
            <a:pPr marL="454025" lvl="1" indent="-454025"/>
            <a:r>
              <a:rPr lang="en-US" altLang="en-US" smtClean="0">
                <a:ea typeface="ＭＳ Ｐゴシック" panose="020B0600070205080204" pitchFamily="34" charset="-128"/>
              </a:rPr>
              <a:t>			e.g., slice thickness, pixel/voxel size</a:t>
            </a:r>
          </a:p>
          <a:p>
            <a:pPr marL="454025" lvl="1" indent="-454025"/>
            <a:r>
              <a:rPr lang="en-US" altLang="en-US" smtClean="0">
                <a:ea typeface="ＭＳ Ｐゴシック" panose="020B0600070205080204" pitchFamily="34" charset="-128"/>
              </a:rPr>
              <a:t>		spatial infidelity</a:t>
            </a:r>
          </a:p>
          <a:p>
            <a:pPr marL="454025" lvl="1" indent="-454025"/>
            <a:r>
              <a:rPr lang="en-US" altLang="en-US" smtClean="0">
                <a:ea typeface="ＭＳ Ｐゴシック" panose="020B0600070205080204" pitchFamily="34" charset="-128"/>
              </a:rPr>
              <a:t>			e.g., magnetic field inhomogenieties in 			echo planar fMRI</a:t>
            </a:r>
          </a:p>
          <a:p>
            <a:pPr marL="454025" lvl="1" indent="-454025"/>
            <a:r>
              <a:rPr lang="en-US" altLang="en-US" smtClean="0">
                <a:ea typeface="ＭＳ Ｐゴシック" panose="020B0600070205080204" pitchFamily="34" charset="-128"/>
              </a:rPr>
              <a:t>		imaging study fusion</a:t>
            </a:r>
          </a:p>
          <a:p>
            <a:pPr marL="454025" lvl="1" indent="-454025"/>
            <a:r>
              <a:rPr lang="en-US" altLang="en-US" smtClean="0">
                <a:ea typeface="ＭＳ Ｐゴシック" panose="020B0600070205080204" pitchFamily="34" charset="-128"/>
              </a:rPr>
              <a:t>			e.g., CT–MRI, atlas–MRI</a:t>
            </a:r>
          </a:p>
          <a:p>
            <a:pPr marL="454025" lvl="1" indent="-454025"/>
            <a:endParaRPr lang="en-US" altLang="en-US" smtClean="0">
              <a:ea typeface="ＭＳ Ｐゴシック" panose="020B0600070205080204" pitchFamily="34" charset="-128"/>
            </a:endParaRPr>
          </a:p>
          <a:p>
            <a:pPr marL="454025" lvl="1" indent="-454025"/>
            <a:r>
              <a:rPr lang="en-US" altLang="en-US" smtClean="0">
                <a:ea typeface="ＭＳ Ｐゴシック" panose="020B0600070205080204" pitchFamily="34" charset="-128"/>
              </a:rPr>
              <a:t>	</a:t>
            </a:r>
          </a:p>
          <a:p>
            <a:pPr marL="454025" indent="-454025"/>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ea typeface="ＭＳ Ｐゴシック" panose="020B0600070205080204" pitchFamily="34" charset="-128"/>
              </a:rPr>
              <a:t>What are the sources of error?</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45059" name="Content Placeholder 2"/>
          <p:cNvSpPr>
            <a:spLocks noGrp="1"/>
          </p:cNvSpPr>
          <p:nvPr>
            <p:ph idx="1"/>
          </p:nvPr>
        </p:nvSpPr>
        <p:spPr/>
        <p:txBody>
          <a:bodyPr/>
          <a:lstStyle/>
          <a:p>
            <a:pPr marL="454025" indent="-454025"/>
            <a:r>
              <a:rPr lang="en-US" altLang="en-US" smtClean="0">
                <a:solidFill>
                  <a:schemeClr val="bg2"/>
                </a:solidFill>
                <a:ea typeface="ＭＳ Ｐゴシック" panose="020B0600070205080204" pitchFamily="34" charset="-128"/>
              </a:rPr>
              <a:t>Imaging data set</a:t>
            </a:r>
          </a:p>
          <a:p>
            <a:pPr marL="454025" indent="-454025"/>
            <a:r>
              <a:rPr lang="en-US" altLang="en-US" smtClean="0">
                <a:ea typeface="ＭＳ Ｐゴシック" panose="020B0600070205080204" pitchFamily="34" charset="-128"/>
              </a:rPr>
              <a:t>Registration process (image–OR space)</a:t>
            </a:r>
          </a:p>
          <a:p>
            <a:pPr marL="854075" lvl="1" indent="-454025"/>
            <a:r>
              <a:rPr lang="en-US" altLang="en-US" smtClean="0">
                <a:ea typeface="ＭＳ Ｐゴシック" panose="020B0600070205080204" pitchFamily="34" charset="-128"/>
              </a:rPr>
              <a:t>	axes orientation (handedness of coordinate 			system)</a:t>
            </a:r>
          </a:p>
          <a:p>
            <a:pPr marL="854075" lvl="1" indent="-454025"/>
            <a:r>
              <a:rPr lang="en-US" altLang="en-US" smtClean="0">
                <a:ea typeface="ＭＳ Ｐゴシック" panose="020B0600070205080204" pitchFamily="34" charset="-128"/>
              </a:rPr>
              <a:t>	algorithm ambiguity</a:t>
            </a:r>
          </a:p>
          <a:p>
            <a:pPr marL="854075" lvl="1" indent="-454025"/>
            <a:r>
              <a:rPr lang="en-US" altLang="en-US" smtClean="0">
                <a:ea typeface="ＭＳ Ｐゴシック" panose="020B0600070205080204" pitchFamily="34" charset="-128"/>
              </a:rPr>
              <a:t>	fiducial number, configuration, displacement, 		OR localization (surgeon &amp; digitizer)</a:t>
            </a:r>
          </a:p>
          <a:p>
            <a:pPr marL="854075" lvl="1" indent="-454025"/>
            <a:r>
              <a:rPr lang="en-US" altLang="en-US" smtClean="0">
                <a:ea typeface="ＭＳ Ｐゴシック" panose="020B0600070205080204" pitchFamily="34" charset="-128"/>
              </a:rPr>
              <a:t>	</a:t>
            </a:r>
          </a:p>
          <a:p>
            <a:pPr marL="854075" lvl="1" indent="-454025"/>
            <a:endParaRPr lang="en-US" altLang="en-US" smtClean="0">
              <a:ea typeface="ＭＳ Ｐゴシック" panose="020B0600070205080204" pitchFamily="34" charset="-128"/>
            </a:endParaRPr>
          </a:p>
          <a:p>
            <a:pPr marL="854075" lvl="1" indent="-454025"/>
            <a:r>
              <a:rPr lang="en-US" altLang="en-US" smtClean="0">
                <a:ea typeface="ＭＳ Ｐゴシック" panose="020B0600070205080204" pitchFamily="34" charset="-128"/>
              </a:rPr>
              <a:t>	</a:t>
            </a:r>
          </a:p>
          <a:p>
            <a:pPr marL="454025" indent="-454025"/>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ea typeface="ＭＳ Ｐゴシック" panose="020B0600070205080204" pitchFamily="34" charset="-128"/>
              </a:rPr>
              <a:t>Number of fiducials and accuracy</a:t>
            </a:r>
          </a:p>
        </p:txBody>
      </p:sp>
      <p:sp>
        <p:nvSpPr>
          <p:cNvPr id="46083" name="Rectangle 4"/>
          <p:cNvSpPr>
            <a:spLocks noChangeArrowheads="1"/>
          </p:cNvSpPr>
          <p:nvPr/>
        </p:nvSpPr>
        <p:spPr bwMode="auto">
          <a:xfrm>
            <a:off x="5486400" y="6396038"/>
            <a:ext cx="288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rPr>
              <a:t>Fitzpatrick et al, 1998</a:t>
            </a:r>
          </a:p>
        </p:txBody>
      </p:sp>
      <p:pic>
        <p:nvPicPr>
          <p:cNvPr id="46084" name="Content Placeholder 3" descr="Screen Shot 2013-02-09 at 11.42.12 AM.png"/>
          <p:cNvPicPr>
            <a:picLocks noChangeAspect="1"/>
          </p:cNvPicPr>
          <p:nvPr/>
        </p:nvPicPr>
        <p:blipFill>
          <a:blip r:embed="rId3">
            <a:extLst>
              <a:ext uri="{28A0092B-C50C-407E-A947-70E740481C1C}">
                <a14:useLocalDpi xmlns:a14="http://schemas.microsoft.com/office/drawing/2010/main" val="0"/>
              </a:ext>
            </a:extLst>
          </a:blip>
          <a:srcRect l="352" t="20370" r="3986" b="56519"/>
          <a:stretch>
            <a:fillRect/>
          </a:stretch>
        </p:blipFill>
        <p:spPr bwMode="auto">
          <a:xfrm>
            <a:off x="762000" y="1981200"/>
            <a:ext cx="7718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Content Placeholder 3" descr="Screen Shot 2013-02-09 at 11.42.12 AM.png"/>
          <p:cNvPicPr>
            <a:picLocks noChangeAspect="1"/>
          </p:cNvPicPr>
          <p:nvPr/>
        </p:nvPicPr>
        <p:blipFill>
          <a:blip r:embed="rId3">
            <a:extLst>
              <a:ext uri="{28A0092B-C50C-407E-A947-70E740481C1C}">
                <a14:useLocalDpi xmlns:a14="http://schemas.microsoft.com/office/drawing/2010/main" val="0"/>
              </a:ext>
            </a:extLst>
          </a:blip>
          <a:srcRect l="352" t="57925" r="3986" b="36298"/>
          <a:stretch>
            <a:fillRect/>
          </a:stretch>
        </p:blipFill>
        <p:spPr bwMode="auto">
          <a:xfrm>
            <a:off x="762000" y="3505200"/>
            <a:ext cx="771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Content Placeholder 3" descr="Screen Shot 2013-02-09 at 11.42.12 AM.png"/>
          <p:cNvPicPr>
            <a:picLocks noChangeAspect="1"/>
          </p:cNvPicPr>
          <p:nvPr/>
        </p:nvPicPr>
        <p:blipFill>
          <a:blip r:embed="rId3">
            <a:extLst>
              <a:ext uri="{28A0092B-C50C-407E-A947-70E740481C1C}">
                <a14:useLocalDpi xmlns:a14="http://schemas.microsoft.com/office/drawing/2010/main" val="0"/>
              </a:ext>
            </a:extLst>
          </a:blip>
          <a:srcRect l="352" t="68037" r="3986" b="27631"/>
          <a:stretch>
            <a:fillRect/>
          </a:stretch>
        </p:blipFill>
        <p:spPr bwMode="auto">
          <a:xfrm>
            <a:off x="762000" y="3810000"/>
            <a:ext cx="7718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Content Placeholder 3" descr="Screen Shot 2013-02-09 at 11.42.12 AM.png"/>
          <p:cNvPicPr>
            <a:picLocks noChangeAspect="1"/>
          </p:cNvPicPr>
          <p:nvPr/>
        </p:nvPicPr>
        <p:blipFill>
          <a:blip r:embed="rId3">
            <a:extLst>
              <a:ext uri="{28A0092B-C50C-407E-A947-70E740481C1C}">
                <a14:useLocalDpi xmlns:a14="http://schemas.microsoft.com/office/drawing/2010/main" val="0"/>
              </a:ext>
            </a:extLst>
          </a:blip>
          <a:srcRect l="352" t="47813" r="3986" b="46408"/>
          <a:stretch>
            <a:fillRect/>
          </a:stretch>
        </p:blipFill>
        <p:spPr bwMode="auto">
          <a:xfrm>
            <a:off x="762000" y="3200400"/>
            <a:ext cx="771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9"/>
          <p:cNvSpPr>
            <a:spLocks noChangeArrowheads="1"/>
          </p:cNvSpPr>
          <p:nvPr/>
        </p:nvSpPr>
        <p:spPr bwMode="auto">
          <a:xfrm>
            <a:off x="5486400" y="4191000"/>
            <a:ext cx="288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rPr>
              <a:t>Steinmeier et al, 2000</a:t>
            </a:r>
          </a:p>
        </p:txBody>
      </p:sp>
      <p:pic>
        <p:nvPicPr>
          <p:cNvPr id="46089" name="Content Placeholder 3" descr="Screen Shot 2013-02-09 at 4.42.05 PM.png"/>
          <p:cNvPicPr>
            <a:picLocks noChangeAspect="1"/>
          </p:cNvPicPr>
          <p:nvPr/>
        </p:nvPicPr>
        <p:blipFill>
          <a:blip r:embed="rId4">
            <a:extLst>
              <a:ext uri="{28A0092B-C50C-407E-A947-70E740481C1C}">
                <a14:useLocalDpi xmlns:a14="http://schemas.microsoft.com/office/drawing/2010/main" val="0"/>
              </a:ext>
            </a:extLst>
          </a:blip>
          <a:srcRect l="11571" t="27034" r="11551" b="16658"/>
          <a:stretch>
            <a:fillRect/>
          </a:stretch>
        </p:blipFill>
        <p:spPr bwMode="auto">
          <a:xfrm>
            <a:off x="762000" y="4876800"/>
            <a:ext cx="772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descr="Screen Shot 2013-02-09 at 7.16.38 PM.png"/>
          <p:cNvPicPr>
            <a:picLocks noGrp="1" noChangeAspect="1"/>
          </p:cNvPicPr>
          <p:nvPr>
            <p:ph idx="1"/>
          </p:nvPr>
        </p:nvPicPr>
        <p:blipFill>
          <a:blip r:embed="rId3">
            <a:extLst>
              <a:ext uri="{28A0092B-C50C-407E-A947-70E740481C1C}">
                <a14:useLocalDpi xmlns:a14="http://schemas.microsoft.com/office/drawing/2010/main" val="0"/>
              </a:ext>
            </a:extLst>
          </a:blip>
          <a:srcRect l="261" r="261"/>
          <a:stretch>
            <a:fillRect/>
          </a:stretch>
        </p:blipFill>
        <p:spPr>
          <a:xfrm>
            <a:off x="838200" y="609600"/>
            <a:ext cx="7623175" cy="5562600"/>
          </a:xfrm>
        </p:spPr>
      </p:pic>
      <p:sp>
        <p:nvSpPr>
          <p:cNvPr id="47107" name="TextBox 4"/>
          <p:cNvSpPr txBox="1">
            <a:spLocks noChangeArrowheads="1"/>
          </p:cNvSpPr>
          <p:nvPr/>
        </p:nvSpPr>
        <p:spPr bwMode="auto">
          <a:xfrm>
            <a:off x="5257800" y="6248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2400">
                <a:solidFill>
                  <a:srgbClr val="FFFFFF"/>
                </a:solidFill>
                <a:latin typeface="Times" panose="02020603050405020304" pitchFamily="18" charset="0"/>
              </a:rPr>
              <a:t>West et al, 2001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ea typeface="ＭＳ Ｐゴシック" panose="020B0600070205080204" pitchFamily="34" charset="-128"/>
              </a:rPr>
              <a:t>TRE has an approximate N</a:t>
            </a:r>
            <a:r>
              <a:rPr lang="en-US" altLang="en-US" baseline="30000" smtClean="0">
                <a:ea typeface="ＭＳ Ｐゴシック" panose="020B0600070205080204" pitchFamily="34" charset="-128"/>
              </a:rPr>
              <a:t>-1/2</a:t>
            </a:r>
            <a:r>
              <a:rPr lang="en-US" altLang="en-US" smtClean="0">
                <a:ea typeface="ＭＳ Ｐゴシック" panose="020B0600070205080204" pitchFamily="34" charset="-128"/>
              </a:rPr>
              <a:t> dependence</a:t>
            </a:r>
          </a:p>
        </p:txBody>
      </p:sp>
      <p:pic>
        <p:nvPicPr>
          <p:cNvPr id="48131" name="Content Placeholder 3" descr="Screen Shot 2013-02-09 at 4.41.16 PM.png"/>
          <p:cNvPicPr>
            <a:picLocks noChangeAspect="1"/>
          </p:cNvPicPr>
          <p:nvPr/>
        </p:nvPicPr>
        <p:blipFill>
          <a:blip r:embed="rId2">
            <a:extLst>
              <a:ext uri="{28A0092B-C50C-407E-A947-70E740481C1C}">
                <a14:useLocalDpi xmlns:a14="http://schemas.microsoft.com/office/drawing/2010/main" val="0"/>
              </a:ext>
            </a:extLst>
          </a:blip>
          <a:srcRect t="2802" b="2802"/>
          <a:stretch>
            <a:fillRect/>
          </a:stretch>
        </p:blipFill>
        <p:spPr bwMode="auto">
          <a:xfrm>
            <a:off x="685800" y="2667000"/>
            <a:ext cx="77739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ChangeArrowheads="1"/>
          </p:cNvSpPr>
          <p:nvPr/>
        </p:nvSpPr>
        <p:spPr bwMode="auto">
          <a:xfrm>
            <a:off x="5562600" y="4724400"/>
            <a:ext cx="288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rPr>
              <a:t>Fitzpatrick et al, 1998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3600" smtClean="0">
                <a:ea typeface="ＭＳ Ｐゴシック" panose="020B0600070205080204" pitchFamily="34" charset="-128"/>
              </a:rPr>
              <a:t>Error increases as the distance of the target from the fiducial centroid</a:t>
            </a:r>
          </a:p>
        </p:txBody>
      </p:sp>
      <p:pic>
        <p:nvPicPr>
          <p:cNvPr id="49155" name="Content Placeholder 3" descr="Screen Shot 2013-02-09 at 7.17.10 PM.png"/>
          <p:cNvPicPr>
            <a:picLocks noChangeAspect="1"/>
          </p:cNvPicPr>
          <p:nvPr/>
        </p:nvPicPr>
        <p:blipFill>
          <a:blip r:embed="rId3">
            <a:extLst>
              <a:ext uri="{28A0092B-C50C-407E-A947-70E740481C1C}">
                <a14:useLocalDpi xmlns:a14="http://schemas.microsoft.com/office/drawing/2010/main" val="0"/>
              </a:ext>
            </a:extLst>
          </a:blip>
          <a:srcRect l="-1099" r="320"/>
          <a:stretch>
            <a:fillRect/>
          </a:stretch>
        </p:blipFill>
        <p:spPr bwMode="auto">
          <a:xfrm>
            <a:off x="1828800" y="1981200"/>
            <a:ext cx="5410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ChangeArrowheads="1"/>
          </p:cNvSpPr>
          <p:nvPr/>
        </p:nvSpPr>
        <p:spPr bwMode="auto">
          <a:xfrm>
            <a:off x="5029200" y="6248400"/>
            <a:ext cx="216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rPr>
              <a:t>West et al, 2001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ea typeface="ＭＳ Ｐゴシック" panose="020B0600070205080204" pitchFamily="34" charset="-128"/>
              </a:rPr>
              <a:t>FRE is not a reliable indicator of registration accuracy (!!)</a:t>
            </a:r>
          </a:p>
        </p:txBody>
      </p:sp>
      <p:sp>
        <p:nvSpPr>
          <p:cNvPr id="50179" name="Content Placeholder 2"/>
          <p:cNvSpPr>
            <a:spLocks noGrp="1"/>
          </p:cNvSpPr>
          <p:nvPr>
            <p:ph idx="1"/>
          </p:nvPr>
        </p:nvSpPr>
        <p:spPr>
          <a:xfrm>
            <a:off x="685800" y="2286000"/>
            <a:ext cx="7772400" cy="4114800"/>
          </a:xfrm>
        </p:spPr>
        <p:txBody>
          <a:bodyPr/>
          <a:lstStyle/>
          <a:p>
            <a:r>
              <a:rPr lang="en-US" altLang="en-US" smtClean="0">
                <a:ea typeface="ＭＳ Ｐゴシック" panose="020B0600070205080204" pitchFamily="34" charset="-128"/>
              </a:rPr>
              <a:t>FRE is independent of fiducial configuration</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FRE is independent of bias errors (e.g., MRI 	gradient, digitizer camera malalignment, 	bent handheld probe)</a:t>
            </a:r>
          </a:p>
        </p:txBody>
      </p:sp>
      <p:pic>
        <p:nvPicPr>
          <p:cNvPr id="50180" name="Content Placeholder 5" descr="Screen Shot 2013-02-09 at 6.13.06 PM.png"/>
          <p:cNvPicPr>
            <a:picLocks noChangeAspect="1"/>
          </p:cNvPicPr>
          <p:nvPr/>
        </p:nvPicPr>
        <p:blipFill>
          <a:blip r:embed="rId2">
            <a:extLst>
              <a:ext uri="{28A0092B-C50C-407E-A947-70E740481C1C}">
                <a14:useLocalDpi xmlns:a14="http://schemas.microsoft.com/office/drawing/2010/main" val="0"/>
              </a:ext>
            </a:extLst>
          </a:blip>
          <a:srcRect l="2940" t="8006" b="2756"/>
          <a:stretch>
            <a:fillRect/>
          </a:stretch>
        </p:blipFill>
        <p:spPr bwMode="auto">
          <a:xfrm>
            <a:off x="2667000" y="3124200"/>
            <a:ext cx="4572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ChangeArrowheads="1"/>
          </p:cNvSpPr>
          <p:nvPr/>
        </p:nvSpPr>
        <p:spPr bwMode="auto">
          <a:xfrm>
            <a:off x="5410200" y="3886200"/>
            <a:ext cx="176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1400">
                <a:solidFill>
                  <a:srgbClr val="FFFFFF"/>
                </a:solidFill>
              </a:rPr>
              <a:t>Fitzpatrick et al, 1998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533400"/>
            <a:ext cx="7772400" cy="1143000"/>
          </a:xfrm>
        </p:spPr>
        <p:txBody>
          <a:bodyPr/>
          <a:lstStyle/>
          <a:p>
            <a:r>
              <a:rPr lang="en-US" altLang="en-US" smtClean="0">
                <a:ea typeface="ＭＳ Ｐゴシック" panose="020B0600070205080204" pitchFamily="34" charset="-128"/>
              </a:rPr>
              <a:t>Tips regarding fiducials</a:t>
            </a:r>
          </a:p>
        </p:txBody>
      </p:sp>
      <p:sp>
        <p:nvSpPr>
          <p:cNvPr id="51203" name="Content Placeholder 2"/>
          <p:cNvSpPr>
            <a:spLocks noGrp="1"/>
          </p:cNvSpPr>
          <p:nvPr>
            <p:ph idx="1"/>
          </p:nvPr>
        </p:nvSpPr>
        <p:spPr>
          <a:xfrm>
            <a:off x="762000" y="1828800"/>
            <a:ext cx="7772400" cy="4114800"/>
          </a:xfrm>
        </p:spPr>
        <p:txBody>
          <a:bodyPr/>
          <a:lstStyle/>
          <a:p>
            <a:pPr marL="514350" indent="-514350">
              <a:buFont typeface="Times" panose="02020603050405020304" pitchFamily="18" charset="0"/>
              <a:buAutoNum type="arabicPeriod"/>
            </a:pPr>
            <a:r>
              <a:rPr lang="en-US" altLang="en-US" sz="2800" smtClean="0">
                <a:ea typeface="ＭＳ Ｐゴシック" panose="020B0600070205080204" pitchFamily="34" charset="-128"/>
              </a:rPr>
              <a:t>Avoid linear fiducial configurations</a:t>
            </a:r>
          </a:p>
          <a:p>
            <a:pPr marL="514350" indent="-514350">
              <a:buFont typeface="Times" panose="02020603050405020304" pitchFamily="18" charset="0"/>
              <a:buAutoNum type="arabicPeriod"/>
            </a:pPr>
            <a:r>
              <a:rPr lang="en-US" altLang="en-US" sz="2800" smtClean="0">
                <a:ea typeface="ＭＳ Ｐゴシック" panose="020B0600070205080204" pitchFamily="34" charset="-128"/>
              </a:rPr>
              <a:t>Arrange fiducials so that the center of their configuration is close to the region of interest during surgery</a:t>
            </a:r>
          </a:p>
          <a:p>
            <a:pPr marL="514350" indent="-514350">
              <a:buFont typeface="Times" panose="02020603050405020304" pitchFamily="18" charset="0"/>
              <a:buAutoNum type="arabicPeriod"/>
            </a:pPr>
            <a:r>
              <a:rPr lang="en-US" altLang="en-US" sz="2800" smtClean="0">
                <a:ea typeface="ＭＳ Ｐゴシック" panose="020B0600070205080204" pitchFamily="34" charset="-128"/>
              </a:rPr>
              <a:t>Spread out the fiducials</a:t>
            </a:r>
          </a:p>
          <a:p>
            <a:pPr marL="514350" indent="-514350">
              <a:buFont typeface="Times" panose="02020603050405020304" pitchFamily="18" charset="0"/>
              <a:buAutoNum type="arabicPeriod"/>
            </a:pPr>
            <a:r>
              <a:rPr lang="en-US" altLang="en-US" sz="2800" smtClean="0">
                <a:ea typeface="ＭＳ Ｐゴシック" panose="020B0600070205080204" pitchFamily="34" charset="-128"/>
              </a:rPr>
              <a:t>Use as many fiducials as reasonably possible</a:t>
            </a:r>
          </a:p>
          <a:p>
            <a:pPr marL="514350" indent="-514350">
              <a:buFont typeface="Times" panose="02020603050405020304" pitchFamily="18" charset="0"/>
              <a:buAutoNum type="arabicPeriod"/>
            </a:pPr>
            <a:r>
              <a:rPr lang="en-US" altLang="en-US" sz="2800" smtClean="0">
                <a:ea typeface="ＭＳ Ｐゴシック" panose="020B0600070205080204" pitchFamily="34" charset="-128"/>
              </a:rPr>
              <a:t>Mark scalp at fiducial site</a:t>
            </a:r>
          </a:p>
          <a:p>
            <a:pPr marL="514350" indent="-514350">
              <a:buFont typeface="Times" panose="02020603050405020304" pitchFamily="18" charset="0"/>
              <a:buAutoNum type="arabicPeriod"/>
            </a:pPr>
            <a:r>
              <a:rPr lang="en-US" altLang="en-US" sz="2800" smtClean="0">
                <a:ea typeface="ＭＳ Ｐゴシック" panose="020B0600070205080204" pitchFamily="34" charset="-128"/>
              </a:rPr>
              <a:t>Avoid occipital region or distorted scalp</a:t>
            </a:r>
          </a:p>
        </p:txBody>
      </p:sp>
      <p:sp>
        <p:nvSpPr>
          <p:cNvPr id="51204" name="Rectangle 3"/>
          <p:cNvSpPr>
            <a:spLocks noChangeArrowheads="1"/>
          </p:cNvSpPr>
          <p:nvPr/>
        </p:nvSpPr>
        <p:spPr bwMode="auto">
          <a:xfrm>
            <a:off x="4724400" y="6248400"/>
            <a:ext cx="377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rPr>
              <a:t>partially adapted from West et al, 2001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09600"/>
            <a:ext cx="8382000" cy="1143000"/>
          </a:xfrm>
        </p:spPr>
        <p:txBody>
          <a:bodyPr/>
          <a:lstStyle/>
          <a:p>
            <a:r>
              <a:rPr lang="en-US" altLang="en-US" smtClean="0">
                <a:ea typeface="ＭＳ Ｐゴシック" panose="020B0600070205080204" pitchFamily="34" charset="-128"/>
              </a:rPr>
              <a:t>Co-registration is the fundamental principle of stereotaxy</a:t>
            </a:r>
          </a:p>
        </p:txBody>
      </p:sp>
      <p:sp>
        <p:nvSpPr>
          <p:cNvPr id="15363" name="Content Placeholder 2"/>
          <p:cNvSpPr>
            <a:spLocks noGrp="1"/>
          </p:cNvSpPr>
          <p:nvPr>
            <p:ph idx="1"/>
          </p:nvPr>
        </p:nvSpPr>
        <p:spPr>
          <a:xfrm>
            <a:off x="533400" y="2362200"/>
            <a:ext cx="8153400" cy="4114800"/>
          </a:xfrm>
        </p:spPr>
        <p:txBody>
          <a:bodyPr/>
          <a:lstStyle/>
          <a:p>
            <a:pPr>
              <a:buFontTx/>
              <a:buNone/>
            </a:pPr>
            <a:r>
              <a:rPr lang="en-US" altLang="en-US" sz="2800" smtClean="0">
                <a:ea typeface="ＭＳ Ｐゴシック" panose="020B0600070205080204" pitchFamily="34" charset="-128"/>
              </a:rPr>
              <a:t>1906 -- Horsley &amp; Clarke (animal) stereotactic frame</a:t>
            </a:r>
          </a:p>
          <a:p>
            <a:pPr>
              <a:buFontTx/>
              <a:buNone/>
            </a:pPr>
            <a:endParaRPr lang="en-US" altLang="en-US" sz="2800" smtClean="0">
              <a:ea typeface="ＭＳ Ｐゴシック" panose="020B0600070205080204" pitchFamily="34" charset="-128"/>
            </a:endParaRPr>
          </a:p>
          <a:p>
            <a:pPr>
              <a:buFontTx/>
              <a:buNone/>
            </a:pPr>
            <a:endParaRPr lang="en-US" altLang="en-US" sz="2800" smtClean="0">
              <a:ea typeface="ＭＳ Ｐゴシック" panose="020B0600070205080204" pitchFamily="34" charset="-128"/>
            </a:endParaRPr>
          </a:p>
          <a:p>
            <a:pPr>
              <a:buFontTx/>
              <a:buNone/>
            </a:pPr>
            <a:endParaRPr lang="en-US" altLang="en-US" sz="2800" smtClean="0">
              <a:ea typeface="ＭＳ Ｐゴシック" panose="020B0600070205080204" pitchFamily="34" charset="-128"/>
            </a:endParaRPr>
          </a:p>
        </p:txBody>
      </p:sp>
      <p:pic>
        <p:nvPicPr>
          <p:cNvPr id="15364" name="Picture 3" descr="Horsley and Clarke 1908                                        00070DB4Macintosh HD                   BBA79A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87713"/>
            <a:ext cx="3201988"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Horsley                                                        00031A4EMacintosh HD                   BBA79A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352800"/>
            <a:ext cx="152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ea typeface="ＭＳ Ｐゴシック" panose="020B0600070205080204" pitchFamily="34" charset="-128"/>
              </a:rPr>
              <a:t>What are the sources of error?</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52227" name="Content Placeholder 2"/>
          <p:cNvSpPr>
            <a:spLocks noGrp="1"/>
          </p:cNvSpPr>
          <p:nvPr>
            <p:ph idx="1"/>
          </p:nvPr>
        </p:nvSpPr>
        <p:spPr/>
        <p:txBody>
          <a:bodyPr/>
          <a:lstStyle/>
          <a:p>
            <a:pPr marL="454025" indent="-454025"/>
            <a:r>
              <a:rPr lang="en-US" altLang="en-US" smtClean="0">
                <a:ea typeface="ＭＳ Ｐゴシック" panose="020B0600070205080204" pitchFamily="34" charset="-128"/>
              </a:rPr>
              <a:t>Imaging data set</a:t>
            </a:r>
          </a:p>
          <a:p>
            <a:pPr marL="454025" indent="-454025"/>
            <a:r>
              <a:rPr lang="en-US" altLang="en-US" smtClean="0">
                <a:ea typeface="ＭＳ Ｐゴシック" panose="020B0600070205080204" pitchFamily="34" charset="-128"/>
              </a:rPr>
              <a:t>Registration process (image–OR space)</a:t>
            </a:r>
          </a:p>
          <a:p>
            <a:pPr marL="454025" indent="-454025"/>
            <a:r>
              <a:rPr lang="en-US" altLang="en-US" smtClean="0">
                <a:ea typeface="ＭＳ Ｐゴシック" panose="020B0600070205080204" pitchFamily="34" charset="-128"/>
              </a:rPr>
              <a:t>Digitizer performance</a:t>
            </a:r>
          </a:p>
          <a:p>
            <a:pPr lvl="1"/>
            <a:endParaRPr lang="en-US" altLang="en-US" smtClean="0">
              <a:solidFill>
                <a:schemeClr val="bg2"/>
              </a:solidFill>
              <a:ea typeface="ＭＳ Ｐゴシック" panose="020B0600070205080204" pitchFamily="34" charset="-128"/>
            </a:endParaRPr>
          </a:p>
          <a:p>
            <a:pPr lvl="1"/>
            <a:endParaRPr lang="en-US" altLang="en-US" smtClean="0">
              <a:ea typeface="ＭＳ Ｐゴシック" panose="020B0600070205080204" pitchFamily="34" charset="-128"/>
            </a:endParaRPr>
          </a:p>
          <a:p>
            <a:pPr lvl="1"/>
            <a:r>
              <a:rPr lang="en-US" altLang="en-US" smtClean="0">
                <a:ea typeface="ＭＳ Ｐゴシック" panose="020B0600070205080204" pitchFamily="34" charset="-128"/>
              </a:rPr>
              <a:t>	</a:t>
            </a:r>
          </a:p>
          <a:p>
            <a:pPr marL="454025" indent="-454025"/>
            <a:endParaRPr lang="en-US" altLang="en-US" smtClean="0">
              <a:ea typeface="ＭＳ Ｐゴシック" panose="020B0600070205080204" pitchFamily="34" charset="-128"/>
            </a:endParaRPr>
          </a:p>
        </p:txBody>
      </p:sp>
      <p:pic>
        <p:nvPicPr>
          <p:cNvPr id="52228" name="Picture 3" descr="Screen Shot 2013-02-10 at 8.41.48 PM.png"/>
          <p:cNvPicPr>
            <a:picLocks noChangeAspect="1"/>
          </p:cNvPicPr>
          <p:nvPr/>
        </p:nvPicPr>
        <p:blipFill>
          <a:blip r:embed="rId2">
            <a:extLst>
              <a:ext uri="{28A0092B-C50C-407E-A947-70E740481C1C}">
                <a14:useLocalDpi xmlns:a14="http://schemas.microsoft.com/office/drawing/2010/main" val="0"/>
              </a:ext>
            </a:extLst>
          </a:blip>
          <a:srcRect l="1662" t="24211" r="1939" b="3154"/>
          <a:stretch>
            <a:fillRect/>
          </a:stretch>
        </p:blipFill>
        <p:spPr bwMode="auto">
          <a:xfrm>
            <a:off x="2362200" y="3962400"/>
            <a:ext cx="441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4"/>
          <p:cNvSpPr txBox="1">
            <a:spLocks noChangeArrowheads="1"/>
          </p:cNvSpPr>
          <p:nvPr/>
        </p:nvSpPr>
        <p:spPr bwMode="auto">
          <a:xfrm>
            <a:off x="4572000" y="6019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chemeClr val="tx2"/>
                </a:solidFill>
                <a:latin typeface="Times" panose="02020603050405020304" pitchFamily="18" charset="0"/>
              </a:rPr>
              <a:t>Wang &amp; Song, 2011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ea typeface="ＭＳ Ｐゴシック" panose="020B0600070205080204" pitchFamily="34" charset="-128"/>
              </a:rPr>
              <a:t>What are the sources of error?</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53251" name="Content Placeholder 2"/>
          <p:cNvSpPr>
            <a:spLocks noGrp="1"/>
          </p:cNvSpPr>
          <p:nvPr>
            <p:ph idx="1"/>
          </p:nvPr>
        </p:nvSpPr>
        <p:spPr>
          <a:xfrm>
            <a:off x="609600" y="1295400"/>
            <a:ext cx="7772400" cy="4114800"/>
          </a:xfrm>
        </p:spPr>
        <p:txBody>
          <a:bodyPr/>
          <a:lstStyle/>
          <a:p>
            <a:pPr marL="454025" indent="-454025"/>
            <a:r>
              <a:rPr lang="en-US" altLang="en-US" smtClean="0">
                <a:ea typeface="ＭＳ Ｐゴシック" panose="020B0600070205080204" pitchFamily="34" charset="-128"/>
              </a:rPr>
              <a:t>Surgical field displacement or deformation</a:t>
            </a:r>
          </a:p>
          <a:p>
            <a:pPr marL="454025" indent="-454025"/>
            <a:endParaRPr lang="en-US" altLang="en-US" smtClean="0">
              <a:ea typeface="ＭＳ Ｐゴシック" panose="020B0600070205080204" pitchFamily="34" charset="-128"/>
            </a:endParaRPr>
          </a:p>
        </p:txBody>
      </p:sp>
      <p:pic>
        <p:nvPicPr>
          <p:cNvPr id="53252" name="Picture 3" descr="Screen Shot 2013-02-10 at 9.15.3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3429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c.39.JPG                                                       0000C031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09800"/>
            <a:ext cx="41910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5"/>
          <p:cNvSpPr txBox="1">
            <a:spLocks noChangeArrowheads="1"/>
          </p:cNvSpPr>
          <p:nvPr/>
        </p:nvSpPr>
        <p:spPr bwMode="auto">
          <a:xfrm>
            <a:off x="838200" y="42672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chemeClr val="tx2"/>
                </a:solidFill>
                <a:latin typeface="Times" panose="02020603050405020304" pitchFamily="18" charset="0"/>
              </a:rPr>
              <a:t>Dorward et al, 1998</a:t>
            </a:r>
          </a:p>
        </p:txBody>
      </p:sp>
      <p:sp>
        <p:nvSpPr>
          <p:cNvPr id="53255" name="TextBox 6"/>
          <p:cNvSpPr txBox="1">
            <a:spLocks noChangeArrowheads="1"/>
          </p:cNvSpPr>
          <p:nvPr/>
        </p:nvSpPr>
        <p:spPr bwMode="auto">
          <a:xfrm>
            <a:off x="5029200" y="42672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latin typeface="Times" panose="02020603050405020304" pitchFamily="18" charset="0"/>
              </a:rPr>
              <a:t>Hill et al, 1998</a:t>
            </a:r>
          </a:p>
        </p:txBody>
      </p:sp>
      <p:pic>
        <p:nvPicPr>
          <p:cNvPr id="53256" name="Picture 3" descr="AFTER"/>
          <p:cNvPicPr>
            <a:picLocks noChangeAspect="1" noChangeArrowheads="1"/>
          </p:cNvPicPr>
          <p:nvPr/>
        </p:nvPicPr>
        <p:blipFill>
          <a:blip r:embed="rId5">
            <a:extLst>
              <a:ext uri="{28A0092B-C50C-407E-A947-70E740481C1C}">
                <a14:useLocalDpi xmlns:a14="http://schemas.microsoft.com/office/drawing/2010/main" val="0"/>
              </a:ext>
            </a:extLst>
          </a:blip>
          <a:srcRect t="32680" r="4256"/>
          <a:stretch>
            <a:fillRect/>
          </a:stretch>
        </p:blipFill>
        <p:spPr bwMode="auto">
          <a:xfrm>
            <a:off x="533400" y="4724400"/>
            <a:ext cx="3429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Box 11"/>
          <p:cNvSpPr txBox="1">
            <a:spLocks noChangeArrowheads="1"/>
          </p:cNvSpPr>
          <p:nvPr/>
        </p:nvSpPr>
        <p:spPr bwMode="auto">
          <a:xfrm>
            <a:off x="762000" y="6488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latin typeface="Times" panose="02020603050405020304" pitchFamily="18" charset="0"/>
              </a:rPr>
              <a:t>Roberts et al, 1998</a:t>
            </a:r>
          </a:p>
        </p:txBody>
      </p:sp>
      <p:pic>
        <p:nvPicPr>
          <p:cNvPr id="53258" name="Picture 12" descr="Screen Shot 2013-02-10 at 9.30.41 PM.png"/>
          <p:cNvPicPr>
            <a:picLocks noChangeAspect="1"/>
          </p:cNvPicPr>
          <p:nvPr/>
        </p:nvPicPr>
        <p:blipFill>
          <a:blip r:embed="rId6">
            <a:extLst>
              <a:ext uri="{28A0092B-C50C-407E-A947-70E740481C1C}">
                <a14:useLocalDpi xmlns:a14="http://schemas.microsoft.com/office/drawing/2010/main" val="0"/>
              </a:ext>
            </a:extLst>
          </a:blip>
          <a:srcRect t="2328"/>
          <a:stretch>
            <a:fillRect/>
          </a:stretch>
        </p:blipFill>
        <p:spPr bwMode="auto">
          <a:xfrm>
            <a:off x="5181600" y="4648200"/>
            <a:ext cx="2743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Box 13"/>
          <p:cNvSpPr txBox="1">
            <a:spLocks noChangeArrowheads="1"/>
          </p:cNvSpPr>
          <p:nvPr/>
        </p:nvSpPr>
        <p:spPr bwMode="auto">
          <a:xfrm>
            <a:off x="5867400" y="64881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a:solidFill>
                  <a:srgbClr val="FFFFFF"/>
                </a:solidFill>
                <a:latin typeface="Times" panose="02020603050405020304" pitchFamily="18" charset="0"/>
              </a:rPr>
              <a:t>Ji et al, 2012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ea typeface="ＭＳ Ｐゴシック" panose="020B0600070205080204" pitchFamily="34" charset="-128"/>
              </a:rPr>
              <a:t>How does this relate to intraoperative MRI/CT?</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54275" name="Content Placeholder 2"/>
          <p:cNvSpPr>
            <a:spLocks noGrp="1"/>
          </p:cNvSpPr>
          <p:nvPr>
            <p:ph idx="1"/>
          </p:nvPr>
        </p:nvSpPr>
        <p:spPr>
          <a:xfrm>
            <a:off x="381000" y="1752600"/>
            <a:ext cx="7772400" cy="4114800"/>
          </a:xfrm>
        </p:spPr>
        <p:txBody>
          <a:bodyPr/>
          <a:lstStyle/>
          <a:p>
            <a:r>
              <a:rPr lang="en-US" altLang="en-US" smtClean="0">
                <a:ea typeface="ＭＳ Ｐゴシック" panose="020B0600070205080204" pitchFamily="34" charset="-128"/>
              </a:rPr>
              <a:t>Numerous implementations</a:t>
            </a:r>
          </a:p>
          <a:p>
            <a:r>
              <a:rPr lang="en-US" altLang="en-US" smtClean="0">
                <a:ea typeface="ＭＳ Ｐゴシック" panose="020B0600070205080204" pitchFamily="34" charset="-128"/>
              </a:rPr>
              <a:t>Facilitated co-registration</a:t>
            </a:r>
          </a:p>
          <a:p>
            <a:r>
              <a:rPr lang="en-US" altLang="en-US" smtClean="0">
                <a:ea typeface="ＭＳ Ｐゴシック" panose="020B0600070205080204" pitchFamily="34" charset="-128"/>
              </a:rPr>
              <a:t>Updated image data-set</a:t>
            </a:r>
          </a:p>
          <a:p>
            <a:r>
              <a:rPr lang="en-US" altLang="en-US" smtClean="0">
                <a:ea typeface="ＭＳ Ｐゴシック" panose="020B0600070205080204" pitchFamily="34" charset="-128"/>
              </a:rPr>
              <a:t>Cost-benefit analyses pending</a:t>
            </a:r>
          </a:p>
        </p:txBody>
      </p:sp>
      <p:pic>
        <p:nvPicPr>
          <p:cNvPr id="54276" name="Picture 3" descr="c.40.JPG                                                       0000C03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30432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Screen Shot 2013-02-10 at 9.45.3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95800"/>
            <a:ext cx="2895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descr="Screen Shot 2013-02-10 at 9.53.0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495800"/>
            <a:ext cx="2895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ea typeface="ＭＳ Ｐゴシック" panose="020B0600070205080204" pitchFamily="34" charset="-128"/>
              </a:rPr>
              <a:t>In what applications has image-guidance been important?</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55299" name="Content Placeholder 2"/>
          <p:cNvSpPr>
            <a:spLocks noGrp="1"/>
          </p:cNvSpPr>
          <p:nvPr>
            <p:ph idx="1"/>
          </p:nvPr>
        </p:nvSpPr>
        <p:spPr>
          <a:xfrm>
            <a:off x="381000" y="1752600"/>
            <a:ext cx="8763000" cy="4114800"/>
          </a:xfrm>
        </p:spPr>
        <p:txBody>
          <a:bodyPr/>
          <a:lstStyle/>
          <a:p>
            <a:r>
              <a:rPr lang="en-US" altLang="en-US" smtClean="0">
                <a:ea typeface="ＭＳ Ｐゴシック" panose="020B0600070205080204" pitchFamily="34" charset="-128"/>
              </a:rPr>
              <a:t>Tumor  (biopsy, resection of glial and met tumor)</a:t>
            </a:r>
          </a:p>
          <a:p>
            <a:r>
              <a:rPr lang="en-US" altLang="en-US" smtClean="0">
                <a:ea typeface="ＭＳ Ｐゴシック" panose="020B0600070205080204" pitchFamily="34" charset="-128"/>
              </a:rPr>
              <a:t>Epilepsy (structural &amp; physiologic data, resection)</a:t>
            </a:r>
          </a:p>
          <a:p>
            <a:r>
              <a:rPr lang="en-US" altLang="en-US" smtClean="0">
                <a:ea typeface="ＭＳ Ｐゴシック" panose="020B0600070205080204" pitchFamily="34" charset="-128"/>
              </a:rPr>
              <a:t>Functional (DBS)</a:t>
            </a:r>
          </a:p>
          <a:p>
            <a:r>
              <a:rPr lang="en-US" altLang="en-US" smtClean="0">
                <a:ea typeface="ＭＳ Ｐゴシック" panose="020B0600070205080204" pitchFamily="34" charset="-128"/>
              </a:rPr>
              <a:t>Spine (instrumentation)</a:t>
            </a:r>
          </a:p>
          <a:p>
            <a:r>
              <a:rPr lang="en-US" altLang="en-US" smtClean="0">
                <a:ea typeface="ＭＳ Ｐゴシック" panose="020B0600070205080204" pitchFamily="34" charset="-128"/>
              </a:rPr>
              <a:t>Radiosurgery (frameless technologies)</a:t>
            </a:r>
          </a:p>
          <a:p>
            <a:r>
              <a:rPr lang="en-US" altLang="en-US" smtClean="0">
                <a:ea typeface="ＭＳ Ｐゴシック" panose="020B0600070205080204" pitchFamily="34" charset="-128"/>
              </a:rPr>
              <a:t>Cerebrovascular (?)</a:t>
            </a:r>
          </a:p>
          <a:p>
            <a:r>
              <a:rPr lang="en-US" altLang="en-US" smtClean="0">
                <a:ea typeface="ＭＳ Ｐゴシック" panose="020B0600070205080204" pitchFamily="34" charset="-128"/>
              </a:rPr>
              <a:t>Other: ENT, Plastics, Ortho, General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ea typeface="ＭＳ Ｐゴシック" panose="020B0600070205080204" pitchFamily="34" charset="-128"/>
              </a:rPr>
              <a:t>What’s under development for image-guidance?</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56323" name="Content Placeholder 2"/>
          <p:cNvSpPr>
            <a:spLocks noGrp="1"/>
          </p:cNvSpPr>
          <p:nvPr>
            <p:ph idx="1"/>
          </p:nvPr>
        </p:nvSpPr>
        <p:spPr/>
        <p:txBody>
          <a:bodyPr/>
          <a:lstStyle/>
          <a:p>
            <a:r>
              <a:rPr lang="en-US" altLang="en-US" smtClean="0">
                <a:ea typeface="ＭＳ Ｐゴシック" panose="020B0600070205080204" pitchFamily="34" charset="-128"/>
              </a:rPr>
              <a:t>Automated registration</a:t>
            </a:r>
          </a:p>
          <a:p>
            <a:r>
              <a:rPr lang="en-US" altLang="en-US" smtClean="0">
                <a:ea typeface="ＭＳ Ｐゴシック" panose="020B0600070205080204" pitchFamily="34" charset="-128"/>
              </a:rPr>
              <a:t>Ease of use</a:t>
            </a:r>
          </a:p>
          <a:p>
            <a:r>
              <a:rPr lang="en-US" altLang="en-US" smtClean="0">
                <a:ea typeface="ＭＳ Ｐゴシック" panose="020B0600070205080204" pitchFamily="34" charset="-128"/>
              </a:rPr>
              <a:t>Updated imaging/registration</a:t>
            </a:r>
          </a:p>
          <a:p>
            <a:r>
              <a:rPr lang="en-US" altLang="en-US" smtClean="0">
                <a:ea typeface="ＭＳ Ｐゴシック" panose="020B0600070205080204" pitchFamily="34" charset="-128"/>
              </a:rPr>
              <a:t>Increasing accuracy</a:t>
            </a:r>
          </a:p>
          <a:p>
            <a:r>
              <a:rPr lang="en-US" altLang="en-US" smtClean="0">
                <a:ea typeface="ＭＳ Ｐゴシック" panose="020B0600070205080204" pitchFamily="34" charset="-128"/>
              </a:rPr>
              <a:t>Robotics</a:t>
            </a:r>
          </a:p>
          <a:p>
            <a:r>
              <a:rPr lang="en-US" altLang="en-US" smtClean="0">
                <a:ea typeface="ＭＳ Ｐゴシック" panose="020B0600070205080204" pitchFamily="34" charset="-128"/>
              </a:rPr>
              <a:t>Extension of application to other </a:t>
            </a:r>
          </a:p>
          <a:p>
            <a:pPr lvl="1"/>
            <a:r>
              <a:rPr lang="en-US" altLang="en-US" sz="2000" smtClean="0">
                <a:ea typeface="ＭＳ Ｐゴシック" panose="020B0600070205080204" pitchFamily="34" charset="-128"/>
              </a:rPr>
              <a:t>	</a:t>
            </a:r>
            <a:r>
              <a:rPr lang="en-US" altLang="en-US" sz="2800" smtClean="0">
                <a:ea typeface="ＭＳ Ｐゴシック" panose="020B0600070205080204" pitchFamily="34" charset="-128"/>
              </a:rPr>
              <a:t>surgeries, other disciplines</a:t>
            </a:r>
          </a:p>
        </p:txBody>
      </p:sp>
      <p:pic>
        <p:nvPicPr>
          <p:cNvPr id="56324" name="Picture 3" descr="Screen Shot 2013-02-10 at 10.02.0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419600"/>
            <a:ext cx="11636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Screen Shot 2013-02-10 at 10.16.1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52600"/>
            <a:ext cx="22939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5"/>
          <p:cNvSpPr txBox="1">
            <a:spLocks noChangeArrowheads="1"/>
          </p:cNvSpPr>
          <p:nvPr/>
        </p:nvSpPr>
        <p:spPr bwMode="auto">
          <a:xfrm>
            <a:off x="7543800" y="38100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1400">
                <a:solidFill>
                  <a:srgbClr val="FFFFFF"/>
                </a:solidFill>
                <a:latin typeface="Times" panose="02020603050405020304" pitchFamily="18" charset="0"/>
              </a:rPr>
              <a:t>Nathoo, 2005</a:t>
            </a:r>
          </a:p>
        </p:txBody>
      </p:sp>
      <p:sp>
        <p:nvSpPr>
          <p:cNvPr id="56327" name="Rectangle 6"/>
          <p:cNvSpPr>
            <a:spLocks noChangeArrowheads="1"/>
          </p:cNvSpPr>
          <p:nvPr/>
        </p:nvSpPr>
        <p:spPr bwMode="auto">
          <a:xfrm>
            <a:off x="7848600" y="6096000"/>
            <a:ext cx="104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sto MT" panose="02040603050505030304" pitchFamily="18" charset="0"/>
                <a:ea typeface="ＭＳ Ｐゴシック" panose="020B0600070205080204" pitchFamily="34" charset="-128"/>
              </a:defRPr>
            </a:lvl1pPr>
            <a:lvl2pPr marL="742950" indent="-285750" eaLnBrk="0" hangingPunct="0">
              <a:defRPr>
                <a:solidFill>
                  <a:schemeClr val="tx1"/>
                </a:solidFill>
                <a:latin typeface="Calisto MT" panose="02040603050505030304" pitchFamily="18" charset="0"/>
                <a:ea typeface="ＭＳ Ｐゴシック" panose="020B0600070205080204" pitchFamily="34" charset="-128"/>
              </a:defRPr>
            </a:lvl2pPr>
            <a:lvl3pPr marL="1143000" indent="-228600" eaLnBrk="0" hangingPunct="0">
              <a:defRPr>
                <a:solidFill>
                  <a:schemeClr val="tx1"/>
                </a:solidFill>
                <a:latin typeface="Calisto MT" panose="02040603050505030304" pitchFamily="18" charset="0"/>
                <a:ea typeface="ＭＳ Ｐゴシック" panose="020B0600070205080204" pitchFamily="34" charset="-128"/>
              </a:defRPr>
            </a:lvl3pPr>
            <a:lvl4pPr marL="1600200" indent="-228600" eaLnBrk="0" hangingPunct="0">
              <a:defRPr>
                <a:solidFill>
                  <a:schemeClr val="tx1"/>
                </a:solidFill>
                <a:latin typeface="Calisto MT" panose="02040603050505030304" pitchFamily="18" charset="0"/>
                <a:ea typeface="ＭＳ Ｐゴシック" panose="020B0600070205080204" pitchFamily="34" charset="-128"/>
              </a:defRPr>
            </a:lvl4pPr>
            <a:lvl5pPr marL="2057400" indent="-228600" eaLnBrk="0" hangingPunct="0">
              <a:defRPr>
                <a:solidFill>
                  <a:schemeClr val="tx1"/>
                </a:solidFill>
                <a:latin typeface="Calisto MT" panose="0204060305050503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0"/>
                <a:ea typeface="ＭＳ Ｐゴシック" panose="020B0600070205080204" pitchFamily="34" charset="-128"/>
              </a:defRPr>
            </a:lvl9pPr>
          </a:lstStyle>
          <a:p>
            <a:pPr algn="ctr" eaLnBrk="1" hangingPunct="1"/>
            <a:r>
              <a:rPr lang="en-US" altLang="en-US" sz="1400">
                <a:solidFill>
                  <a:srgbClr val="FFFFFF"/>
                </a:solidFill>
              </a:rPr>
              <a:t>Louw, 2004</a:t>
            </a:r>
          </a:p>
        </p:txBody>
      </p:sp>
      <p:pic>
        <p:nvPicPr>
          <p:cNvPr id="56328" name="Picture 8" descr="Screen Shot 2013-02-11 at 1.43.36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486400"/>
            <a:ext cx="1652588"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09600"/>
            <a:ext cx="8382000" cy="1143000"/>
          </a:xfrm>
        </p:spPr>
        <p:txBody>
          <a:bodyPr/>
          <a:lstStyle/>
          <a:p>
            <a:r>
              <a:rPr lang="en-US" altLang="en-US" smtClean="0">
                <a:ea typeface="ＭＳ Ｐゴシック" panose="020B0600070205080204" pitchFamily="34" charset="-128"/>
              </a:rPr>
              <a:t>Co-registration is the fundamental principle of stereotaxy</a:t>
            </a:r>
          </a:p>
        </p:txBody>
      </p:sp>
      <p:sp>
        <p:nvSpPr>
          <p:cNvPr id="16387" name="Content Placeholder 2"/>
          <p:cNvSpPr>
            <a:spLocks noGrp="1"/>
          </p:cNvSpPr>
          <p:nvPr>
            <p:ph idx="1"/>
          </p:nvPr>
        </p:nvSpPr>
        <p:spPr>
          <a:xfrm>
            <a:off x="533400" y="2362200"/>
            <a:ext cx="8153400" cy="4114800"/>
          </a:xfrm>
        </p:spPr>
        <p:txBody>
          <a:bodyPr/>
          <a:lstStyle/>
          <a:p>
            <a:pPr>
              <a:buFontTx/>
              <a:buNone/>
            </a:pPr>
            <a:r>
              <a:rPr lang="en-US" altLang="en-US" sz="2800" smtClean="0">
                <a:ea typeface="ＭＳ Ｐゴシック" panose="020B0600070205080204" pitchFamily="34" charset="-128"/>
              </a:rPr>
              <a:t>1906 – Horsley &amp; Clarke (animal) stereotactic frame</a:t>
            </a:r>
          </a:p>
          <a:p>
            <a:pPr>
              <a:buFontTx/>
              <a:buNone/>
            </a:pPr>
            <a:r>
              <a:rPr lang="en-US" altLang="en-US" sz="2800" smtClean="0">
                <a:ea typeface="ＭＳ Ｐゴシック" panose="020B0600070205080204" pitchFamily="34" charset="-128"/>
              </a:rPr>
              <a:t>1947 – Spiegel &amp; Wycis  (human) stereotactic frame</a:t>
            </a:r>
          </a:p>
          <a:p>
            <a:pPr>
              <a:buFontTx/>
              <a:buNone/>
            </a:pPr>
            <a:endParaRPr lang="en-US" altLang="en-US" sz="2800" smtClean="0">
              <a:ea typeface="ＭＳ Ｐゴシック" panose="020B0600070205080204" pitchFamily="34" charset="-128"/>
            </a:endParaRPr>
          </a:p>
          <a:p>
            <a:pPr>
              <a:buFontTx/>
              <a:buNone/>
            </a:pPr>
            <a:endParaRPr lang="en-US" altLang="en-US" sz="2800" smtClean="0">
              <a:ea typeface="ＭＳ Ｐゴシック" panose="020B0600070205080204" pitchFamily="34" charset="-128"/>
            </a:endParaRPr>
          </a:p>
          <a:p>
            <a:pPr>
              <a:buFontTx/>
              <a:buNone/>
            </a:pPr>
            <a:endParaRPr lang="en-US" altLang="en-US" sz="2800" smtClean="0">
              <a:ea typeface="ＭＳ Ｐゴシック" panose="020B0600070205080204" pitchFamily="34" charset="-128"/>
            </a:endParaRPr>
          </a:p>
        </p:txBody>
      </p:sp>
      <p:pic>
        <p:nvPicPr>
          <p:cNvPr id="16388" name="Picture 1028" descr="Spiegel                                                        00031A4EMacintosh HD                   BBA79A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267200"/>
            <a:ext cx="19208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29" descr="Wycis                                                          00031A4EMacintosh HD                   BBA79A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886200"/>
            <a:ext cx="1644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28" descr="c.02b.Spiegel&amp;WycisJPG                                         000124BDMacintosh HD                   ABA781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810000"/>
            <a:ext cx="2581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382000" cy="1143000"/>
          </a:xfrm>
        </p:spPr>
        <p:txBody>
          <a:bodyPr/>
          <a:lstStyle/>
          <a:p>
            <a:r>
              <a:rPr lang="en-US" altLang="en-US" smtClean="0">
                <a:ea typeface="ＭＳ Ｐゴシック" panose="020B0600070205080204" pitchFamily="34" charset="-128"/>
              </a:rPr>
              <a:t>Co-registration is the fundamental principle of stereotaxy</a:t>
            </a:r>
          </a:p>
        </p:txBody>
      </p:sp>
      <p:sp>
        <p:nvSpPr>
          <p:cNvPr id="17411" name="Content Placeholder 2"/>
          <p:cNvSpPr>
            <a:spLocks noGrp="1"/>
          </p:cNvSpPr>
          <p:nvPr>
            <p:ph idx="1"/>
          </p:nvPr>
        </p:nvSpPr>
        <p:spPr>
          <a:xfrm>
            <a:off x="533400" y="2362200"/>
            <a:ext cx="8153400" cy="4114800"/>
          </a:xfrm>
        </p:spPr>
        <p:txBody>
          <a:bodyPr/>
          <a:lstStyle/>
          <a:p>
            <a:pPr>
              <a:buFontTx/>
              <a:buNone/>
            </a:pPr>
            <a:r>
              <a:rPr lang="en-US" altLang="en-US" sz="2000" smtClean="0">
                <a:ea typeface="ＭＳ Ｐゴシック" panose="020B0600070205080204" pitchFamily="34" charset="-128"/>
              </a:rPr>
              <a:t>1906 –  Horsley &amp; Clarke (animal) stereotactic frame</a:t>
            </a:r>
          </a:p>
          <a:p>
            <a:pPr>
              <a:buFontTx/>
              <a:buNone/>
            </a:pPr>
            <a:r>
              <a:rPr lang="en-US" altLang="en-US" sz="2000" smtClean="0">
                <a:ea typeface="ＭＳ Ｐゴシック" panose="020B0600070205080204" pitchFamily="34" charset="-128"/>
              </a:rPr>
              <a:t>1947 –  Spiegel &amp; Wycis  (human) stereotactic frame</a:t>
            </a:r>
          </a:p>
          <a:p>
            <a:pPr>
              <a:buFontTx/>
              <a:buNone/>
            </a:pPr>
            <a:r>
              <a:rPr lang="en-US" altLang="en-US" sz="2000" smtClean="0">
                <a:ea typeface="ＭＳ Ｐゴシック" panose="020B0600070205080204" pitchFamily="34" charset="-128"/>
              </a:rPr>
              <a:t>1947-1980 – Proliferation of stereotactic frames</a:t>
            </a:r>
          </a:p>
          <a:p>
            <a:pPr>
              <a:buFontTx/>
              <a:buNone/>
            </a:pPr>
            <a:endParaRPr lang="en-US" altLang="en-US" sz="2000" smtClean="0">
              <a:ea typeface="ＭＳ Ｐゴシック" panose="020B0600070205080204" pitchFamily="34" charset="-128"/>
            </a:endParaRPr>
          </a:p>
          <a:p>
            <a:pPr>
              <a:buFontTx/>
              <a:buNone/>
            </a:pPr>
            <a:endParaRPr lang="en-US" altLang="en-US" sz="2000" smtClean="0">
              <a:ea typeface="ＭＳ Ｐゴシック" panose="020B0600070205080204" pitchFamily="34" charset="-128"/>
            </a:endParaRPr>
          </a:p>
          <a:p>
            <a:pPr>
              <a:buFontTx/>
              <a:buNone/>
            </a:pPr>
            <a:endParaRPr lang="en-US" altLang="en-US" sz="2800" smtClean="0">
              <a:ea typeface="ＭＳ Ｐゴシック" panose="020B0600070205080204" pitchFamily="34" charset="-128"/>
            </a:endParaRPr>
          </a:p>
        </p:txBody>
      </p:sp>
      <p:pic>
        <p:nvPicPr>
          <p:cNvPr id="17412" name="Picture 5" descr="Leksell Model B 1951                                           00070DB4Macintosh HD                   BBA79A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495800"/>
            <a:ext cx="2667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Reichert Mundinger frame                                       00070DB4Macintosh HD                   BBA79A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38600"/>
            <a:ext cx="1952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Todd-Wells frame_bosch                                         000B895BMacintosh HD                   BBA79A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962400"/>
            <a:ext cx="19891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Talairach p 23 bottom                                          000B895BMacintosh HD                   BBA79A4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4343400"/>
            <a:ext cx="23622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382000" cy="1143000"/>
          </a:xfrm>
        </p:spPr>
        <p:txBody>
          <a:bodyPr/>
          <a:lstStyle/>
          <a:p>
            <a:r>
              <a:rPr lang="en-US" altLang="en-US" smtClean="0">
                <a:ea typeface="ＭＳ Ｐゴシック" panose="020B0600070205080204" pitchFamily="34" charset="-128"/>
              </a:rPr>
              <a:t>Co-registration is the fundamental principle of stereotaxy</a:t>
            </a:r>
          </a:p>
        </p:txBody>
      </p:sp>
      <p:sp>
        <p:nvSpPr>
          <p:cNvPr id="18435" name="Content Placeholder 2"/>
          <p:cNvSpPr>
            <a:spLocks noGrp="1"/>
          </p:cNvSpPr>
          <p:nvPr>
            <p:ph idx="1"/>
          </p:nvPr>
        </p:nvSpPr>
        <p:spPr>
          <a:xfrm>
            <a:off x="533400" y="2362200"/>
            <a:ext cx="8153400" cy="4114800"/>
          </a:xfrm>
        </p:spPr>
        <p:txBody>
          <a:bodyPr/>
          <a:lstStyle/>
          <a:p>
            <a:pPr>
              <a:buFontTx/>
              <a:buNone/>
            </a:pPr>
            <a:r>
              <a:rPr lang="en-US" altLang="en-US" sz="2000" smtClean="0">
                <a:ea typeface="ＭＳ Ｐゴシック" panose="020B0600070205080204" pitchFamily="34" charset="-128"/>
              </a:rPr>
              <a:t>1906 –  Horsley &amp; Clarke (animal) stereotactic frame</a:t>
            </a:r>
          </a:p>
          <a:p>
            <a:pPr>
              <a:buFontTx/>
              <a:buNone/>
            </a:pPr>
            <a:r>
              <a:rPr lang="en-US" altLang="en-US" sz="2000" smtClean="0">
                <a:ea typeface="ＭＳ Ｐゴシック" panose="020B0600070205080204" pitchFamily="34" charset="-128"/>
              </a:rPr>
              <a:t>1947 –  Spiegel &amp; Wycis  (human) stereotactic frame</a:t>
            </a:r>
          </a:p>
          <a:p>
            <a:pPr>
              <a:buFontTx/>
              <a:buNone/>
            </a:pPr>
            <a:r>
              <a:rPr lang="en-US" altLang="en-US" sz="2000" smtClean="0">
                <a:ea typeface="ＭＳ Ｐゴシック" panose="020B0600070205080204" pitchFamily="34" charset="-128"/>
              </a:rPr>
              <a:t>1947-1980 – Proliferation of stereotactic frames</a:t>
            </a:r>
          </a:p>
          <a:p>
            <a:pPr>
              <a:buFontTx/>
              <a:buNone/>
            </a:pPr>
            <a:r>
              <a:rPr lang="en-US" altLang="en-US" sz="2000" smtClean="0">
                <a:ea typeface="ＭＳ Ｐゴシック" panose="020B0600070205080204" pitchFamily="34" charset="-128"/>
              </a:rPr>
              <a:t>1980s – Computational resources enable “frameless” transformation-based stereotactic systems</a:t>
            </a:r>
          </a:p>
          <a:p>
            <a:pPr>
              <a:buFontTx/>
              <a:buNone/>
            </a:pPr>
            <a:endParaRPr lang="en-US" altLang="en-US" sz="2800" smtClean="0">
              <a:ea typeface="ＭＳ Ｐゴシック" panose="020B0600070205080204" pitchFamily="34" charset="-128"/>
            </a:endParaRPr>
          </a:p>
          <a:p>
            <a:pPr>
              <a:buFontTx/>
              <a:buNone/>
            </a:pPr>
            <a:endParaRPr lang="en-US" altLang="en-US" sz="2800" smtClean="0">
              <a:ea typeface="ＭＳ Ｐゴシック" panose="020B0600070205080204" pitchFamily="34" charset="-128"/>
            </a:endParaRPr>
          </a:p>
          <a:p>
            <a:pPr>
              <a:buFontTx/>
              <a:buNone/>
            </a:pPr>
            <a:endParaRPr lang="en-US" altLang="en-US" sz="2800" smtClean="0">
              <a:ea typeface="ＭＳ Ｐゴシック" panose="020B0600070205080204" pitchFamily="34" charset="-128"/>
            </a:endParaRPr>
          </a:p>
        </p:txBody>
      </p:sp>
      <p:pic>
        <p:nvPicPr>
          <p:cNvPr id="18436" name="Picture 2" descr="c.08.JPG                                                       000124BD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76800"/>
            <a:ext cx="1066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descr="c.11.JPG                                                       000124B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76800"/>
            <a:ext cx="230028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3" descr="c.13.JPG                                                       0003DDACMacintosh HD                   BBA79A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105400"/>
            <a:ext cx="23495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descr="c.26.JPG                                                       000124BDMacintosh HD                   ABA78158:"/>
          <p:cNvPicPr>
            <a:picLocks noChangeAspect="1" noChangeArrowheads="1"/>
          </p:cNvPicPr>
          <p:nvPr/>
        </p:nvPicPr>
        <p:blipFill>
          <a:blip r:embed="rId5">
            <a:extLst>
              <a:ext uri="{28A0092B-C50C-407E-A947-70E740481C1C}">
                <a14:useLocalDpi xmlns:a14="http://schemas.microsoft.com/office/drawing/2010/main" val="0"/>
              </a:ext>
            </a:extLst>
          </a:blip>
          <a:srcRect l="24995" r="21095"/>
          <a:stretch>
            <a:fillRect/>
          </a:stretch>
        </p:blipFill>
        <p:spPr bwMode="auto">
          <a:xfrm>
            <a:off x="7391400" y="4937125"/>
            <a:ext cx="14478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685800" y="152400"/>
            <a:ext cx="7772400" cy="1446213"/>
          </a:xfrm>
        </p:spPr>
        <p:txBody>
          <a:bodyPr/>
          <a:lstStyle/>
          <a:p>
            <a:r>
              <a:rPr lang="en-US" altLang="en-US" smtClean="0"/>
              <a:t>Considerations with Frame-Based Stereotaxy</a:t>
            </a:r>
          </a:p>
        </p:txBody>
      </p:sp>
      <p:sp>
        <p:nvSpPr>
          <p:cNvPr id="19459" name="Rectangle 1027"/>
          <p:cNvSpPr>
            <a:spLocks noGrp="1" noChangeArrowheads="1"/>
          </p:cNvSpPr>
          <p:nvPr>
            <p:ph type="body" idx="1"/>
          </p:nvPr>
        </p:nvSpPr>
        <p:spPr/>
        <p:txBody>
          <a:bodyPr/>
          <a:lstStyle/>
          <a:p>
            <a:r>
              <a:rPr lang="en-US" altLang="en-US" smtClean="0"/>
              <a:t>Method of target localization</a:t>
            </a:r>
          </a:p>
          <a:p>
            <a:pPr lvl="1"/>
            <a:r>
              <a:rPr lang="en-US" altLang="en-US" smtClean="0"/>
              <a:t>Indirect vs. direct</a:t>
            </a:r>
          </a:p>
          <a:p>
            <a:r>
              <a:rPr lang="en-US" altLang="en-US" smtClean="0"/>
              <a:t>Imaging errors due to frame placement</a:t>
            </a:r>
          </a:p>
          <a:p>
            <a:r>
              <a:rPr lang="en-US" altLang="en-US" smtClean="0"/>
              <a:t>Imaging errors due to distortion</a:t>
            </a:r>
          </a:p>
        </p:txBody>
      </p:sp>
      <p:pic>
        <p:nvPicPr>
          <p:cNvPr id="19460" name="Picture 6" descr="C:\WINDOWS\Application Data\Microsoft\Media Catalog\Leksell-lateral-with-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36576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714375" y="425450"/>
            <a:ext cx="7772400" cy="1190625"/>
          </a:xfrm>
        </p:spPr>
        <p:txBody>
          <a:bodyPr/>
          <a:lstStyle/>
          <a:p>
            <a:r>
              <a:rPr lang="en-US" altLang="en-US" sz="3600" smtClean="0"/>
              <a:t>Methods of Image-Based Target Localization</a:t>
            </a:r>
          </a:p>
        </p:txBody>
      </p:sp>
      <p:sp>
        <p:nvSpPr>
          <p:cNvPr id="20483" name="Rectangle 1027"/>
          <p:cNvSpPr>
            <a:spLocks noGrp="1" noChangeArrowheads="1"/>
          </p:cNvSpPr>
          <p:nvPr>
            <p:ph type="body" idx="1"/>
          </p:nvPr>
        </p:nvSpPr>
        <p:spPr>
          <a:xfrm>
            <a:off x="657225" y="1735138"/>
            <a:ext cx="7772400" cy="4665662"/>
          </a:xfrm>
        </p:spPr>
        <p:txBody>
          <a:bodyPr/>
          <a:lstStyle/>
          <a:p>
            <a:pPr>
              <a:lnSpc>
                <a:spcPct val="90000"/>
              </a:lnSpc>
            </a:pPr>
            <a:r>
              <a:rPr lang="en-US" altLang="en-US" sz="2800" smtClean="0"/>
              <a:t>Indirect (Based upon position of AC-PC)</a:t>
            </a:r>
          </a:p>
          <a:p>
            <a:pPr lvl="1">
              <a:lnSpc>
                <a:spcPct val="90000"/>
              </a:lnSpc>
            </a:pPr>
            <a:r>
              <a:rPr lang="en-US" altLang="en-US" smtClean="0"/>
              <a:t>Standard coordinates</a:t>
            </a:r>
          </a:p>
          <a:p>
            <a:pPr lvl="2">
              <a:lnSpc>
                <a:spcPct val="90000"/>
              </a:lnSpc>
            </a:pPr>
            <a:r>
              <a:rPr lang="en-US" altLang="en-US" sz="2800" smtClean="0"/>
              <a:t>Leksell’s pallidotomy target is classic example</a:t>
            </a:r>
          </a:p>
          <a:p>
            <a:pPr lvl="1">
              <a:lnSpc>
                <a:spcPct val="90000"/>
              </a:lnSpc>
            </a:pPr>
            <a:r>
              <a:rPr lang="en-US" altLang="en-US" smtClean="0"/>
              <a:t>Adjusted map</a:t>
            </a:r>
          </a:p>
          <a:p>
            <a:pPr lvl="2">
              <a:lnSpc>
                <a:spcPct val="90000"/>
              </a:lnSpc>
            </a:pPr>
            <a:r>
              <a:rPr lang="en-US" altLang="en-US" sz="2800" smtClean="0"/>
              <a:t>Schaltenbrand-Wahren is most common</a:t>
            </a:r>
          </a:p>
          <a:p>
            <a:pPr lvl="2">
              <a:lnSpc>
                <a:spcPct val="90000"/>
              </a:lnSpc>
            </a:pPr>
            <a:r>
              <a:rPr lang="en-US" altLang="en-US" sz="2800" smtClean="0"/>
              <a:t>Average AC-PC distance is 23-27mm; greater than 30mm should raise accuracy concerns</a:t>
            </a:r>
          </a:p>
          <a:p>
            <a:pPr>
              <a:lnSpc>
                <a:spcPct val="90000"/>
              </a:lnSpc>
            </a:pPr>
            <a:r>
              <a:rPr lang="en-US" altLang="en-US" sz="2800" smtClean="0"/>
              <a:t>Direct (Target visually chosen from scan)</a:t>
            </a:r>
          </a:p>
          <a:p>
            <a:pPr lvl="1">
              <a:lnSpc>
                <a:spcPct val="90000"/>
              </a:lnSpc>
              <a:buFont typeface="Wingdings" panose="05000000000000000000" pitchFamily="2" charset="2"/>
              <a:buNone/>
            </a:pPr>
            <a:endParaRPr lang="en-US" altLang="en-US" smtClean="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2836</TotalTime>
  <Words>1673</Words>
  <Application>Microsoft Office PowerPoint</Application>
  <PresentationFormat>On-screen Show (4:3)</PresentationFormat>
  <Paragraphs>262</Paragraphs>
  <Slides>44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Calisto MT</vt:lpstr>
      <vt:lpstr>ＭＳ Ｐゴシック</vt:lpstr>
      <vt:lpstr>Arial</vt:lpstr>
      <vt:lpstr>Calibri</vt:lpstr>
      <vt:lpstr>Wingdings</vt:lpstr>
      <vt:lpstr>Times</vt:lpstr>
      <vt:lpstr>Office Theme</vt:lpstr>
      <vt:lpstr>Principles of Neuronavigation: Frame and Frameless</vt:lpstr>
      <vt:lpstr>History</vt:lpstr>
      <vt:lpstr>General Principles of Stereotaxy</vt:lpstr>
      <vt:lpstr>Co-registration is the fundamental principle of stereotaxy</vt:lpstr>
      <vt:lpstr>Co-registration is the fundamental principle of stereotaxy</vt:lpstr>
      <vt:lpstr>Co-registration is the fundamental principle of stereotaxy</vt:lpstr>
      <vt:lpstr>Co-registration is the fundamental principle of stereotaxy</vt:lpstr>
      <vt:lpstr>Considerations with Frame-Based Stereotaxy</vt:lpstr>
      <vt:lpstr>Methods of Image-Based Target Localization</vt:lpstr>
      <vt:lpstr>PowerPoint Presentation</vt:lpstr>
      <vt:lpstr>PowerPoint Presentation</vt:lpstr>
      <vt:lpstr>Indirect Targeting: Fixed Coordinates</vt:lpstr>
      <vt:lpstr>Indirect targeting: Adjusted Map </vt:lpstr>
      <vt:lpstr>Direct targeting: STN</vt:lpstr>
      <vt:lpstr>Sources of Error: MRI Image Distortion</vt:lpstr>
      <vt:lpstr>Image Fusion</vt:lpstr>
      <vt:lpstr>Eight Things Every Neurosurgery Resident Should Know about Frameless Image-Guidance</vt:lpstr>
      <vt:lpstr>What is image-guided surgery and how does it work? </vt:lpstr>
      <vt:lpstr>Matrix Expression</vt:lpstr>
      <vt:lpstr>What equipment is involved? </vt:lpstr>
      <vt:lpstr>What equipment is involved? </vt:lpstr>
      <vt:lpstr>What equipment is involved? </vt:lpstr>
      <vt:lpstr>What types of co-registration strategies can be used? </vt:lpstr>
      <vt:lpstr>Fiducial registration error (FRE)</vt:lpstr>
      <vt:lpstr>Fiducial localization error (FLE) </vt:lpstr>
      <vt:lpstr>Target registration error (TRE)</vt:lpstr>
      <vt:lpstr>Accuracy in phantom testing</vt:lpstr>
      <vt:lpstr>Clinical application accuracy (comparing seven registration methods)</vt:lpstr>
      <vt:lpstr>What are the sources of error? </vt:lpstr>
      <vt:lpstr>Dependence of stereotactic accuracy on image slice thickness</vt:lpstr>
      <vt:lpstr>What are the sources of error? </vt:lpstr>
      <vt:lpstr>What are the sources of error? </vt:lpstr>
      <vt:lpstr>What are the sources of error? </vt:lpstr>
      <vt:lpstr>Number of fiducials and accuracy</vt:lpstr>
      <vt:lpstr>PowerPoint Presentation</vt:lpstr>
      <vt:lpstr>TRE has an approximate N-1/2 dependence</vt:lpstr>
      <vt:lpstr>Error increases as the distance of the target from the fiducial centroid</vt:lpstr>
      <vt:lpstr>FRE is not a reliable indicator of registration accuracy (!!)</vt:lpstr>
      <vt:lpstr>Tips regarding fiducials</vt:lpstr>
      <vt:lpstr>What are the sources of error? </vt:lpstr>
      <vt:lpstr>What are the sources of error? </vt:lpstr>
      <vt:lpstr>How does this relate to intraoperative MRI/CT? </vt:lpstr>
      <vt:lpstr>In what applications has image-guidance been important? </vt:lpstr>
      <vt:lpstr>What’s under development for image-guidance? </vt:lpstr>
    </vt:vector>
  </TitlesOfParts>
  <Company>Weill Cornell Medical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Traynor</dc:creator>
  <cp:lastModifiedBy>Lisa O'Brien</cp:lastModifiedBy>
  <cp:revision>115</cp:revision>
  <cp:lastPrinted>2013-01-15T15:13:22Z</cp:lastPrinted>
  <dcterms:created xsi:type="dcterms:W3CDTF">2012-11-13T04:34:28Z</dcterms:created>
  <dcterms:modified xsi:type="dcterms:W3CDTF">2020-02-06T15:05:39Z</dcterms:modified>
</cp:coreProperties>
</file>