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3"/>
  </p:notesMasterIdLst>
  <p:sldIdLst>
    <p:sldId id="257" r:id="rId2"/>
    <p:sldId id="259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8" r:id="rId11"/>
    <p:sldId id="269" r:id="rId12"/>
    <p:sldId id="270" r:id="rId13"/>
    <p:sldId id="271" r:id="rId14"/>
    <p:sldId id="272" r:id="rId15"/>
    <p:sldId id="273" r:id="rId16"/>
    <p:sldId id="282" r:id="rId17"/>
    <p:sldId id="275" r:id="rId18"/>
    <p:sldId id="276" r:id="rId19"/>
    <p:sldId id="277" r:id="rId20"/>
    <p:sldId id="278" r:id="rId21"/>
    <p:sldId id="280" r:id="rId2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57C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1865"/>
    <p:restoredTop sz="94674"/>
  </p:normalViewPr>
  <p:slideViewPr>
    <p:cSldViewPr snapToGrid="0" snapToObjects="1">
      <p:cViewPr varScale="1">
        <p:scale>
          <a:sx n="60" d="100"/>
          <a:sy n="60" d="100"/>
        </p:scale>
        <p:origin x="474" y="6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image" Target="../media/image18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010847-0828-2047-83A8-1B17E1FC9487}" type="datetimeFigureOut">
              <a:rPr lang="en-US" smtClean="0"/>
              <a:t>11/14/2018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0DEBAF-23CD-224A-A33B-453978D6E2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1503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59899C-AD54-7642-AF7A-8DFF6CCB9F7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85499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2B714-8D8D-2B44-8C3D-B7E111F3D1D0}" type="datetimeFigureOut">
              <a:rPr lang="en-US" smtClean="0"/>
              <a:t>11/14/2018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93990C-1910-674F-83BE-58335BDCC4E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2B714-8D8D-2B44-8C3D-B7E111F3D1D0}" type="datetimeFigureOut">
              <a:rPr lang="en-US" smtClean="0"/>
              <a:t>11/14/2018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93990C-1910-674F-83BE-58335BDCC4E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2B714-8D8D-2B44-8C3D-B7E111F3D1D0}" type="datetimeFigureOut">
              <a:rPr lang="en-US" smtClean="0"/>
              <a:t>11/14/2018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93990C-1910-674F-83BE-58335BDCC4E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513" y="203080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2B714-8D8D-2B44-8C3D-B7E111F3D1D0}" type="datetimeFigureOut">
              <a:rPr lang="en-US" smtClean="0"/>
              <a:t>11/14/2018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93990C-1910-674F-83BE-58335BDCC4E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2B714-8D8D-2B44-8C3D-B7E111F3D1D0}" type="datetimeFigureOut">
              <a:rPr lang="en-US" smtClean="0"/>
              <a:t>11/14/2018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93990C-1910-674F-83BE-58335BDCC4E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2B714-8D8D-2B44-8C3D-B7E111F3D1D0}" type="datetimeFigureOut">
              <a:rPr lang="en-US" smtClean="0"/>
              <a:t>11/14/2018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93990C-1910-674F-83BE-58335BDCC4E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2B714-8D8D-2B44-8C3D-B7E111F3D1D0}" type="datetimeFigureOut">
              <a:rPr lang="en-US" smtClean="0"/>
              <a:t>11/14/2018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93990C-1910-674F-83BE-58335BDCC4E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8812" y="168357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2B714-8D8D-2B44-8C3D-B7E111F3D1D0}" type="datetimeFigureOut">
              <a:rPr lang="en-US" smtClean="0"/>
              <a:t>11/14/2018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93990C-1910-674F-83BE-58335BDCC4E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2B714-8D8D-2B44-8C3D-B7E111F3D1D0}" type="datetimeFigureOut">
              <a:rPr lang="en-US" smtClean="0"/>
              <a:t>11/14/2018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93990C-1910-674F-83BE-58335BDCC4E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2B714-8D8D-2B44-8C3D-B7E111F3D1D0}" type="datetimeFigureOut">
              <a:rPr lang="en-US" smtClean="0"/>
              <a:t>11/14/2018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93990C-1910-674F-83BE-58335BDCC4E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2B714-8D8D-2B44-8C3D-B7E111F3D1D0}" type="datetimeFigureOut">
              <a:rPr lang="en-US" smtClean="0"/>
              <a:t>11/14/2018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93990C-1910-674F-83BE-58335BDCC4E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22B714-8D8D-2B44-8C3D-B7E111F3D1D0}" type="datetimeFigureOut">
              <a:rPr lang="en-US" smtClean="0"/>
              <a:t>11/14/2018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93990C-1910-674F-83BE-58335BDCC4E9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SNS.logo.jpg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" y="5397500"/>
            <a:ext cx="1464117" cy="1460500"/>
          </a:xfrm>
          <a:prstGeom prst="rect">
            <a:avLst/>
          </a:prstGeom>
        </p:spPr>
      </p:pic>
      <p:sp>
        <p:nvSpPr>
          <p:cNvPr id="8" name="TextBox 7"/>
          <p:cNvSpPr txBox="1"/>
          <p:nvPr userDrawn="1"/>
        </p:nvSpPr>
        <p:spPr>
          <a:xfrm>
            <a:off x="1930400" y="6165334"/>
            <a:ext cx="67961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Times New Roman"/>
                <a:cs typeface="Times New Roman"/>
              </a:rPr>
              <a:t>THE</a:t>
            </a:r>
            <a:r>
              <a:rPr lang="en-US" sz="2400" baseline="0" dirty="0">
                <a:latin typeface="Times New Roman"/>
                <a:cs typeface="Times New Roman"/>
              </a:rPr>
              <a:t> SOCIETY OF NEUROLOGICAL SURGEONS</a:t>
            </a:r>
            <a:endParaRPr lang="en-US" sz="2400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2886614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357C2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357C2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357C2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357C2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357C2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357C2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microsoft.com/office/2007/relationships/hdphoto" Target="../media/hdphoto2.wdp"/><Relationship Id="rId4" Type="http://schemas.openxmlformats.org/officeDocument/2006/relationships/image" Target="../media/image16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20.jpeg"/><Relationship Id="rId7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1.png"/><Relationship Id="rId5" Type="http://schemas.openxmlformats.org/officeDocument/2006/relationships/image" Target="../media/image18.png"/><Relationship Id="rId4" Type="http://schemas.openxmlformats.org/officeDocument/2006/relationships/oleObject" Target="../embeddings/oleObject1.bin"/><Relationship Id="rId9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7" Type="http://schemas.openxmlformats.org/officeDocument/2006/relationships/image" Target="../media/image32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19832" y="1092425"/>
            <a:ext cx="8504335" cy="2174704"/>
          </a:xfrm>
        </p:spPr>
        <p:txBody>
          <a:bodyPr>
            <a:normAutofit fontScale="90000"/>
          </a:bodyPr>
          <a:lstStyle/>
          <a:p>
            <a:r>
              <a:rPr lang="en-US" sz="4900" dirty="0">
                <a:latin typeface="Tahoma"/>
                <a:cs typeface="Tahoma"/>
              </a:rPr>
              <a:t>Introduction to Neurosurgical Subspecialties:</a:t>
            </a:r>
            <a:br>
              <a:rPr lang="en-US" sz="4900" dirty="0">
                <a:latin typeface="Tahoma"/>
                <a:cs typeface="Tahoma"/>
              </a:rPr>
            </a:br>
            <a:r>
              <a:rPr lang="en-US" sz="5400" dirty="0">
                <a:latin typeface="Tahoma"/>
                <a:cs typeface="Tahoma"/>
              </a:rPr>
              <a:t/>
            </a:r>
            <a:br>
              <a:rPr lang="en-US" sz="5400" dirty="0">
                <a:latin typeface="Tahoma"/>
                <a:cs typeface="Tahoma"/>
              </a:rPr>
            </a:br>
            <a:r>
              <a:rPr lang="en-US" sz="4400" dirty="0">
                <a:latin typeface="Tahoma"/>
                <a:cs typeface="Tahoma"/>
              </a:rPr>
              <a:t>Pediatric Neurosurgery</a:t>
            </a:r>
            <a:endParaRPr lang="en-US" sz="5400" dirty="0">
              <a:latin typeface="Tahoma"/>
              <a:cs typeface="Tahoma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3644899"/>
            <a:ext cx="9144000" cy="1752600"/>
          </a:xfrm>
        </p:spPr>
        <p:txBody>
          <a:bodyPr/>
          <a:lstStyle/>
          <a:p>
            <a:r>
              <a:rPr lang="en-US" dirty="0"/>
              <a:t>Brian L. Hoh, MD</a:t>
            </a:r>
            <a:r>
              <a:rPr lang="en-US" baseline="30000" dirty="0"/>
              <a:t>1</a:t>
            </a:r>
            <a:r>
              <a:rPr lang="en-US" dirty="0"/>
              <a:t> and Gregory J. </a:t>
            </a:r>
            <a:r>
              <a:rPr lang="en-US" dirty="0" err="1"/>
              <a:t>Zipfel</a:t>
            </a:r>
            <a:r>
              <a:rPr lang="en-US" dirty="0"/>
              <a:t>, MD</a:t>
            </a:r>
            <a:r>
              <a:rPr lang="en-US" baseline="30000" dirty="0"/>
              <a:t>2</a:t>
            </a:r>
          </a:p>
          <a:p>
            <a:r>
              <a:rPr lang="en-US" sz="2000" baseline="30000" dirty="0"/>
              <a:t>1</a:t>
            </a:r>
            <a:r>
              <a:rPr lang="en-US" sz="2000" dirty="0"/>
              <a:t>University of Florida, </a:t>
            </a:r>
            <a:r>
              <a:rPr lang="en-US" sz="2000" baseline="30000" dirty="0"/>
              <a:t>2</a:t>
            </a:r>
            <a:r>
              <a:rPr lang="en-US" sz="2000" dirty="0"/>
              <a:t>Washington University</a:t>
            </a: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8191680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Spina bifida/spinal dysraphism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Closed neural tube defects</a:t>
            </a:r>
          </a:p>
          <a:p>
            <a:pPr lvl="1"/>
            <a:r>
              <a:rPr lang="en-US" sz="2000" dirty="0"/>
              <a:t>Tethered spinal cord</a:t>
            </a:r>
          </a:p>
          <a:p>
            <a:pPr lvl="2"/>
            <a:r>
              <a:rPr lang="en-US" sz="2000" dirty="0"/>
              <a:t>fatty filum, dermal sinus tract, diastematomyelia, </a:t>
            </a:r>
            <a:r>
              <a:rPr lang="en-US" sz="2000" dirty="0" err="1"/>
              <a:t>lipomyelomeningocele</a:t>
            </a:r>
            <a:endParaRPr lang="en-US" sz="2000" dirty="0"/>
          </a:p>
          <a:p>
            <a:r>
              <a:rPr lang="en-US" dirty="0"/>
              <a:t>Open neural tube defects</a:t>
            </a:r>
          </a:p>
          <a:p>
            <a:pPr lvl="1"/>
            <a:r>
              <a:rPr lang="en-US" sz="2000" dirty="0"/>
              <a:t>Myelomeningocele and variants (myelocystocele)</a:t>
            </a:r>
          </a:p>
          <a:p>
            <a:pPr lvl="1"/>
            <a:r>
              <a:rPr lang="en-US" sz="2000" dirty="0"/>
              <a:t>Associated with hydrocephalus, type II Chiari malformation, syringomyelia, urologic and orthopedic disorders</a:t>
            </a:r>
          </a:p>
        </p:txBody>
      </p:sp>
    </p:spTree>
    <p:extLst>
      <p:ext uri="{BB962C8B-B14F-4D97-AF65-F5344CB8AC3E}">
        <p14:creationId xmlns:p14="http://schemas.microsoft.com/office/powerpoint/2010/main" val="8892394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Dermal sinus tract with tethered cord</a:t>
            </a:r>
          </a:p>
        </p:txBody>
      </p:sp>
      <p:pic>
        <p:nvPicPr>
          <p:cNvPr id="5" name="Picture 11" descr="DSCN1560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3017" y="1836250"/>
            <a:ext cx="3028950" cy="30289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" name="Picture 13" descr="DSCN156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500944" y="1504808"/>
            <a:ext cx="2143125" cy="38100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" name="Picture 15" descr="DSCN156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874858" y="1893400"/>
            <a:ext cx="2971800" cy="2971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08400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701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Myelomeningocele / NTD</a:t>
            </a:r>
          </a:p>
        </p:txBody>
      </p:sp>
      <p:pic>
        <p:nvPicPr>
          <p:cNvPr id="4" name="Picture 3" descr="MM drawi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99" t="3605" r="2510" b="2309"/>
          <a:stretch/>
        </p:blipFill>
        <p:spPr bwMode="auto">
          <a:xfrm>
            <a:off x="4040810" y="1864914"/>
            <a:ext cx="2708675" cy="2939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MM drawing3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1172" y="1987194"/>
            <a:ext cx="2233308" cy="2319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5700" name="Picture 4" descr="DSCN1828"/>
          <p:cNvPicPr>
            <a:picLocks noGrp="1" noChangeAspect="1" noChangeArrowheads="1"/>
          </p:cNvPicPr>
          <p:nvPr>
            <p:ph idx="1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3634" y="1417638"/>
            <a:ext cx="3537395" cy="353770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146712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Epilepsy Surgery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Epilepsy is predominantly a disease of the young</a:t>
            </a:r>
          </a:p>
          <a:p>
            <a:r>
              <a:rPr lang="en-US" dirty="0"/>
              <a:t>Majority of patients have seizure onset in childhood</a:t>
            </a:r>
          </a:p>
          <a:p>
            <a:r>
              <a:rPr lang="en-US" dirty="0"/>
              <a:t>Substrates include cortical dysplasia/neuronal migrational disorders, tuberous sclerosis, lesional/structural causes such as tumors, vascular lesions, trauma, stroke</a:t>
            </a:r>
          </a:p>
        </p:txBody>
      </p:sp>
    </p:spTree>
    <p:extLst>
      <p:ext uri="{BB962C8B-B14F-4D97-AF65-F5344CB8AC3E}">
        <p14:creationId xmlns:p14="http://schemas.microsoft.com/office/powerpoint/2010/main" val="293726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Response to AEDs among children</a:t>
            </a:r>
            <a:br>
              <a:rPr lang="en-US" sz="3600" dirty="0"/>
            </a:br>
            <a:r>
              <a:rPr lang="en-US" sz="2000" dirty="0"/>
              <a:t>(AED = anti-epileptic drug) </a:t>
            </a:r>
          </a:p>
        </p:txBody>
      </p:sp>
      <p:sp>
        <p:nvSpPr>
          <p:cNvPr id="5" name="AutoShape 3"/>
          <p:cNvSpPr>
            <a:spLocks noChangeArrowheads="1"/>
          </p:cNvSpPr>
          <p:nvPr/>
        </p:nvSpPr>
        <p:spPr bwMode="auto">
          <a:xfrm>
            <a:off x="1885950" y="2838855"/>
            <a:ext cx="800100" cy="1143000"/>
          </a:xfrm>
          <a:prstGeom prst="flowChartProcess">
            <a:avLst/>
          </a:prstGeom>
          <a:solidFill>
            <a:schemeClr val="accent1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400" b="1"/>
              <a:t>1st </a:t>
            </a:r>
          </a:p>
          <a:p>
            <a:r>
              <a:rPr lang="en-US" altLang="en-US" sz="2400" b="1"/>
              <a:t>AED</a:t>
            </a:r>
          </a:p>
        </p:txBody>
      </p:sp>
      <p:sp>
        <p:nvSpPr>
          <p:cNvPr id="6" name="Line 4"/>
          <p:cNvSpPr>
            <a:spLocks noChangeShapeType="1"/>
          </p:cNvSpPr>
          <p:nvPr/>
        </p:nvSpPr>
        <p:spPr bwMode="auto">
          <a:xfrm flipV="1">
            <a:off x="2686050" y="2419755"/>
            <a:ext cx="457200" cy="457200"/>
          </a:xfrm>
          <a:prstGeom prst="line">
            <a:avLst/>
          </a:prstGeom>
          <a:noFill/>
          <a:ln w="63500" cap="sq">
            <a:solidFill>
              <a:schemeClr val="accent1"/>
            </a:solidFill>
            <a:round/>
            <a:headEnd type="none" w="sm" len="sm"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" name="AutoShape 5"/>
          <p:cNvSpPr>
            <a:spLocks noChangeArrowheads="1"/>
          </p:cNvSpPr>
          <p:nvPr/>
        </p:nvSpPr>
        <p:spPr bwMode="auto">
          <a:xfrm>
            <a:off x="2914650" y="1429155"/>
            <a:ext cx="1428750" cy="990600"/>
          </a:xfrm>
          <a:prstGeom prst="flowChartTerminator">
            <a:avLst/>
          </a:prstGeom>
          <a:solidFill>
            <a:schemeClr val="accent1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b="1" dirty="0"/>
              <a:t>60-70%</a:t>
            </a:r>
          </a:p>
          <a:p>
            <a:pPr algn="ctr"/>
            <a:r>
              <a:rPr lang="en-US" altLang="en-US" b="1" dirty="0"/>
              <a:t>Seizure-Free</a:t>
            </a:r>
          </a:p>
        </p:txBody>
      </p:sp>
      <p:sp>
        <p:nvSpPr>
          <p:cNvPr id="8" name="AutoShape 6"/>
          <p:cNvSpPr>
            <a:spLocks noChangeArrowheads="1"/>
          </p:cNvSpPr>
          <p:nvPr/>
        </p:nvSpPr>
        <p:spPr bwMode="auto">
          <a:xfrm>
            <a:off x="3257550" y="2876955"/>
            <a:ext cx="914400" cy="1143000"/>
          </a:xfrm>
          <a:prstGeom prst="flowChartProcess">
            <a:avLst/>
          </a:prstGeom>
          <a:solidFill>
            <a:schemeClr val="accent1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400" b="1"/>
              <a:t>2nd</a:t>
            </a:r>
          </a:p>
          <a:p>
            <a:r>
              <a:rPr lang="en-US" altLang="en-US" sz="2400" b="1"/>
              <a:t>AED</a:t>
            </a:r>
          </a:p>
        </p:txBody>
      </p:sp>
      <p:sp>
        <p:nvSpPr>
          <p:cNvPr id="9" name="Line 7"/>
          <p:cNvSpPr>
            <a:spLocks noChangeShapeType="1"/>
          </p:cNvSpPr>
          <p:nvPr/>
        </p:nvSpPr>
        <p:spPr bwMode="auto">
          <a:xfrm>
            <a:off x="2686050" y="3486555"/>
            <a:ext cx="571500" cy="0"/>
          </a:xfrm>
          <a:prstGeom prst="line">
            <a:avLst/>
          </a:prstGeom>
          <a:noFill/>
          <a:ln w="63500" cap="sq">
            <a:solidFill>
              <a:srgbClr val="FF0000"/>
            </a:solidFill>
            <a:round/>
            <a:headEnd type="none" w="sm" len="sm"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" name="AutoShape 8"/>
          <p:cNvSpPr>
            <a:spLocks noChangeArrowheads="1"/>
          </p:cNvSpPr>
          <p:nvPr/>
        </p:nvSpPr>
        <p:spPr bwMode="auto">
          <a:xfrm flipV="1">
            <a:off x="4572000" y="1429155"/>
            <a:ext cx="1428750" cy="990600"/>
          </a:xfrm>
          <a:prstGeom prst="flowChartTerminator">
            <a:avLst/>
          </a:prstGeom>
          <a:solidFill>
            <a:schemeClr val="accent1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rot="10800000"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b="1" dirty="0"/>
              <a:t>20-30%</a:t>
            </a:r>
          </a:p>
          <a:p>
            <a:pPr algn="ctr"/>
            <a:r>
              <a:rPr lang="en-US" altLang="en-US" b="1" dirty="0"/>
              <a:t>Seizure-Free</a:t>
            </a:r>
          </a:p>
        </p:txBody>
      </p:sp>
      <p:sp>
        <p:nvSpPr>
          <p:cNvPr id="11" name="Rectangle 9"/>
          <p:cNvSpPr>
            <a:spLocks noChangeArrowheads="1"/>
          </p:cNvSpPr>
          <p:nvPr/>
        </p:nvSpPr>
        <p:spPr bwMode="auto">
          <a:xfrm>
            <a:off x="4743450" y="2876955"/>
            <a:ext cx="914400" cy="1143000"/>
          </a:xfrm>
          <a:prstGeom prst="rect">
            <a:avLst/>
          </a:prstGeom>
          <a:solidFill>
            <a:schemeClr val="accent1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400" b="1"/>
              <a:t>3rd</a:t>
            </a:r>
          </a:p>
          <a:p>
            <a:r>
              <a:rPr lang="en-US" altLang="en-US" sz="2400" b="1"/>
              <a:t>AED</a:t>
            </a:r>
          </a:p>
        </p:txBody>
      </p:sp>
      <p:sp>
        <p:nvSpPr>
          <p:cNvPr id="12" name="Line 10"/>
          <p:cNvSpPr>
            <a:spLocks noChangeShapeType="1"/>
          </p:cNvSpPr>
          <p:nvPr/>
        </p:nvSpPr>
        <p:spPr bwMode="auto">
          <a:xfrm>
            <a:off x="4229100" y="3410355"/>
            <a:ext cx="514350" cy="0"/>
          </a:xfrm>
          <a:prstGeom prst="line">
            <a:avLst/>
          </a:prstGeom>
          <a:noFill/>
          <a:ln w="63500" cap="sq">
            <a:solidFill>
              <a:srgbClr val="FF0000"/>
            </a:solidFill>
            <a:round/>
            <a:headEnd type="none" w="sm" len="sm"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" name="Line 11"/>
          <p:cNvSpPr>
            <a:spLocks noChangeShapeType="1"/>
          </p:cNvSpPr>
          <p:nvPr/>
        </p:nvSpPr>
        <p:spPr bwMode="auto">
          <a:xfrm flipV="1">
            <a:off x="4171950" y="2419755"/>
            <a:ext cx="514350" cy="457200"/>
          </a:xfrm>
          <a:prstGeom prst="line">
            <a:avLst/>
          </a:prstGeom>
          <a:noFill/>
          <a:ln w="63500" cap="sq">
            <a:solidFill>
              <a:schemeClr val="accent1"/>
            </a:solidFill>
            <a:round/>
            <a:headEnd type="none" w="sm" len="sm"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" name="AutoShape 12"/>
          <p:cNvSpPr>
            <a:spLocks noChangeArrowheads="1"/>
          </p:cNvSpPr>
          <p:nvPr/>
        </p:nvSpPr>
        <p:spPr bwMode="auto">
          <a:xfrm>
            <a:off x="6286500" y="1429155"/>
            <a:ext cx="1428750" cy="990600"/>
          </a:xfrm>
          <a:prstGeom prst="flowChartTerminator">
            <a:avLst/>
          </a:prstGeom>
          <a:solidFill>
            <a:schemeClr val="accent1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b="1" dirty="0"/>
              <a:t>5-10%</a:t>
            </a:r>
          </a:p>
          <a:p>
            <a:pPr algn="ctr"/>
            <a:r>
              <a:rPr lang="en-US" altLang="en-US" b="1" dirty="0"/>
              <a:t>Seizure-Free</a:t>
            </a:r>
          </a:p>
        </p:txBody>
      </p:sp>
      <p:sp>
        <p:nvSpPr>
          <p:cNvPr id="15" name="Line 13"/>
          <p:cNvSpPr>
            <a:spLocks noChangeShapeType="1"/>
          </p:cNvSpPr>
          <p:nvPr/>
        </p:nvSpPr>
        <p:spPr bwMode="auto">
          <a:xfrm flipV="1">
            <a:off x="5657850" y="2419755"/>
            <a:ext cx="800100" cy="609600"/>
          </a:xfrm>
          <a:prstGeom prst="line">
            <a:avLst/>
          </a:prstGeom>
          <a:noFill/>
          <a:ln w="63500" cap="sq">
            <a:solidFill>
              <a:schemeClr val="accent1"/>
            </a:solidFill>
            <a:round/>
            <a:headEnd type="none" w="sm" len="sm"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" name="AutoShape 15"/>
          <p:cNvSpPr>
            <a:spLocks noChangeArrowheads="1"/>
          </p:cNvSpPr>
          <p:nvPr/>
        </p:nvSpPr>
        <p:spPr bwMode="auto">
          <a:xfrm>
            <a:off x="6000750" y="3029355"/>
            <a:ext cx="1143000" cy="2286000"/>
          </a:xfrm>
          <a:prstGeom prst="curvedLeftArrow">
            <a:avLst>
              <a:gd name="adj1" fmla="val 30000"/>
              <a:gd name="adj2" fmla="val 60000"/>
              <a:gd name="adj3" fmla="val 33333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7" name="Text Box 16"/>
          <p:cNvSpPr txBox="1">
            <a:spLocks noChangeArrowheads="1"/>
          </p:cNvSpPr>
          <p:nvPr/>
        </p:nvSpPr>
        <p:spPr bwMode="auto">
          <a:xfrm>
            <a:off x="1885950" y="4324757"/>
            <a:ext cx="4000500" cy="15388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altLang="en-US" sz="2200" dirty="0"/>
              <a:t>Stage I pre-surgical evaluation</a:t>
            </a:r>
          </a:p>
          <a:p>
            <a:pPr lvl="1" algn="l">
              <a:spcBef>
                <a:spcPct val="50000"/>
              </a:spcBef>
              <a:buFontTx/>
              <a:buChar char="•"/>
            </a:pPr>
            <a:r>
              <a:rPr lang="en-US" altLang="en-US" dirty="0"/>
              <a:t> EEG-video, MRI, PET,     Neuropsychology</a:t>
            </a:r>
          </a:p>
          <a:p>
            <a:pPr lvl="1" algn="l">
              <a:spcBef>
                <a:spcPct val="50000"/>
              </a:spcBef>
              <a:buFontTx/>
              <a:buChar char="•"/>
            </a:pPr>
            <a:r>
              <a:rPr lang="en-US" altLang="en-US" dirty="0"/>
              <a:t>  Epilepsy Surgery Conference</a:t>
            </a:r>
          </a:p>
        </p:txBody>
      </p:sp>
    </p:spTree>
    <p:extLst>
      <p:ext uri="{BB962C8B-B14F-4D97-AF65-F5344CB8AC3E}">
        <p14:creationId xmlns:p14="http://schemas.microsoft.com/office/powerpoint/2010/main" val="1892003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err="1"/>
              <a:t>Lesionectomy</a:t>
            </a:r>
            <a:r>
              <a:rPr lang="en-US" sz="3600" dirty="0"/>
              <a:t/>
            </a:r>
            <a:br>
              <a:rPr lang="en-US" sz="3600" dirty="0"/>
            </a:br>
            <a:r>
              <a:rPr lang="en-US" sz="2800" dirty="0"/>
              <a:t>6 </a:t>
            </a:r>
            <a:r>
              <a:rPr lang="en-US" sz="2800" dirty="0" err="1"/>
              <a:t>mo</a:t>
            </a:r>
            <a:r>
              <a:rPr lang="en-US" sz="2800" dirty="0"/>
              <a:t> old with partial seizures</a:t>
            </a:r>
          </a:p>
        </p:txBody>
      </p:sp>
      <p:pic>
        <p:nvPicPr>
          <p:cNvPr id="18" name="Picture 3" descr="DSCN176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43207" y="3838312"/>
            <a:ext cx="2327815" cy="232781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9" name="Object 4"/>
          <p:cNvGraphicFramePr>
            <a:graphicFrameLocks noChangeAspect="1"/>
          </p:cNvGraphicFramePr>
          <p:nvPr>
            <p:extLst/>
          </p:nvPr>
        </p:nvGraphicFramePr>
        <p:xfrm>
          <a:off x="947572" y="1417795"/>
          <a:ext cx="1440607" cy="23278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1" name="Image" r:id="rId4" imgW="2704762" imgH="3276190" progId="Photoshop.Image.7">
                  <p:embed/>
                </p:oleObj>
              </mc:Choice>
              <mc:Fallback>
                <p:oleObj name="Image" r:id="rId4" imgW="2704762" imgH="3276190" progId="Photoshop.Image.7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47572" y="1417795"/>
                        <a:ext cx="1440607" cy="232781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4" name="Straight Arrow Connector 3"/>
          <p:cNvCxnSpPr/>
          <p:nvPr/>
        </p:nvCxnSpPr>
        <p:spPr>
          <a:xfrm flipV="1">
            <a:off x="1014827" y="2597307"/>
            <a:ext cx="496329" cy="229543"/>
          </a:xfrm>
          <a:prstGeom prst="straightConnector1">
            <a:avLst/>
          </a:prstGeom>
          <a:ln>
            <a:solidFill>
              <a:srgbClr val="FFFF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0" name="Group 5"/>
          <p:cNvGrpSpPr>
            <a:grpSpLocks noChangeAspect="1"/>
          </p:cNvGrpSpPr>
          <p:nvPr/>
        </p:nvGrpSpPr>
        <p:grpSpPr bwMode="auto">
          <a:xfrm>
            <a:off x="2476978" y="1417795"/>
            <a:ext cx="1744931" cy="2327816"/>
            <a:chOff x="3792" y="960"/>
            <a:chExt cx="1871" cy="1872"/>
          </a:xfrm>
        </p:grpSpPr>
        <p:sp>
          <p:nvSpPr>
            <p:cNvPr id="21" name="AutoShape 6"/>
            <p:cNvSpPr>
              <a:spLocks noChangeAspect="1" noChangeArrowheads="1" noTextEdit="1"/>
            </p:cNvSpPr>
            <p:nvPr/>
          </p:nvSpPr>
          <p:spPr bwMode="auto">
            <a:xfrm>
              <a:off x="3792" y="960"/>
              <a:ext cx="1871" cy="18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pic>
          <p:nvPicPr>
            <p:cNvPr id="22" name="Picture 7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2" y="960"/>
              <a:ext cx="1871" cy="18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" name="Rectangle 8"/>
            <p:cNvSpPr>
              <a:spLocks noChangeArrowheads="1"/>
            </p:cNvSpPr>
            <p:nvPr/>
          </p:nvSpPr>
          <p:spPr bwMode="auto">
            <a:xfrm>
              <a:off x="3810" y="997"/>
              <a:ext cx="0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4" name="Rectangle 9"/>
            <p:cNvSpPr>
              <a:spLocks noChangeArrowheads="1"/>
            </p:cNvSpPr>
            <p:nvPr/>
          </p:nvSpPr>
          <p:spPr bwMode="auto">
            <a:xfrm>
              <a:off x="3807" y="993"/>
              <a:ext cx="0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5" name="Rectangle 10"/>
            <p:cNvSpPr>
              <a:spLocks noChangeArrowheads="1"/>
            </p:cNvSpPr>
            <p:nvPr/>
          </p:nvSpPr>
          <p:spPr bwMode="auto">
            <a:xfrm>
              <a:off x="3810" y="1033"/>
              <a:ext cx="240" cy="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500">
                  <a:solidFill>
                    <a:srgbClr val="000000"/>
                  </a:solidFill>
                  <a:latin typeface="Verdana" panose="020B0604030504040204" pitchFamily="34" charset="0"/>
                </a:rPr>
                <a:t>7788111</a:t>
              </a:r>
              <a:endParaRPr lang="en-US" altLang="en-US"/>
            </a:p>
          </p:txBody>
        </p:sp>
        <p:sp>
          <p:nvSpPr>
            <p:cNvPr id="26" name="Rectangle 11"/>
            <p:cNvSpPr>
              <a:spLocks noChangeArrowheads="1"/>
            </p:cNvSpPr>
            <p:nvPr/>
          </p:nvSpPr>
          <p:spPr bwMode="auto">
            <a:xfrm>
              <a:off x="3807" y="1029"/>
              <a:ext cx="0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7" name="Rectangle 12"/>
            <p:cNvSpPr>
              <a:spLocks noChangeArrowheads="1"/>
            </p:cNvSpPr>
            <p:nvPr/>
          </p:nvSpPr>
          <p:spPr bwMode="auto">
            <a:xfrm>
              <a:off x="3810" y="1070"/>
              <a:ext cx="254" cy="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500">
                  <a:solidFill>
                    <a:srgbClr val="000000"/>
                  </a:solidFill>
                  <a:latin typeface="Verdana" panose="020B0604030504040204" pitchFamily="34" charset="0"/>
                </a:rPr>
                <a:t>1/9/2004</a:t>
              </a:r>
              <a:endParaRPr lang="en-US" altLang="en-US"/>
            </a:p>
          </p:txBody>
        </p:sp>
        <p:sp>
          <p:nvSpPr>
            <p:cNvPr id="28" name="Rectangle 13"/>
            <p:cNvSpPr>
              <a:spLocks noChangeArrowheads="1"/>
            </p:cNvSpPr>
            <p:nvPr/>
          </p:nvSpPr>
          <p:spPr bwMode="auto">
            <a:xfrm>
              <a:off x="3807" y="1066"/>
              <a:ext cx="0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9" name="Rectangle 14"/>
            <p:cNvSpPr>
              <a:spLocks noChangeArrowheads="1"/>
            </p:cNvSpPr>
            <p:nvPr/>
          </p:nvSpPr>
          <p:spPr bwMode="auto">
            <a:xfrm>
              <a:off x="3810" y="1106"/>
              <a:ext cx="32" cy="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500">
                  <a:solidFill>
                    <a:srgbClr val="000000"/>
                  </a:solidFill>
                  <a:latin typeface="Verdana" panose="020B0604030504040204" pitchFamily="34" charset="0"/>
                </a:rPr>
                <a:t>F</a:t>
              </a:r>
              <a:endParaRPr lang="en-US" altLang="en-US"/>
            </a:p>
          </p:txBody>
        </p:sp>
        <p:sp>
          <p:nvSpPr>
            <p:cNvPr id="30" name="Rectangle 15"/>
            <p:cNvSpPr>
              <a:spLocks noChangeArrowheads="1"/>
            </p:cNvSpPr>
            <p:nvPr/>
          </p:nvSpPr>
          <p:spPr bwMode="auto">
            <a:xfrm>
              <a:off x="3807" y="1103"/>
              <a:ext cx="32" cy="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500">
                  <a:solidFill>
                    <a:srgbClr val="FFFFFF"/>
                  </a:solidFill>
                  <a:latin typeface="Verdana" panose="020B0604030504040204" pitchFamily="34" charset="0"/>
                </a:rPr>
                <a:t>F</a:t>
              </a:r>
              <a:endParaRPr lang="en-US" altLang="en-US"/>
            </a:p>
          </p:txBody>
        </p:sp>
        <p:sp>
          <p:nvSpPr>
            <p:cNvPr id="31" name="Rectangle 16"/>
            <p:cNvSpPr>
              <a:spLocks noChangeArrowheads="1"/>
            </p:cNvSpPr>
            <p:nvPr/>
          </p:nvSpPr>
          <p:spPr bwMode="auto">
            <a:xfrm>
              <a:off x="3810" y="2759"/>
              <a:ext cx="334" cy="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500">
                  <a:solidFill>
                    <a:srgbClr val="000000"/>
                  </a:solidFill>
                  <a:latin typeface="Verdana" panose="020B0604030504040204" pitchFamily="34" charset="0"/>
                </a:rPr>
                <a:t>Page: 1 of 4</a:t>
              </a:r>
              <a:endParaRPr lang="en-US" altLang="en-US"/>
            </a:p>
          </p:txBody>
        </p:sp>
        <p:sp>
          <p:nvSpPr>
            <p:cNvPr id="33" name="Rectangle 18"/>
            <p:cNvSpPr>
              <a:spLocks noChangeArrowheads="1"/>
            </p:cNvSpPr>
            <p:nvPr/>
          </p:nvSpPr>
          <p:spPr bwMode="auto">
            <a:xfrm>
              <a:off x="5630" y="997"/>
              <a:ext cx="0" cy="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500">
                  <a:solidFill>
                    <a:srgbClr val="000000"/>
                  </a:solidFill>
                  <a:latin typeface="Verdana" panose="020B0604030504040204" pitchFamily="34" charset="0"/>
                </a:rPr>
                <a:t> </a:t>
              </a:r>
              <a:endParaRPr lang="en-US" altLang="en-US"/>
            </a:p>
          </p:txBody>
        </p:sp>
        <p:sp>
          <p:nvSpPr>
            <p:cNvPr id="34" name="Rectangle 19"/>
            <p:cNvSpPr>
              <a:spLocks noChangeArrowheads="1"/>
            </p:cNvSpPr>
            <p:nvPr/>
          </p:nvSpPr>
          <p:spPr bwMode="auto">
            <a:xfrm>
              <a:off x="5626" y="993"/>
              <a:ext cx="0" cy="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500">
                  <a:solidFill>
                    <a:srgbClr val="FFFFFF"/>
                  </a:solidFill>
                  <a:latin typeface="Verdana" panose="020B0604030504040204" pitchFamily="34" charset="0"/>
                </a:rPr>
                <a:t> </a:t>
              </a:r>
              <a:endParaRPr lang="en-US" altLang="en-US"/>
            </a:p>
          </p:txBody>
        </p:sp>
      </p:grpSp>
      <p:cxnSp>
        <p:nvCxnSpPr>
          <p:cNvPr id="52" name="Straight Arrow Connector 51"/>
          <p:cNvCxnSpPr/>
          <p:nvPr/>
        </p:nvCxnSpPr>
        <p:spPr>
          <a:xfrm flipV="1">
            <a:off x="2817669" y="2597307"/>
            <a:ext cx="496329" cy="229543"/>
          </a:xfrm>
          <a:prstGeom prst="straightConnector1">
            <a:avLst/>
          </a:prstGeom>
          <a:ln>
            <a:solidFill>
              <a:srgbClr val="FFFF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55" name="Object 3"/>
          <p:cNvGraphicFramePr>
            <a:graphicFrameLocks noChangeAspect="1"/>
          </p:cNvGraphicFramePr>
          <p:nvPr>
            <p:extLst/>
          </p:nvPr>
        </p:nvGraphicFramePr>
        <p:xfrm>
          <a:off x="4914366" y="3838311"/>
          <a:ext cx="2316886" cy="23278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2" name="Photo Editor Photo" r:id="rId7" imgW="8573697" imgH="6458852" progId="MSPhotoEd.3">
                  <p:embed/>
                </p:oleObj>
              </mc:Choice>
              <mc:Fallback>
                <p:oleObj name="Photo Editor Photo" r:id="rId7" imgW="8573697" imgH="6458852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14366" y="3838311"/>
                        <a:ext cx="2316886" cy="232781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56" name="Group 5"/>
          <p:cNvGrpSpPr>
            <a:grpSpLocks noChangeAspect="1"/>
          </p:cNvGrpSpPr>
          <p:nvPr/>
        </p:nvGrpSpPr>
        <p:grpSpPr bwMode="auto">
          <a:xfrm>
            <a:off x="7326572" y="3849946"/>
            <a:ext cx="1413324" cy="2316180"/>
            <a:chOff x="401" y="1008"/>
            <a:chExt cx="2322" cy="2854"/>
          </a:xfrm>
        </p:grpSpPr>
        <p:sp>
          <p:nvSpPr>
            <p:cNvPr id="57" name="AutoShape 6"/>
            <p:cNvSpPr>
              <a:spLocks noChangeAspect="1" noChangeArrowheads="1" noTextEdit="1"/>
            </p:cNvSpPr>
            <p:nvPr/>
          </p:nvSpPr>
          <p:spPr bwMode="auto">
            <a:xfrm>
              <a:off x="401" y="1008"/>
              <a:ext cx="2318" cy="28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pic>
          <p:nvPicPr>
            <p:cNvPr id="58" name="Picture 7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1" y="1008"/>
              <a:ext cx="2318" cy="28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9" name="Rectangle 8"/>
            <p:cNvSpPr>
              <a:spLocks noChangeArrowheads="1"/>
            </p:cNvSpPr>
            <p:nvPr/>
          </p:nvSpPr>
          <p:spPr bwMode="auto">
            <a:xfrm>
              <a:off x="429" y="1064"/>
              <a:ext cx="27" cy="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700">
                  <a:solidFill>
                    <a:srgbClr val="000000"/>
                  </a:solidFill>
                  <a:latin typeface="Verdana" panose="020B0604030504040204" pitchFamily="34" charset="0"/>
                </a:rPr>
                <a:t>, </a:t>
              </a:r>
              <a:endParaRPr lang="en-US" altLang="en-US"/>
            </a:p>
          </p:txBody>
        </p:sp>
        <p:sp>
          <p:nvSpPr>
            <p:cNvPr id="60" name="Rectangle 9"/>
            <p:cNvSpPr>
              <a:spLocks noChangeArrowheads="1"/>
            </p:cNvSpPr>
            <p:nvPr/>
          </p:nvSpPr>
          <p:spPr bwMode="auto">
            <a:xfrm>
              <a:off x="423" y="1058"/>
              <a:ext cx="27" cy="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700">
                  <a:solidFill>
                    <a:srgbClr val="FFFFFF"/>
                  </a:solidFill>
                  <a:latin typeface="Verdana" panose="020B0604030504040204" pitchFamily="34" charset="0"/>
                </a:rPr>
                <a:t>, </a:t>
              </a:r>
              <a:endParaRPr lang="en-US" altLang="en-US"/>
            </a:p>
          </p:txBody>
        </p:sp>
        <p:sp>
          <p:nvSpPr>
            <p:cNvPr id="61" name="Rectangle 10"/>
            <p:cNvSpPr>
              <a:spLocks noChangeArrowheads="1"/>
            </p:cNvSpPr>
            <p:nvPr/>
          </p:nvSpPr>
          <p:spPr bwMode="auto">
            <a:xfrm>
              <a:off x="429" y="1120"/>
              <a:ext cx="336" cy="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700">
                  <a:solidFill>
                    <a:srgbClr val="000000"/>
                  </a:solidFill>
                  <a:latin typeface="Verdana" panose="020B0604030504040204" pitchFamily="34" charset="0"/>
                </a:rPr>
                <a:t>7788111</a:t>
              </a:r>
              <a:endParaRPr lang="en-US" altLang="en-US"/>
            </a:p>
          </p:txBody>
        </p:sp>
        <p:sp>
          <p:nvSpPr>
            <p:cNvPr id="62" name="Rectangle 11"/>
            <p:cNvSpPr>
              <a:spLocks noChangeArrowheads="1"/>
            </p:cNvSpPr>
            <p:nvPr/>
          </p:nvSpPr>
          <p:spPr bwMode="auto">
            <a:xfrm>
              <a:off x="423" y="1114"/>
              <a:ext cx="0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63" name="Rectangle 12"/>
            <p:cNvSpPr>
              <a:spLocks noChangeArrowheads="1"/>
            </p:cNvSpPr>
            <p:nvPr/>
          </p:nvSpPr>
          <p:spPr bwMode="auto">
            <a:xfrm>
              <a:off x="429" y="1175"/>
              <a:ext cx="356" cy="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700">
                  <a:solidFill>
                    <a:srgbClr val="000000"/>
                  </a:solidFill>
                  <a:latin typeface="Verdana" panose="020B0604030504040204" pitchFamily="34" charset="0"/>
                </a:rPr>
                <a:t>1/9/2004</a:t>
              </a:r>
              <a:endParaRPr lang="en-US" altLang="en-US"/>
            </a:p>
          </p:txBody>
        </p:sp>
        <p:sp>
          <p:nvSpPr>
            <p:cNvPr id="64" name="Rectangle 13"/>
            <p:cNvSpPr>
              <a:spLocks noChangeArrowheads="1"/>
            </p:cNvSpPr>
            <p:nvPr/>
          </p:nvSpPr>
          <p:spPr bwMode="auto">
            <a:xfrm>
              <a:off x="423" y="1170"/>
              <a:ext cx="0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65" name="Rectangle 14"/>
            <p:cNvSpPr>
              <a:spLocks noChangeArrowheads="1"/>
            </p:cNvSpPr>
            <p:nvPr/>
          </p:nvSpPr>
          <p:spPr bwMode="auto">
            <a:xfrm>
              <a:off x="429" y="1231"/>
              <a:ext cx="43" cy="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700">
                  <a:solidFill>
                    <a:srgbClr val="000000"/>
                  </a:solidFill>
                  <a:latin typeface="Verdana" panose="020B0604030504040204" pitchFamily="34" charset="0"/>
                </a:rPr>
                <a:t>F</a:t>
              </a:r>
              <a:endParaRPr lang="en-US" altLang="en-US"/>
            </a:p>
          </p:txBody>
        </p:sp>
        <p:sp>
          <p:nvSpPr>
            <p:cNvPr id="66" name="Rectangle 15"/>
            <p:cNvSpPr>
              <a:spLocks noChangeArrowheads="1"/>
            </p:cNvSpPr>
            <p:nvPr/>
          </p:nvSpPr>
          <p:spPr bwMode="auto">
            <a:xfrm>
              <a:off x="423" y="1225"/>
              <a:ext cx="43" cy="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700">
                  <a:solidFill>
                    <a:srgbClr val="FFFFFF"/>
                  </a:solidFill>
                  <a:latin typeface="Verdana" panose="020B0604030504040204" pitchFamily="34" charset="0"/>
                </a:rPr>
                <a:t>F</a:t>
              </a:r>
              <a:endParaRPr lang="en-US" altLang="en-US"/>
            </a:p>
          </p:txBody>
        </p:sp>
        <p:sp>
          <p:nvSpPr>
            <p:cNvPr id="69" name="Rectangle 18"/>
            <p:cNvSpPr>
              <a:spLocks noChangeArrowheads="1"/>
            </p:cNvSpPr>
            <p:nvPr/>
          </p:nvSpPr>
          <p:spPr bwMode="auto">
            <a:xfrm>
              <a:off x="429" y="3639"/>
              <a:ext cx="299" cy="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700" dirty="0">
                  <a:solidFill>
                    <a:srgbClr val="000000"/>
                  </a:solidFill>
                  <a:latin typeface="Verdana" panose="020B0604030504040204" pitchFamily="34" charset="0"/>
                </a:rPr>
                <a:t>TE: 106</a:t>
              </a:r>
              <a:endParaRPr lang="en-US" altLang="en-US" dirty="0"/>
            </a:p>
          </p:txBody>
        </p:sp>
        <p:sp>
          <p:nvSpPr>
            <p:cNvPr id="103" name="Rectangle 52"/>
            <p:cNvSpPr>
              <a:spLocks noChangeArrowheads="1"/>
            </p:cNvSpPr>
            <p:nvPr/>
          </p:nvSpPr>
          <p:spPr bwMode="auto">
            <a:xfrm>
              <a:off x="2563" y="3528"/>
              <a:ext cx="160" cy="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700">
                  <a:solidFill>
                    <a:srgbClr val="000000"/>
                  </a:solidFill>
                  <a:latin typeface="Verdana" panose="020B0604030504040204" pitchFamily="34" charset="0"/>
                </a:rPr>
                <a:t>Z: 1</a:t>
              </a:r>
              <a:endParaRPr lang="en-US" altLang="en-US"/>
            </a:p>
          </p:txBody>
        </p:sp>
        <p:sp>
          <p:nvSpPr>
            <p:cNvPr id="105" name="Rectangle 54"/>
            <p:cNvSpPr>
              <a:spLocks noChangeArrowheads="1"/>
            </p:cNvSpPr>
            <p:nvPr/>
          </p:nvSpPr>
          <p:spPr bwMode="auto">
            <a:xfrm>
              <a:off x="429" y="2435"/>
              <a:ext cx="54" cy="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700">
                  <a:solidFill>
                    <a:srgbClr val="000000"/>
                  </a:solidFill>
                  <a:latin typeface="Verdana" panose="020B0604030504040204" pitchFamily="34" charset="0"/>
                </a:rPr>
                <a:t>R</a:t>
              </a:r>
              <a:endParaRPr lang="en-US" altLang="en-US"/>
            </a:p>
          </p:txBody>
        </p:sp>
        <p:sp>
          <p:nvSpPr>
            <p:cNvPr id="106" name="Rectangle 55"/>
            <p:cNvSpPr>
              <a:spLocks noChangeArrowheads="1"/>
            </p:cNvSpPr>
            <p:nvPr/>
          </p:nvSpPr>
          <p:spPr bwMode="auto">
            <a:xfrm>
              <a:off x="423" y="2429"/>
              <a:ext cx="54" cy="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700">
                  <a:solidFill>
                    <a:srgbClr val="FFFFFF"/>
                  </a:solidFill>
                  <a:latin typeface="Verdana" panose="020B0604030504040204" pitchFamily="34" charset="0"/>
                </a:rPr>
                <a:t>R</a:t>
              </a:r>
              <a:endParaRPr lang="en-US" altLang="en-US"/>
            </a:p>
          </p:txBody>
        </p:sp>
        <p:sp>
          <p:nvSpPr>
            <p:cNvPr id="107" name="Rectangle 56"/>
            <p:cNvSpPr>
              <a:spLocks noChangeArrowheads="1"/>
            </p:cNvSpPr>
            <p:nvPr/>
          </p:nvSpPr>
          <p:spPr bwMode="auto">
            <a:xfrm>
              <a:off x="2658" y="2435"/>
              <a:ext cx="43" cy="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700">
                  <a:solidFill>
                    <a:srgbClr val="000000"/>
                  </a:solidFill>
                  <a:latin typeface="Verdana" panose="020B0604030504040204" pitchFamily="34" charset="0"/>
                </a:rPr>
                <a:t>L</a:t>
              </a:r>
              <a:endParaRPr lang="en-US" altLang="en-US"/>
            </a:p>
          </p:txBody>
        </p:sp>
        <p:sp>
          <p:nvSpPr>
            <p:cNvPr id="108" name="Rectangle 57"/>
            <p:cNvSpPr>
              <a:spLocks noChangeArrowheads="1"/>
            </p:cNvSpPr>
            <p:nvPr/>
          </p:nvSpPr>
          <p:spPr bwMode="auto">
            <a:xfrm>
              <a:off x="2652" y="2429"/>
              <a:ext cx="43" cy="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700">
                  <a:solidFill>
                    <a:srgbClr val="FFFFFF"/>
                  </a:solidFill>
                  <a:latin typeface="Verdana" panose="020B0604030504040204" pitchFamily="34" charset="0"/>
                </a:rPr>
                <a:t>L</a:t>
              </a:r>
              <a:endParaRPr lang="en-US" altLang="en-US"/>
            </a:p>
          </p:txBody>
        </p:sp>
        <p:sp>
          <p:nvSpPr>
            <p:cNvPr id="109" name="Rectangle 58"/>
            <p:cNvSpPr>
              <a:spLocks noChangeArrowheads="1"/>
            </p:cNvSpPr>
            <p:nvPr/>
          </p:nvSpPr>
          <p:spPr bwMode="auto">
            <a:xfrm>
              <a:off x="1588" y="1064"/>
              <a:ext cx="54" cy="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700">
                  <a:solidFill>
                    <a:srgbClr val="000000"/>
                  </a:solidFill>
                  <a:latin typeface="Verdana" panose="020B0604030504040204" pitchFamily="34" charset="0"/>
                </a:rPr>
                <a:t>A</a:t>
              </a:r>
              <a:endParaRPr lang="en-US" altLang="en-US"/>
            </a:p>
          </p:txBody>
        </p:sp>
        <p:sp>
          <p:nvSpPr>
            <p:cNvPr id="110" name="Rectangle 59"/>
            <p:cNvSpPr>
              <a:spLocks noChangeArrowheads="1"/>
            </p:cNvSpPr>
            <p:nvPr/>
          </p:nvSpPr>
          <p:spPr bwMode="auto">
            <a:xfrm>
              <a:off x="1582" y="1058"/>
              <a:ext cx="54" cy="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700">
                  <a:solidFill>
                    <a:srgbClr val="FFFFFF"/>
                  </a:solidFill>
                  <a:latin typeface="Verdana" panose="020B0604030504040204" pitchFamily="34" charset="0"/>
                </a:rPr>
                <a:t>A</a:t>
              </a:r>
              <a:endParaRPr lang="en-US" altLang="en-US"/>
            </a:p>
          </p:txBody>
        </p:sp>
        <p:sp>
          <p:nvSpPr>
            <p:cNvPr id="111" name="Rectangle 60"/>
            <p:cNvSpPr>
              <a:spLocks noChangeArrowheads="1"/>
            </p:cNvSpPr>
            <p:nvPr/>
          </p:nvSpPr>
          <p:spPr bwMode="auto">
            <a:xfrm>
              <a:off x="1588" y="3751"/>
              <a:ext cx="45" cy="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700">
                  <a:solidFill>
                    <a:srgbClr val="000000"/>
                  </a:solidFill>
                  <a:latin typeface="Verdana" panose="020B0604030504040204" pitchFamily="34" charset="0"/>
                </a:rPr>
                <a:t>P</a:t>
              </a:r>
              <a:endParaRPr lang="en-US" altLang="en-US"/>
            </a:p>
          </p:txBody>
        </p:sp>
        <p:sp>
          <p:nvSpPr>
            <p:cNvPr id="112" name="Rectangle 61"/>
            <p:cNvSpPr>
              <a:spLocks noChangeArrowheads="1"/>
            </p:cNvSpPr>
            <p:nvPr/>
          </p:nvSpPr>
          <p:spPr bwMode="auto">
            <a:xfrm>
              <a:off x="1582" y="3745"/>
              <a:ext cx="45" cy="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700">
                  <a:solidFill>
                    <a:srgbClr val="FFFFFF"/>
                  </a:solidFill>
                  <a:latin typeface="Verdana" panose="020B0604030504040204" pitchFamily="34" charset="0"/>
                </a:rPr>
                <a:t>P</a:t>
              </a:r>
              <a:endParaRPr lang="en-US" altLang="en-US"/>
            </a:p>
          </p:txBody>
        </p:sp>
        <p:sp>
          <p:nvSpPr>
            <p:cNvPr id="113" name="Line 62"/>
            <p:cNvSpPr>
              <a:spLocks noChangeShapeType="1"/>
            </p:cNvSpPr>
            <p:nvPr/>
          </p:nvSpPr>
          <p:spPr bwMode="auto">
            <a:xfrm>
              <a:off x="992" y="3834"/>
              <a:ext cx="1136" cy="1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4" name="Line 63"/>
            <p:cNvSpPr>
              <a:spLocks noChangeShapeType="1"/>
            </p:cNvSpPr>
            <p:nvPr/>
          </p:nvSpPr>
          <p:spPr bwMode="auto">
            <a:xfrm flipV="1">
              <a:off x="992" y="3806"/>
              <a:ext cx="1" cy="28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5" name="Line 64"/>
            <p:cNvSpPr>
              <a:spLocks noChangeShapeType="1"/>
            </p:cNvSpPr>
            <p:nvPr/>
          </p:nvSpPr>
          <p:spPr bwMode="auto">
            <a:xfrm flipV="1">
              <a:off x="1131" y="3817"/>
              <a:ext cx="1" cy="17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6" name="Line 65"/>
            <p:cNvSpPr>
              <a:spLocks noChangeShapeType="1"/>
            </p:cNvSpPr>
            <p:nvPr/>
          </p:nvSpPr>
          <p:spPr bwMode="auto">
            <a:xfrm flipV="1">
              <a:off x="1276" y="3817"/>
              <a:ext cx="1" cy="17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7" name="Line 66"/>
            <p:cNvSpPr>
              <a:spLocks noChangeShapeType="1"/>
            </p:cNvSpPr>
            <p:nvPr/>
          </p:nvSpPr>
          <p:spPr bwMode="auto">
            <a:xfrm flipV="1">
              <a:off x="1415" y="3817"/>
              <a:ext cx="1" cy="17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8" name="Line 67"/>
            <p:cNvSpPr>
              <a:spLocks noChangeShapeType="1"/>
            </p:cNvSpPr>
            <p:nvPr/>
          </p:nvSpPr>
          <p:spPr bwMode="auto">
            <a:xfrm flipV="1">
              <a:off x="1560" y="3817"/>
              <a:ext cx="1" cy="17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9" name="Line 68"/>
            <p:cNvSpPr>
              <a:spLocks noChangeShapeType="1"/>
            </p:cNvSpPr>
            <p:nvPr/>
          </p:nvSpPr>
          <p:spPr bwMode="auto">
            <a:xfrm flipV="1">
              <a:off x="1699" y="3806"/>
              <a:ext cx="1" cy="28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0" name="Line 69"/>
            <p:cNvSpPr>
              <a:spLocks noChangeShapeType="1"/>
            </p:cNvSpPr>
            <p:nvPr/>
          </p:nvSpPr>
          <p:spPr bwMode="auto">
            <a:xfrm flipV="1">
              <a:off x="1844" y="3817"/>
              <a:ext cx="1" cy="17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1" name="Line 70"/>
            <p:cNvSpPr>
              <a:spLocks noChangeShapeType="1"/>
            </p:cNvSpPr>
            <p:nvPr/>
          </p:nvSpPr>
          <p:spPr bwMode="auto">
            <a:xfrm flipV="1">
              <a:off x="1989" y="3817"/>
              <a:ext cx="1" cy="17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2" name="Line 71"/>
            <p:cNvSpPr>
              <a:spLocks noChangeShapeType="1"/>
            </p:cNvSpPr>
            <p:nvPr/>
          </p:nvSpPr>
          <p:spPr bwMode="auto">
            <a:xfrm flipV="1">
              <a:off x="2128" y="3817"/>
              <a:ext cx="1" cy="17"/>
            </a:xfrm>
            <a:prstGeom prst="line">
              <a:avLst/>
            </a:prstGeom>
            <a:noFill/>
            <a:ln w="174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" name="Line 72"/>
            <p:cNvSpPr>
              <a:spLocks noChangeShapeType="1"/>
            </p:cNvSpPr>
            <p:nvPr/>
          </p:nvSpPr>
          <p:spPr bwMode="auto">
            <a:xfrm>
              <a:off x="992" y="3834"/>
              <a:ext cx="1136" cy="1"/>
            </a:xfrm>
            <a:prstGeom prst="line">
              <a:avLst/>
            </a:prstGeom>
            <a:noFill/>
            <a:ln w="952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4" name="Line 73"/>
            <p:cNvSpPr>
              <a:spLocks noChangeShapeType="1"/>
            </p:cNvSpPr>
            <p:nvPr/>
          </p:nvSpPr>
          <p:spPr bwMode="auto">
            <a:xfrm flipV="1">
              <a:off x="992" y="3806"/>
              <a:ext cx="1" cy="28"/>
            </a:xfrm>
            <a:prstGeom prst="line">
              <a:avLst/>
            </a:prstGeom>
            <a:noFill/>
            <a:ln w="952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5" name="Line 74"/>
            <p:cNvSpPr>
              <a:spLocks noChangeShapeType="1"/>
            </p:cNvSpPr>
            <p:nvPr/>
          </p:nvSpPr>
          <p:spPr bwMode="auto">
            <a:xfrm flipV="1">
              <a:off x="1131" y="3817"/>
              <a:ext cx="1" cy="17"/>
            </a:xfrm>
            <a:prstGeom prst="line">
              <a:avLst/>
            </a:prstGeom>
            <a:noFill/>
            <a:ln w="952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6" name="Line 75"/>
            <p:cNvSpPr>
              <a:spLocks noChangeShapeType="1"/>
            </p:cNvSpPr>
            <p:nvPr/>
          </p:nvSpPr>
          <p:spPr bwMode="auto">
            <a:xfrm flipV="1">
              <a:off x="1276" y="3817"/>
              <a:ext cx="1" cy="17"/>
            </a:xfrm>
            <a:prstGeom prst="line">
              <a:avLst/>
            </a:prstGeom>
            <a:noFill/>
            <a:ln w="952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7" name="Line 76"/>
            <p:cNvSpPr>
              <a:spLocks noChangeShapeType="1"/>
            </p:cNvSpPr>
            <p:nvPr/>
          </p:nvSpPr>
          <p:spPr bwMode="auto">
            <a:xfrm flipV="1">
              <a:off x="1415" y="3817"/>
              <a:ext cx="1" cy="17"/>
            </a:xfrm>
            <a:prstGeom prst="line">
              <a:avLst/>
            </a:prstGeom>
            <a:noFill/>
            <a:ln w="952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8" name="Line 77"/>
            <p:cNvSpPr>
              <a:spLocks noChangeShapeType="1"/>
            </p:cNvSpPr>
            <p:nvPr/>
          </p:nvSpPr>
          <p:spPr bwMode="auto">
            <a:xfrm flipV="1">
              <a:off x="1560" y="3817"/>
              <a:ext cx="1" cy="17"/>
            </a:xfrm>
            <a:prstGeom prst="line">
              <a:avLst/>
            </a:prstGeom>
            <a:noFill/>
            <a:ln w="952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9" name="Line 78"/>
            <p:cNvSpPr>
              <a:spLocks noChangeShapeType="1"/>
            </p:cNvSpPr>
            <p:nvPr/>
          </p:nvSpPr>
          <p:spPr bwMode="auto">
            <a:xfrm flipV="1">
              <a:off x="1699" y="3806"/>
              <a:ext cx="1" cy="28"/>
            </a:xfrm>
            <a:prstGeom prst="line">
              <a:avLst/>
            </a:prstGeom>
            <a:noFill/>
            <a:ln w="952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0" name="Line 79"/>
            <p:cNvSpPr>
              <a:spLocks noChangeShapeType="1"/>
            </p:cNvSpPr>
            <p:nvPr/>
          </p:nvSpPr>
          <p:spPr bwMode="auto">
            <a:xfrm flipV="1">
              <a:off x="1844" y="3817"/>
              <a:ext cx="1" cy="17"/>
            </a:xfrm>
            <a:prstGeom prst="line">
              <a:avLst/>
            </a:prstGeom>
            <a:noFill/>
            <a:ln w="952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1" name="Line 80"/>
            <p:cNvSpPr>
              <a:spLocks noChangeShapeType="1"/>
            </p:cNvSpPr>
            <p:nvPr/>
          </p:nvSpPr>
          <p:spPr bwMode="auto">
            <a:xfrm flipV="1">
              <a:off x="1989" y="3817"/>
              <a:ext cx="1" cy="17"/>
            </a:xfrm>
            <a:prstGeom prst="line">
              <a:avLst/>
            </a:prstGeom>
            <a:noFill/>
            <a:ln w="952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2" name="Line 81"/>
            <p:cNvSpPr>
              <a:spLocks noChangeShapeType="1"/>
            </p:cNvSpPr>
            <p:nvPr/>
          </p:nvSpPr>
          <p:spPr bwMode="auto">
            <a:xfrm flipV="1">
              <a:off x="2128" y="3817"/>
              <a:ext cx="1" cy="17"/>
            </a:xfrm>
            <a:prstGeom prst="line">
              <a:avLst/>
            </a:prstGeom>
            <a:noFill/>
            <a:ln w="9525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35" name="TextBox 134"/>
          <p:cNvSpPr txBox="1"/>
          <p:nvPr/>
        </p:nvSpPr>
        <p:spPr>
          <a:xfrm>
            <a:off x="4763393" y="2175733"/>
            <a:ext cx="30963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Focal Cortical Dysplasia</a:t>
            </a:r>
          </a:p>
        </p:txBody>
      </p:sp>
    </p:spTree>
    <p:extLst>
      <p:ext uri="{BB962C8B-B14F-4D97-AF65-F5344CB8AC3E}">
        <p14:creationId xmlns:p14="http://schemas.microsoft.com/office/powerpoint/2010/main" val="1114698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700" dirty="0" err="1"/>
              <a:t>Peri</a:t>
            </a:r>
            <a:r>
              <a:rPr lang="en-US" sz="2700" dirty="0"/>
              <a:t>-insular </a:t>
            </a:r>
            <a:r>
              <a:rPr lang="en-US" sz="2700" dirty="0" err="1"/>
              <a:t>Hemispherotomy</a:t>
            </a:r>
            <a:r>
              <a:rPr lang="en-US" sz="2700" dirty="0"/>
              <a:t/>
            </a:r>
            <a:br>
              <a:rPr lang="en-US" sz="2700" dirty="0"/>
            </a:br>
            <a:r>
              <a:rPr lang="en-US" sz="2100" dirty="0"/>
              <a:t>7 year old with intractable seizures</a:t>
            </a:r>
          </a:p>
        </p:txBody>
      </p:sp>
      <p:pic>
        <p:nvPicPr>
          <p:cNvPr id="68" name="Content Placeholder 67" descr="Fig_16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13034" y="1946335"/>
            <a:ext cx="3041624" cy="2334322"/>
          </a:xfrm>
        </p:spPr>
      </p:pic>
      <p:sp>
        <p:nvSpPr>
          <p:cNvPr id="70" name="Rectangle 69"/>
          <p:cNvSpPr/>
          <p:nvPr/>
        </p:nvSpPr>
        <p:spPr>
          <a:xfrm>
            <a:off x="5910296" y="4054226"/>
            <a:ext cx="417051" cy="22643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6697" y="2003732"/>
            <a:ext cx="2482754" cy="186206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2604" y="3676432"/>
            <a:ext cx="2280430" cy="1710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3497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524" y="57628"/>
            <a:ext cx="7886700" cy="1325563"/>
          </a:xfrm>
        </p:spPr>
        <p:txBody>
          <a:bodyPr/>
          <a:lstStyle/>
          <a:p>
            <a:r>
              <a:rPr lang="en-US" dirty="0"/>
              <a:t>Chiari malformation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26420"/>
            <a:ext cx="8229600" cy="4525963"/>
          </a:xfrm>
        </p:spPr>
        <p:txBody>
          <a:bodyPr/>
          <a:lstStyle/>
          <a:p>
            <a:r>
              <a:rPr lang="en-US" dirty="0"/>
              <a:t>Type I is most common</a:t>
            </a:r>
          </a:p>
          <a:p>
            <a:pPr lvl="1"/>
            <a:r>
              <a:rPr lang="en-US" sz="2000" dirty="0"/>
              <a:t>Herniation of hindbrain (cerebellar tonsils) into upper cervical canal</a:t>
            </a:r>
          </a:p>
          <a:p>
            <a:pPr lvl="1"/>
            <a:r>
              <a:rPr lang="en-US" sz="2000" dirty="0"/>
              <a:t>Usually asymptomatic </a:t>
            </a:r>
          </a:p>
          <a:p>
            <a:pPr lvl="1"/>
            <a:r>
              <a:rPr lang="en-US" sz="2000" dirty="0"/>
              <a:t>Associated with suboccipital post-tussive headache</a:t>
            </a:r>
          </a:p>
          <a:p>
            <a:pPr lvl="1"/>
            <a:r>
              <a:rPr lang="en-US" sz="2000" dirty="0"/>
              <a:t>Syringomyelia and scoliosis</a:t>
            </a:r>
          </a:p>
          <a:p>
            <a:pPr lvl="1"/>
            <a:r>
              <a:rPr lang="en-US" sz="2000" dirty="0"/>
              <a:t>Posterior decompression +/- duraplasty are main surgical options</a:t>
            </a:r>
          </a:p>
          <a:p>
            <a:r>
              <a:rPr lang="en-US" dirty="0"/>
              <a:t>Type II associated with myelomeningocele only</a:t>
            </a:r>
          </a:p>
        </p:txBody>
      </p:sp>
    </p:spTree>
    <p:extLst>
      <p:ext uri="{BB962C8B-B14F-4D97-AF65-F5344CB8AC3E}">
        <p14:creationId xmlns:p14="http://schemas.microsoft.com/office/powerpoint/2010/main" val="1518568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err="1"/>
              <a:t>Suboccipital</a:t>
            </a:r>
            <a:r>
              <a:rPr lang="en-US" sz="3600" dirty="0"/>
              <a:t> </a:t>
            </a:r>
            <a:r>
              <a:rPr lang="en-US" sz="3600" dirty="0" err="1"/>
              <a:t>craniectomy</a:t>
            </a:r>
            <a:r>
              <a:rPr lang="en-US" sz="3600" dirty="0"/>
              <a:t> / </a:t>
            </a:r>
            <a:r>
              <a:rPr lang="en-US" sz="3600" dirty="0" err="1"/>
              <a:t>duroplasty</a:t>
            </a:r>
            <a:r>
              <a:rPr lang="en-US" sz="3600" dirty="0"/>
              <a:t> for Type 1 </a:t>
            </a:r>
            <a:r>
              <a:rPr lang="en-US" sz="3600" dirty="0" err="1"/>
              <a:t>Chiari</a:t>
            </a:r>
            <a:r>
              <a:rPr lang="en-US" sz="3600" dirty="0"/>
              <a:t> with syrinx </a:t>
            </a: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592"/>
          <a:stretch/>
        </p:blipFill>
        <p:spPr bwMode="auto">
          <a:xfrm>
            <a:off x="1276957" y="1512142"/>
            <a:ext cx="6094194" cy="399402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Arrow Connector 4"/>
          <p:cNvCxnSpPr/>
          <p:nvPr/>
        </p:nvCxnSpPr>
        <p:spPr>
          <a:xfrm flipH="1" flipV="1">
            <a:off x="2433367" y="2229018"/>
            <a:ext cx="275308" cy="186490"/>
          </a:xfrm>
          <a:prstGeom prst="straightConnector1">
            <a:avLst/>
          </a:prstGeom>
          <a:ln>
            <a:solidFill>
              <a:srgbClr val="FFFF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H="1">
            <a:off x="2344559" y="2415508"/>
            <a:ext cx="364116" cy="79926"/>
          </a:xfrm>
          <a:prstGeom prst="straightConnector1">
            <a:avLst/>
          </a:prstGeom>
          <a:ln>
            <a:solidFill>
              <a:srgbClr val="FFFF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 flipV="1">
            <a:off x="6821958" y="4264094"/>
            <a:ext cx="275308" cy="186490"/>
          </a:xfrm>
          <a:prstGeom prst="straightConnector1">
            <a:avLst/>
          </a:prstGeom>
          <a:ln>
            <a:solidFill>
              <a:srgbClr val="FFFF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H="1">
            <a:off x="6733150" y="4450584"/>
            <a:ext cx="364116" cy="79926"/>
          </a:xfrm>
          <a:prstGeom prst="straightConnector1">
            <a:avLst/>
          </a:prstGeom>
          <a:ln>
            <a:solidFill>
              <a:srgbClr val="FFFF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7925290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Craniosynostosis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3737007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Affects 1:2500 children</a:t>
            </a:r>
          </a:p>
          <a:p>
            <a:r>
              <a:rPr lang="en-US" dirty="0"/>
              <a:t>Premature fusion of one or more cranial vault sutures</a:t>
            </a:r>
          </a:p>
          <a:p>
            <a:r>
              <a:rPr lang="en-US" dirty="0"/>
              <a:t>Sagittal most common, followed by metopic/coronal and then lamboid</a:t>
            </a:r>
          </a:p>
          <a:p>
            <a:r>
              <a:rPr lang="en-US" dirty="0"/>
              <a:t>Not to be confused with benign positional </a:t>
            </a:r>
            <a:r>
              <a:rPr lang="en-US" dirty="0" err="1"/>
              <a:t>plagiocephaly</a:t>
            </a:r>
            <a:endParaRPr lang="en-US" dirty="0"/>
          </a:p>
          <a:p>
            <a:r>
              <a:rPr lang="en-US" dirty="0"/>
              <a:t>Surgical options include traditional open vault and facial reconstructions and minimally invasive endoscopic strip craniectomies with custom molding helmet therapy for children &lt; 6 months of age</a:t>
            </a:r>
          </a:p>
        </p:txBody>
      </p:sp>
    </p:spTree>
    <p:extLst>
      <p:ext uri="{BB962C8B-B14F-4D97-AF65-F5344CB8AC3E}">
        <p14:creationId xmlns:p14="http://schemas.microsoft.com/office/powerpoint/2010/main" val="15616451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5334000"/>
            <a:ext cx="9144000" cy="1524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Tahoma"/>
                <a:cs typeface="Tahoma"/>
              </a:rPr>
              <a:t>Pediatric Neurosurgery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4525963"/>
          </a:xfrm>
        </p:spPr>
        <p:txBody>
          <a:bodyPr/>
          <a:lstStyle/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Pediatric neurosurgeons treat children with:</a:t>
            </a:r>
          </a:p>
          <a:p>
            <a:pPr lvl="1"/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Brain tumors</a:t>
            </a:r>
          </a:p>
          <a:p>
            <a:pPr lvl="1"/>
            <a:r>
              <a:rPr lang="en-US" dirty="0" err="1">
                <a:latin typeface="Arial" charset="0"/>
                <a:ea typeface="ＭＳ Ｐゴシック" charset="0"/>
                <a:cs typeface="ＭＳ Ｐゴシック" charset="0"/>
              </a:rPr>
              <a:t>Spina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 bifida / spinal </a:t>
            </a:r>
            <a:r>
              <a:rPr lang="en-US" dirty="0" err="1">
                <a:latin typeface="Arial" charset="0"/>
                <a:ea typeface="ＭＳ Ｐゴシック" charset="0"/>
                <a:cs typeface="ＭＳ Ｐゴシック" charset="0"/>
              </a:rPr>
              <a:t>dysraphism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lvl="1"/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Spasticity</a:t>
            </a:r>
          </a:p>
          <a:p>
            <a:pPr lvl="1"/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Brachial plexus injury</a:t>
            </a:r>
          </a:p>
          <a:p>
            <a:pPr lvl="1"/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Hydrocephalus</a:t>
            </a:r>
          </a:p>
          <a:p>
            <a:pPr lvl="1"/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Epilepsy</a:t>
            </a:r>
          </a:p>
          <a:p>
            <a:pPr lvl="1"/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Spinal deformities / tumors</a:t>
            </a:r>
          </a:p>
          <a:p>
            <a:pPr lvl="1"/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Brain and spine trauma</a:t>
            </a:r>
          </a:p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Pediatric neurosurgery crosses the entire spectrum of neurosurgical subspecialties</a:t>
            </a:r>
          </a:p>
          <a:p>
            <a:pPr lvl="1"/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09307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09492" y="373855"/>
            <a:ext cx="4339860" cy="719207"/>
          </a:xfrm>
        </p:spPr>
        <p:txBody>
          <a:bodyPr/>
          <a:lstStyle/>
          <a:p>
            <a:r>
              <a:rPr lang="en-US" dirty="0"/>
              <a:t>Craniosynostosis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01951" y="1989119"/>
            <a:ext cx="18902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Open Surgery </a:t>
            </a:r>
          </a:p>
        </p:txBody>
      </p:sp>
      <p:pic>
        <p:nvPicPr>
          <p:cNvPr id="6" name="Picture 2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410659" y="1163623"/>
            <a:ext cx="1525257" cy="22909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2963885" y="1172504"/>
            <a:ext cx="1386096" cy="22909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/>
          <p:cNvSpPr txBox="1"/>
          <p:nvPr/>
        </p:nvSpPr>
        <p:spPr>
          <a:xfrm>
            <a:off x="301951" y="4041955"/>
            <a:ext cx="26212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Endoscopic Surgery </a:t>
            </a:r>
          </a:p>
        </p:txBody>
      </p:sp>
      <p:pic>
        <p:nvPicPr>
          <p:cNvPr id="9" name="Picture 3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5092647" y="3645428"/>
            <a:ext cx="2503525" cy="22101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2923181" y="3659896"/>
            <a:ext cx="2151704" cy="21779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4" descr="Intraop lat"/>
          <p:cNvPicPr>
            <a:picLocks noChangeAspect="1" noChangeArrowheads="1"/>
          </p:cNvPicPr>
          <p:nvPr/>
        </p:nvPicPr>
        <p:blipFill>
          <a:blip r:embed="rId6" cstate="print">
            <a:extLst/>
          </a:blip>
          <a:srcRect r="9868"/>
          <a:stretch>
            <a:fillRect/>
          </a:stretch>
        </p:blipFill>
        <p:spPr bwMode="auto">
          <a:xfrm>
            <a:off x="5989202" y="1195744"/>
            <a:ext cx="2057400" cy="2267669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13" name="Picture 2" descr="C:\Users\patelk\Dropbox\Research\Abstracts\8 months 004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644307" y="3659895"/>
            <a:ext cx="1456163" cy="217791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3350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37744"/>
            <a:ext cx="7886700" cy="1068897"/>
          </a:xfrm>
        </p:spPr>
        <p:txBody>
          <a:bodyPr/>
          <a:lstStyle/>
          <a:p>
            <a:r>
              <a:rPr lang="en-US" dirty="0">
                <a:latin typeface="Tahoma"/>
                <a:cs typeface="Tahoma"/>
              </a:rPr>
              <a:t>Conclusions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22256"/>
            <a:ext cx="8229600" cy="4525963"/>
          </a:xfrm>
        </p:spPr>
        <p:txBody>
          <a:bodyPr/>
          <a:lstStyle/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Pediatric neurosurgeons do procedures that span the spectrum of neurosurgical operations</a:t>
            </a:r>
          </a:p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Even more than adult neurosurgery, pediatric neurosurgeons have ”families as patients”</a:t>
            </a:r>
          </a:p>
          <a:p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10294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74282"/>
            <a:ext cx="8153400" cy="2960153"/>
          </a:xfrm>
        </p:spPr>
        <p:txBody>
          <a:bodyPr/>
          <a:lstStyle/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Fellowship for pediatric neurosurgery is typically required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05168" y="169237"/>
            <a:ext cx="6012383" cy="1143000"/>
          </a:xfrm>
        </p:spPr>
        <p:txBody>
          <a:bodyPr/>
          <a:lstStyle/>
          <a:p>
            <a:r>
              <a:rPr lang="en-US" dirty="0">
                <a:latin typeface="Tahoma"/>
                <a:cs typeface="Tahoma"/>
              </a:rPr>
              <a:t>Pediatric Neurosurgery</a:t>
            </a:r>
          </a:p>
        </p:txBody>
      </p:sp>
    </p:spTree>
    <p:extLst>
      <p:ext uri="{BB962C8B-B14F-4D97-AF65-F5344CB8AC3E}">
        <p14:creationId xmlns:p14="http://schemas.microsoft.com/office/powerpoint/2010/main" val="11513477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Hydrocephalus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Causes:</a:t>
            </a:r>
          </a:p>
          <a:p>
            <a:pPr lvl="1"/>
            <a:r>
              <a:rPr lang="en-US" dirty="0"/>
              <a:t>Communicating</a:t>
            </a:r>
          </a:p>
          <a:p>
            <a:pPr lvl="2"/>
            <a:r>
              <a:rPr lang="en-US" sz="2000" dirty="0"/>
              <a:t>Idiopathic, post-hemorrhagic, post-infectious, congenital</a:t>
            </a:r>
          </a:p>
          <a:p>
            <a:pPr lvl="1"/>
            <a:r>
              <a:rPr lang="en-US" dirty="0"/>
              <a:t>Obstructive</a:t>
            </a:r>
          </a:p>
          <a:p>
            <a:pPr lvl="2"/>
            <a:r>
              <a:rPr lang="en-US" sz="2000" dirty="0"/>
              <a:t>Tumors, cysts, aqueductal stenosis, ventricular loculations</a:t>
            </a:r>
          </a:p>
        </p:txBody>
      </p:sp>
    </p:spTree>
    <p:extLst>
      <p:ext uri="{BB962C8B-B14F-4D97-AF65-F5344CB8AC3E}">
        <p14:creationId xmlns:p14="http://schemas.microsoft.com/office/powerpoint/2010/main" val="18731848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Hydrocephalus Treatment: </a:t>
            </a:r>
            <a:br>
              <a:rPr lang="en-US" dirty="0"/>
            </a:br>
            <a:r>
              <a:rPr lang="en-US" sz="3200" dirty="0" err="1"/>
              <a:t>Ventriculoperitoneal</a:t>
            </a:r>
            <a:r>
              <a:rPr lang="en-US" sz="3200" dirty="0"/>
              <a:t> Shunt </a:t>
            </a:r>
          </a:p>
        </p:txBody>
      </p:sp>
      <p:sp>
        <p:nvSpPr>
          <p:cNvPr id="5" name="Rectangle 4"/>
          <p:cNvSpPr/>
          <p:nvPr/>
        </p:nvSpPr>
        <p:spPr>
          <a:xfrm>
            <a:off x="0" y="5181600"/>
            <a:ext cx="9144000" cy="1676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4" descr="vp shunt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31007" y="1587500"/>
            <a:ext cx="2705432" cy="5033964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" name="Picture 2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07112" y="1752601"/>
            <a:ext cx="2605088" cy="4932362"/>
          </a:xfrm>
          <a:prstGeom prst="rect">
            <a:avLst/>
          </a:prstGeom>
          <a:noFill/>
          <a:ln/>
        </p:spPr>
      </p:pic>
      <p:pic>
        <p:nvPicPr>
          <p:cNvPr id="8" name="Picture 2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502224" y="1676402"/>
            <a:ext cx="2293144" cy="2189163"/>
          </a:xfrm>
          <a:prstGeom prst="rect">
            <a:avLst/>
          </a:prstGeom>
          <a:noFill/>
          <a:ln/>
        </p:spPr>
      </p:pic>
      <p:pic>
        <p:nvPicPr>
          <p:cNvPr id="9" name="Picture 2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661073" y="3979864"/>
            <a:ext cx="1982391" cy="2819400"/>
          </a:xfrm>
          <a:prstGeom prst="rect">
            <a:avLst/>
          </a:prstGeom>
          <a:noFill/>
          <a:ln/>
        </p:spPr>
      </p:pic>
    </p:spTree>
    <p:extLst>
      <p:ext uri="{BB962C8B-B14F-4D97-AF65-F5344CB8AC3E}">
        <p14:creationId xmlns:p14="http://schemas.microsoft.com/office/powerpoint/2010/main" val="5075257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5181600"/>
            <a:ext cx="9144000" cy="1676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Hydrocephalus Treatment: </a:t>
            </a:r>
            <a:r>
              <a:rPr lang="en-US" sz="3200" dirty="0"/>
              <a:t>Endoscopic Third </a:t>
            </a:r>
            <a:r>
              <a:rPr lang="en-US" sz="3200" dirty="0" err="1"/>
              <a:t>Ventriculostomy</a:t>
            </a:r>
            <a:r>
              <a:rPr lang="en-US" sz="3200" dirty="0"/>
              <a:t> (ETV) </a:t>
            </a:r>
            <a:r>
              <a:rPr lang="en-US" dirty="0"/>
              <a:t>ETV</a:t>
            </a:r>
          </a:p>
        </p:txBody>
      </p:sp>
      <p:pic>
        <p:nvPicPr>
          <p:cNvPr id="3074" name="Picture 2" descr="http://assets.cureus.com/uploads/figure/file/1718/1427837644-1425333513-Figure_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7300" y="1620838"/>
            <a:ext cx="4254500" cy="5037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img.medscape.com/fullsize/migrated/520/939/nf520939.fig1.gif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9" t="1879" b="35052"/>
          <a:stretch/>
        </p:blipFill>
        <p:spPr bwMode="auto">
          <a:xfrm flipH="1">
            <a:off x="381965" y="1667668"/>
            <a:ext cx="2875038" cy="490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0158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6907" y="221054"/>
            <a:ext cx="3069410" cy="921946"/>
          </a:xfrm>
        </p:spPr>
        <p:txBody>
          <a:bodyPr/>
          <a:lstStyle/>
          <a:p>
            <a:r>
              <a:rPr lang="en-US" dirty="0"/>
              <a:t>Brain tumor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483600" cy="4525963"/>
          </a:xfrm>
        </p:spPr>
        <p:txBody>
          <a:bodyPr>
            <a:normAutofit fontScale="92500" lnSpcReduction="20000"/>
          </a:bodyPr>
          <a:lstStyle/>
          <a:p>
            <a:r>
              <a:rPr lang="en-US" sz="4000" dirty="0"/>
              <a:t>Infratentorial (2/3)</a:t>
            </a:r>
          </a:p>
          <a:p>
            <a:pPr lvl="1"/>
            <a:r>
              <a:rPr lang="en-US" dirty="0"/>
              <a:t>Medulloblastoma -- malignant</a:t>
            </a:r>
          </a:p>
          <a:p>
            <a:pPr lvl="1"/>
            <a:r>
              <a:rPr lang="en-US" dirty="0"/>
              <a:t>Juvenile pilocytic astrocytoma (JPA) -- benign</a:t>
            </a:r>
          </a:p>
          <a:p>
            <a:pPr lvl="1"/>
            <a:r>
              <a:rPr lang="en-US" dirty="0"/>
              <a:t>Ependymoma – benign or malignant</a:t>
            </a:r>
          </a:p>
          <a:p>
            <a:pPr lvl="1"/>
            <a:r>
              <a:rPr lang="en-US" dirty="0"/>
              <a:t>Brainstem tumors – benign or malignant</a:t>
            </a:r>
          </a:p>
          <a:p>
            <a:pPr lvl="1"/>
            <a:r>
              <a:rPr lang="en-US" dirty="0"/>
              <a:t>Atypical teratoid rhabdoid tumor (ATRT) -- malignant</a:t>
            </a:r>
          </a:p>
          <a:p>
            <a:r>
              <a:rPr lang="en-US" sz="4000" dirty="0"/>
              <a:t>Supratentorial (1/3)</a:t>
            </a:r>
          </a:p>
          <a:p>
            <a:pPr lvl="1"/>
            <a:r>
              <a:rPr lang="en-US" dirty="0"/>
              <a:t>JPA</a:t>
            </a:r>
          </a:p>
          <a:p>
            <a:pPr lvl="1"/>
            <a:r>
              <a:rPr lang="en-US" dirty="0"/>
              <a:t>Ependymoma</a:t>
            </a:r>
          </a:p>
          <a:p>
            <a:pPr lvl="1"/>
            <a:r>
              <a:rPr lang="en-US" dirty="0"/>
              <a:t>Glioma/astrocytoma</a:t>
            </a:r>
          </a:p>
          <a:p>
            <a:pPr lvl="1"/>
            <a:r>
              <a:rPr lang="en-US" dirty="0"/>
              <a:t>Ganglioglioma, </a:t>
            </a:r>
            <a:r>
              <a:rPr lang="en-US" dirty="0" err="1"/>
              <a:t>Dysembryoplastic</a:t>
            </a:r>
            <a:r>
              <a:rPr lang="en-US" dirty="0"/>
              <a:t> </a:t>
            </a:r>
            <a:r>
              <a:rPr lang="en-US" dirty="0" err="1"/>
              <a:t>NeuroEpithelial</a:t>
            </a:r>
            <a:r>
              <a:rPr lang="en-US" dirty="0"/>
              <a:t> Tumor (DNET)</a:t>
            </a:r>
          </a:p>
          <a:p>
            <a:pPr lvl="1"/>
            <a:r>
              <a:rPr lang="en-US" dirty="0" err="1"/>
              <a:t>Craniopharyngioma</a:t>
            </a:r>
            <a:endParaRPr lang="en-US" dirty="0"/>
          </a:p>
          <a:p>
            <a:pPr lvl="1"/>
            <a:r>
              <a:rPr lang="en-US" dirty="0"/>
              <a:t>Many others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98361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250" name="Rectangle 2"/>
          <p:cNvSpPr>
            <a:spLocks noGrp="1" noChangeArrowheads="1"/>
          </p:cNvSpPr>
          <p:nvPr>
            <p:ph type="title"/>
          </p:nvPr>
        </p:nvSpPr>
        <p:spPr>
          <a:xfrm>
            <a:off x="1342519" y="81905"/>
            <a:ext cx="7107336" cy="1325563"/>
          </a:xfrm>
        </p:spPr>
        <p:txBody>
          <a:bodyPr/>
          <a:lstStyle/>
          <a:p>
            <a:r>
              <a:rPr lang="en-US" altLang="en-US" dirty="0"/>
              <a:t>Brain Tumors--Astrocytoma</a:t>
            </a:r>
          </a:p>
        </p:txBody>
      </p:sp>
      <p:pic>
        <p:nvPicPr>
          <p:cNvPr id="309258" name="Picture 10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18049" y="1298249"/>
            <a:ext cx="2963465" cy="4172152"/>
          </a:xfrm>
          <a:noFill/>
          <a:ln/>
        </p:spPr>
      </p:pic>
      <p:sp>
        <p:nvSpPr>
          <p:cNvPr id="309260" name="Text Box 12"/>
          <p:cNvSpPr txBox="1">
            <a:spLocks noChangeArrowheads="1"/>
          </p:cNvSpPr>
          <p:nvPr/>
        </p:nvSpPr>
        <p:spPr bwMode="auto">
          <a:xfrm>
            <a:off x="2381587" y="5572121"/>
            <a:ext cx="50292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dirty="0"/>
              <a:t>Pre-op                                                      Post-op</a:t>
            </a:r>
          </a:p>
        </p:txBody>
      </p:sp>
      <p:pic>
        <p:nvPicPr>
          <p:cNvPr id="309261" name="Picture 1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29150" y="1298250"/>
            <a:ext cx="3028950" cy="4172152"/>
          </a:xfrm>
          <a:noFill/>
          <a:ln/>
        </p:spPr>
      </p:pic>
    </p:spTree>
    <p:extLst>
      <p:ext uri="{BB962C8B-B14F-4D97-AF65-F5344CB8AC3E}">
        <p14:creationId xmlns:p14="http://schemas.microsoft.com/office/powerpoint/2010/main" val="604660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349" name="Rectangle 5"/>
          <p:cNvSpPr>
            <a:spLocks noGrp="1" noChangeArrowheads="1"/>
          </p:cNvSpPr>
          <p:nvPr>
            <p:ph type="title"/>
          </p:nvPr>
        </p:nvSpPr>
        <p:spPr>
          <a:xfrm>
            <a:off x="1340749" y="274640"/>
            <a:ext cx="7886700" cy="1325563"/>
          </a:xfrm>
        </p:spPr>
        <p:txBody>
          <a:bodyPr/>
          <a:lstStyle/>
          <a:p>
            <a:r>
              <a:rPr lang="en-US" altLang="en-US" dirty="0"/>
              <a:t>Brain Tumors--Ependymoma</a:t>
            </a:r>
          </a:p>
        </p:txBody>
      </p:sp>
      <p:pic>
        <p:nvPicPr>
          <p:cNvPr id="313348" name="Picture 4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38288" y="1600203"/>
            <a:ext cx="2924175" cy="4021182"/>
          </a:xfrm>
          <a:noFill/>
          <a:ln/>
        </p:spPr>
      </p:pic>
      <p:pic>
        <p:nvPicPr>
          <p:cNvPr id="313351" name="Picture 7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00600" y="1600203"/>
            <a:ext cx="2943225" cy="4021182"/>
          </a:xfrm>
          <a:noFill/>
          <a:ln/>
        </p:spPr>
      </p:pic>
      <p:sp>
        <p:nvSpPr>
          <p:cNvPr id="313353" name="Text Box 9"/>
          <p:cNvSpPr txBox="1">
            <a:spLocks noChangeArrowheads="1"/>
          </p:cNvSpPr>
          <p:nvPr/>
        </p:nvSpPr>
        <p:spPr bwMode="auto">
          <a:xfrm>
            <a:off x="1619208" y="5746577"/>
            <a:ext cx="668322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dirty="0"/>
              <a:t>	  Pre-op                                                  Post-op</a:t>
            </a:r>
          </a:p>
        </p:txBody>
      </p:sp>
    </p:spTree>
    <p:extLst>
      <p:ext uri="{BB962C8B-B14F-4D97-AF65-F5344CB8AC3E}">
        <p14:creationId xmlns:p14="http://schemas.microsoft.com/office/powerpoint/2010/main" val="49305328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48</TotalTime>
  <Words>479</Words>
  <Application>Microsoft Office PowerPoint</Application>
  <PresentationFormat>On-screen Show (4:3)</PresentationFormat>
  <Paragraphs>119</Paragraphs>
  <Slides>21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31" baseType="lpstr">
      <vt:lpstr>ＭＳ Ｐゴシック</vt:lpstr>
      <vt:lpstr>Arial</vt:lpstr>
      <vt:lpstr>Calibri</vt:lpstr>
      <vt:lpstr>Calibri Light</vt:lpstr>
      <vt:lpstr>Tahoma</vt:lpstr>
      <vt:lpstr>Times New Roman</vt:lpstr>
      <vt:lpstr>Verdana</vt:lpstr>
      <vt:lpstr>Office Theme</vt:lpstr>
      <vt:lpstr>Image</vt:lpstr>
      <vt:lpstr>Photo Editor Photo</vt:lpstr>
      <vt:lpstr>Introduction to Neurosurgical Subspecialties:  Pediatric Neurosurgery</vt:lpstr>
      <vt:lpstr>Pediatric Neurosurgery </vt:lpstr>
      <vt:lpstr>Pediatric Neurosurgery</vt:lpstr>
      <vt:lpstr>Hydrocephalus</vt:lpstr>
      <vt:lpstr>Hydrocephalus Treatment:  Ventriculoperitoneal Shunt </vt:lpstr>
      <vt:lpstr>Hydrocephalus Treatment: Endoscopic Third Ventriculostomy (ETV) ETV</vt:lpstr>
      <vt:lpstr>Brain tumor</vt:lpstr>
      <vt:lpstr>Brain Tumors--Astrocytoma</vt:lpstr>
      <vt:lpstr>Brain Tumors--Ependymoma</vt:lpstr>
      <vt:lpstr>Spina bifida/spinal dysraphism</vt:lpstr>
      <vt:lpstr>Dermal sinus tract with tethered cord</vt:lpstr>
      <vt:lpstr>Myelomeningocele / NTD</vt:lpstr>
      <vt:lpstr>Epilepsy Surgery</vt:lpstr>
      <vt:lpstr>Response to AEDs among children (AED = anti-epileptic drug) </vt:lpstr>
      <vt:lpstr>Lesionectomy 6 mo old with partial seizures</vt:lpstr>
      <vt:lpstr>Peri-insular Hemispherotomy 7 year old with intractable seizures</vt:lpstr>
      <vt:lpstr>Chiari malformation</vt:lpstr>
      <vt:lpstr>Suboccipital craniectomy / duroplasty for Type 1 Chiari with syrinx </vt:lpstr>
      <vt:lpstr>Craniosynostosis</vt:lpstr>
      <vt:lpstr>Craniosynostosis</vt:lpstr>
      <vt:lpstr>Conclusions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jason heth</dc:creator>
  <cp:lastModifiedBy>Shannon H. Gignac</cp:lastModifiedBy>
  <cp:revision>8</cp:revision>
  <dcterms:created xsi:type="dcterms:W3CDTF">2018-06-02T16:43:50Z</dcterms:created>
  <dcterms:modified xsi:type="dcterms:W3CDTF">2018-11-14T17:57:13Z</dcterms:modified>
</cp:coreProperties>
</file>