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357F5-C854-404D-8009-B9740BD37958}" type="doc">
      <dgm:prSet loTypeId="urn:microsoft.com/office/officeart/2011/layout/Circle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9E04D6C-0837-442E-966C-7626457DBB4C}" type="pres">
      <dgm:prSet presAssocID="{754357F5-C854-404D-8009-B9740BD3795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C85F2C3-07C8-459C-BA49-457CC2BDD00B}" type="presOf" srcId="{754357F5-C854-404D-8009-B9740BD37958}" destId="{C9E04D6C-0837-442E-966C-7626457DBB4C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357F5-C854-404D-8009-B9740BD37958}" type="doc">
      <dgm:prSet loTypeId="urn:microsoft.com/office/officeart/2011/layout/Circle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9E04D6C-0837-442E-966C-7626457DBB4C}" type="pres">
      <dgm:prSet presAssocID="{754357F5-C854-404D-8009-B9740BD3795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C85F2C3-07C8-459C-BA49-457CC2BDD00B}" type="presOf" srcId="{754357F5-C854-404D-8009-B9740BD37958}" destId="{C9E04D6C-0837-442E-966C-7626457DBB4C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357F5-C854-404D-8009-B9740BD37958}" type="doc">
      <dgm:prSet loTypeId="urn:microsoft.com/office/officeart/2011/layout/Circle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9E04D6C-0837-442E-966C-7626457DBB4C}" type="pres">
      <dgm:prSet presAssocID="{754357F5-C854-404D-8009-B9740BD3795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C85F2C3-07C8-459C-BA49-457CC2BDD00B}" type="presOf" srcId="{754357F5-C854-404D-8009-B9740BD37958}" destId="{C9E04D6C-0837-442E-966C-7626457DBB4C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4357F5-C854-404D-8009-B9740BD37958}" type="doc">
      <dgm:prSet loTypeId="urn:microsoft.com/office/officeart/2011/layout/Circle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9E04D6C-0837-442E-966C-7626457DBB4C}" type="pres">
      <dgm:prSet presAssocID="{754357F5-C854-404D-8009-B9740BD3795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C85F2C3-07C8-459C-BA49-457CC2BDD00B}" type="presOf" srcId="{754357F5-C854-404D-8009-B9740BD37958}" destId="{C9E04D6C-0837-442E-966C-7626457DBB4C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4357F5-C854-404D-8009-B9740BD37958}" type="doc">
      <dgm:prSet loTypeId="urn:microsoft.com/office/officeart/2011/layout/Circle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9E04D6C-0837-442E-966C-7626457DBB4C}" type="pres">
      <dgm:prSet presAssocID="{754357F5-C854-404D-8009-B9740BD3795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C85F2C3-07C8-459C-BA49-457CC2BDD00B}" type="presOf" srcId="{754357F5-C854-404D-8009-B9740BD37958}" destId="{C9E04D6C-0837-442E-966C-7626457DBB4C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91C9A-4A77-41ED-B0E6-0D7B32A6BFD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9A9A0-D3F9-46BE-805D-0AE7BC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  <a:p>
            <a:endParaRPr lang="en-US" dirty="0"/>
          </a:p>
          <a:p>
            <a:r>
              <a:rPr lang="en-US" dirty="0"/>
              <a:t>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2017</a:t>
            </a:r>
          </a:p>
          <a:p>
            <a:endParaRPr lang="en-US" dirty="0"/>
          </a:p>
          <a:p>
            <a:r>
              <a:rPr lang="en-US" dirty="0"/>
              <a:t>30 applied, 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2018</a:t>
            </a:r>
          </a:p>
          <a:p>
            <a:endParaRPr lang="en-US" dirty="0"/>
          </a:p>
          <a:p>
            <a:r>
              <a:rPr lang="en-US" dirty="0"/>
              <a:t>19 applied for 1.0 and 12 Leadership Fellows selected</a:t>
            </a:r>
          </a:p>
          <a:p>
            <a:endParaRPr lang="en-US" dirty="0"/>
          </a:p>
          <a:p>
            <a:r>
              <a:rPr lang="en-US" dirty="0"/>
              <a:t>14 applied for 2.0 and 10 Leadership Fellows selected</a:t>
            </a:r>
          </a:p>
          <a:p>
            <a:endParaRPr lang="en-US" dirty="0"/>
          </a:p>
          <a:p>
            <a:r>
              <a:rPr lang="en-US" dirty="0"/>
              <a:t>Currently complimentary for attendees, supported 100% by</a:t>
            </a:r>
          </a:p>
          <a:p>
            <a:endParaRPr lang="en-US" dirty="0"/>
          </a:p>
          <a:p>
            <a:r>
              <a:rPr lang="en-US" dirty="0"/>
              <a:t>Medtronic.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F581-8C98-B34E-BED6-06AA4EDE12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  <a:p>
            <a:endParaRPr lang="en-US" dirty="0"/>
          </a:p>
          <a:p>
            <a:r>
              <a:rPr lang="en-US" dirty="0"/>
              <a:t>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2017</a:t>
            </a:r>
          </a:p>
          <a:p>
            <a:endParaRPr lang="en-US" dirty="0"/>
          </a:p>
          <a:p>
            <a:r>
              <a:rPr lang="en-US" dirty="0"/>
              <a:t>30 applied, 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2018</a:t>
            </a:r>
          </a:p>
          <a:p>
            <a:endParaRPr lang="en-US" dirty="0"/>
          </a:p>
          <a:p>
            <a:r>
              <a:rPr lang="en-US" dirty="0"/>
              <a:t>19 applied for 1.0 and 12 Leadership Fellows selected</a:t>
            </a:r>
          </a:p>
          <a:p>
            <a:endParaRPr lang="en-US" dirty="0"/>
          </a:p>
          <a:p>
            <a:r>
              <a:rPr lang="en-US" dirty="0"/>
              <a:t>14 applied for 2.0 and 10 Leadership Fellows selected</a:t>
            </a:r>
          </a:p>
          <a:p>
            <a:endParaRPr lang="en-US" dirty="0"/>
          </a:p>
          <a:p>
            <a:r>
              <a:rPr lang="en-US" dirty="0"/>
              <a:t>Currently complimentary for attendees, supported 100% by</a:t>
            </a:r>
          </a:p>
          <a:p>
            <a:endParaRPr lang="en-US" dirty="0"/>
          </a:p>
          <a:p>
            <a:r>
              <a:rPr lang="en-US" dirty="0"/>
              <a:t>Medtronic.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F581-8C98-B34E-BED6-06AA4EDE12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0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  <a:p>
            <a:endParaRPr lang="en-US" dirty="0"/>
          </a:p>
          <a:p>
            <a:r>
              <a:rPr lang="en-US" dirty="0"/>
              <a:t>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2017</a:t>
            </a:r>
          </a:p>
          <a:p>
            <a:endParaRPr lang="en-US" dirty="0"/>
          </a:p>
          <a:p>
            <a:r>
              <a:rPr lang="en-US" dirty="0"/>
              <a:t>30 applied, 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2018</a:t>
            </a:r>
          </a:p>
          <a:p>
            <a:endParaRPr lang="en-US" dirty="0"/>
          </a:p>
          <a:p>
            <a:r>
              <a:rPr lang="en-US" dirty="0"/>
              <a:t>19 applied for 1.0 and 12 Leadership Fellows selected</a:t>
            </a:r>
          </a:p>
          <a:p>
            <a:endParaRPr lang="en-US" dirty="0"/>
          </a:p>
          <a:p>
            <a:r>
              <a:rPr lang="en-US" dirty="0"/>
              <a:t>14 applied for 2.0 and 10 Leadership Fellows selected</a:t>
            </a:r>
          </a:p>
          <a:p>
            <a:endParaRPr lang="en-US" dirty="0"/>
          </a:p>
          <a:p>
            <a:r>
              <a:rPr lang="en-US" dirty="0"/>
              <a:t>Currently complimentary for attendees, supported 100% by</a:t>
            </a:r>
          </a:p>
          <a:p>
            <a:endParaRPr lang="en-US" dirty="0"/>
          </a:p>
          <a:p>
            <a:r>
              <a:rPr lang="en-US" dirty="0"/>
              <a:t>Medtronic.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F581-8C98-B34E-BED6-06AA4EDE12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  <a:p>
            <a:endParaRPr lang="en-US" dirty="0"/>
          </a:p>
          <a:p>
            <a:r>
              <a:rPr lang="en-US" dirty="0"/>
              <a:t>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2017</a:t>
            </a:r>
          </a:p>
          <a:p>
            <a:endParaRPr lang="en-US" dirty="0"/>
          </a:p>
          <a:p>
            <a:r>
              <a:rPr lang="en-US" dirty="0"/>
              <a:t>30 applied, 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2018</a:t>
            </a:r>
          </a:p>
          <a:p>
            <a:endParaRPr lang="en-US" dirty="0"/>
          </a:p>
          <a:p>
            <a:r>
              <a:rPr lang="en-US" dirty="0"/>
              <a:t>19 applied for 1.0 and 12 Leadership Fellows selected</a:t>
            </a:r>
          </a:p>
          <a:p>
            <a:endParaRPr lang="en-US" dirty="0"/>
          </a:p>
          <a:p>
            <a:r>
              <a:rPr lang="en-US" dirty="0"/>
              <a:t>14 applied for 2.0 and 10 Leadership Fellows selected</a:t>
            </a:r>
          </a:p>
          <a:p>
            <a:endParaRPr lang="en-US" dirty="0"/>
          </a:p>
          <a:p>
            <a:r>
              <a:rPr lang="en-US" dirty="0"/>
              <a:t>Currently complimentary for attendees, supported 100% by</a:t>
            </a:r>
          </a:p>
          <a:p>
            <a:endParaRPr lang="en-US" dirty="0"/>
          </a:p>
          <a:p>
            <a:r>
              <a:rPr lang="en-US" dirty="0"/>
              <a:t>Medtronic.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F581-8C98-B34E-BED6-06AA4EDE12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  <a:p>
            <a:endParaRPr lang="en-US" dirty="0"/>
          </a:p>
          <a:p>
            <a:r>
              <a:rPr lang="en-US" dirty="0"/>
              <a:t>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2017</a:t>
            </a:r>
          </a:p>
          <a:p>
            <a:endParaRPr lang="en-US" dirty="0"/>
          </a:p>
          <a:p>
            <a:r>
              <a:rPr lang="en-US" dirty="0"/>
              <a:t>30 applied, 13 Leadership Fellows selected and completed course</a:t>
            </a:r>
          </a:p>
          <a:p>
            <a:endParaRPr lang="en-US" dirty="0"/>
          </a:p>
          <a:p>
            <a:r>
              <a:rPr lang="en-US" dirty="0"/>
              <a:t>2018</a:t>
            </a:r>
          </a:p>
          <a:p>
            <a:endParaRPr lang="en-US" dirty="0"/>
          </a:p>
          <a:p>
            <a:r>
              <a:rPr lang="en-US" dirty="0"/>
              <a:t>19 applied for 1.0 and 12 Leadership Fellows selected</a:t>
            </a:r>
          </a:p>
          <a:p>
            <a:endParaRPr lang="en-US" dirty="0"/>
          </a:p>
          <a:p>
            <a:r>
              <a:rPr lang="en-US" dirty="0"/>
              <a:t>14 applied for 2.0 and 10 Leadership Fellows selected</a:t>
            </a:r>
          </a:p>
          <a:p>
            <a:endParaRPr lang="en-US" dirty="0"/>
          </a:p>
          <a:p>
            <a:r>
              <a:rPr lang="en-US" dirty="0"/>
              <a:t>Currently complimentary for attendees, supported 100% by</a:t>
            </a:r>
          </a:p>
          <a:p>
            <a:endParaRPr lang="en-US" dirty="0"/>
          </a:p>
          <a:p>
            <a:r>
              <a:rPr lang="en-US" dirty="0"/>
              <a:t>Medtronic.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F581-8C98-B34E-BED6-06AA4EDE12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3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1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8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8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257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13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831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0357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62EE91-3412-4F4F-99B3-CE7B4206CAC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6A277C-A736-436E-A68F-D6F0909446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8046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520876"/>
            <a:ext cx="10318418" cy="4394988"/>
          </a:xfrm>
        </p:spPr>
        <p:txBody>
          <a:bodyPr/>
          <a:lstStyle/>
          <a:p>
            <a:r>
              <a:rPr lang="en-US" sz="8000" dirty="0" smtClean="0"/>
              <a:t>CNS leadership institute</a:t>
            </a:r>
            <a:br>
              <a:rPr lang="en-US" sz="8000" dirty="0" smtClean="0"/>
            </a:br>
            <a:r>
              <a:rPr lang="en-US" sz="4800" dirty="0" smtClean="0"/>
              <a:t>Principles and progress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027" y="4347410"/>
            <a:ext cx="10177352" cy="1555921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Lola B. Chambless, MD, FAANS</a:t>
            </a:r>
          </a:p>
          <a:p>
            <a:endParaRPr lang="en-US" dirty="0" smtClean="0"/>
          </a:p>
          <a:p>
            <a:r>
              <a:rPr lang="en-US" dirty="0" smtClean="0"/>
              <a:t>Associate Professor, Residency Program Director</a:t>
            </a:r>
          </a:p>
          <a:p>
            <a:r>
              <a:rPr lang="en-US" dirty="0" smtClean="0"/>
              <a:t> Vanderbilt University</a:t>
            </a:r>
          </a:p>
          <a:p>
            <a:r>
              <a:rPr lang="en-US" dirty="0" smtClean="0"/>
              <a:t>CNS Member at Large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9" y="5818004"/>
            <a:ext cx="887361" cy="916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25" y="5903331"/>
            <a:ext cx="2177010" cy="8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F8409F4E-1BB7-0348-A646-EB3DBAF7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443" y="1840309"/>
            <a:ext cx="4495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0" lvl="1"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  <a:ea typeface="ヒラギノ角ゴ Pro W3" pitchFamily="28" charset="-128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1F2CE3-4409-774C-B6EB-9BF30EF59A45}"/>
              </a:ext>
            </a:extLst>
          </p:cNvPr>
          <p:cNvGraphicFramePr/>
          <p:nvPr>
            <p:extLst/>
          </p:nvPr>
        </p:nvGraphicFramePr>
        <p:xfrm>
          <a:off x="1702129" y="1753575"/>
          <a:ext cx="9154314" cy="379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B759AC-93AC-FA47-9CD2-3AEA9B66D3D5}"/>
              </a:ext>
            </a:extLst>
          </p:cNvPr>
          <p:cNvSpPr txBox="1"/>
          <p:nvPr/>
        </p:nvSpPr>
        <p:spPr>
          <a:xfrm>
            <a:off x="2090487" y="5633496"/>
            <a:ext cx="6519999" cy="3078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  <a:defRPr/>
            </a:pPr>
            <a:endParaRPr lang="en-US" sz="1200" b="1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BE2BEA2-BFF7-A043-85EC-F3DBA89D8123}"/>
              </a:ext>
            </a:extLst>
          </p:cNvPr>
          <p:cNvSpPr txBox="1">
            <a:spLocks/>
          </p:cNvSpPr>
          <p:nvPr/>
        </p:nvSpPr>
        <p:spPr>
          <a:xfrm>
            <a:off x="8160079" y="548945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fld id="{A3032E39-2DD7-6341-87B9-9AB98FE36691}" type="slidenum">
              <a:rPr lang="en-US" sz="800">
                <a:solidFill>
                  <a:srgbClr val="FFFFFF"/>
                </a:solidFill>
                <a:latin typeface="Effra"/>
              </a:rPr>
              <a:pPr defTabSz="457029">
                <a:lnSpc>
                  <a:spcPts val="1000"/>
                </a:lnSpc>
                <a:defRPr/>
              </a:pPr>
              <a:t>10</a:t>
            </a:fld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3CE275D-FEA1-F54F-A9ED-0329F73F18C2}"/>
              </a:ext>
            </a:extLst>
          </p:cNvPr>
          <p:cNvSpPr txBox="1">
            <a:spLocks/>
          </p:cNvSpPr>
          <p:nvPr/>
        </p:nvSpPr>
        <p:spPr>
          <a:xfrm>
            <a:off x="4731079" y="548945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r>
              <a:rPr lang="en-US" sz="800">
                <a:solidFill>
                  <a:srgbClr val="FFFFFF"/>
                </a:solidFill>
                <a:latin typeface="Effra"/>
              </a:rPr>
              <a:t>Physician and Hospital Leadership Development  |   July 2017   |   Confidential, for Internal Use Only</a:t>
            </a:r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48E367-B36F-ED40-A240-690B688DB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444" y="653078"/>
            <a:ext cx="8681441" cy="52882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64" y="6028047"/>
            <a:ext cx="1877000" cy="7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F8409F4E-1BB7-0348-A646-EB3DBAF7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443" y="1840309"/>
            <a:ext cx="4495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0" lvl="1"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  <a:ea typeface="ヒラギノ角ゴ Pro W3" pitchFamily="28" charset="-128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1F2CE3-4409-774C-B6EB-9BF30EF59A45}"/>
              </a:ext>
            </a:extLst>
          </p:cNvPr>
          <p:cNvGraphicFramePr/>
          <p:nvPr>
            <p:extLst/>
          </p:nvPr>
        </p:nvGraphicFramePr>
        <p:xfrm>
          <a:off x="1702129" y="1753575"/>
          <a:ext cx="9154314" cy="379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B759AC-93AC-FA47-9CD2-3AEA9B66D3D5}"/>
              </a:ext>
            </a:extLst>
          </p:cNvPr>
          <p:cNvSpPr txBox="1"/>
          <p:nvPr/>
        </p:nvSpPr>
        <p:spPr>
          <a:xfrm>
            <a:off x="2090487" y="5633496"/>
            <a:ext cx="6519999" cy="3078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  <a:defRPr/>
            </a:pPr>
            <a:endParaRPr lang="en-US" sz="1200" b="1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BE2BEA2-BFF7-A043-85EC-F3DBA89D8123}"/>
              </a:ext>
            </a:extLst>
          </p:cNvPr>
          <p:cNvSpPr txBox="1">
            <a:spLocks/>
          </p:cNvSpPr>
          <p:nvPr/>
        </p:nvSpPr>
        <p:spPr>
          <a:xfrm>
            <a:off x="8160079" y="548945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fld id="{A3032E39-2DD7-6341-87B9-9AB98FE36691}" type="slidenum">
              <a:rPr lang="en-US" sz="800">
                <a:solidFill>
                  <a:srgbClr val="FFFFFF"/>
                </a:solidFill>
                <a:latin typeface="Effra"/>
              </a:rPr>
              <a:pPr defTabSz="457029">
                <a:lnSpc>
                  <a:spcPts val="1000"/>
                </a:lnSpc>
                <a:defRPr/>
              </a:pPr>
              <a:t>11</a:t>
            </a:fld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3CE275D-FEA1-F54F-A9ED-0329F73F18C2}"/>
              </a:ext>
            </a:extLst>
          </p:cNvPr>
          <p:cNvSpPr txBox="1">
            <a:spLocks/>
          </p:cNvSpPr>
          <p:nvPr/>
        </p:nvSpPr>
        <p:spPr>
          <a:xfrm>
            <a:off x="4731079" y="548945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r>
              <a:rPr lang="en-US" sz="800">
                <a:solidFill>
                  <a:srgbClr val="FFFFFF"/>
                </a:solidFill>
                <a:latin typeface="Effra"/>
              </a:rPr>
              <a:t>Physician and Hospital Leadership Development  |   July 2017   |   Confidential, for Internal Use Only</a:t>
            </a:r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48E367-B36F-ED40-A240-690B688DB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444" y="653078"/>
            <a:ext cx="8681441" cy="5288237"/>
          </a:xfrm>
          <a:prstGeom prst="rect">
            <a:avLst/>
          </a:prstGeom>
        </p:spPr>
      </p:pic>
      <p:sp>
        <p:nvSpPr>
          <p:cNvPr id="13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486250" y="432270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160080" y="246448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6434366" y="197776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272931" y="177725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612063" y="360132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893280" y="216748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748381" y="3147492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269420" y="249560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097740" y="251882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392372" y="438527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895425" y="3120782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9027698" y="230912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2128" y="120385"/>
            <a:ext cx="6784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askerville BT" panose="02020602070506020303" pitchFamily="18" charset="0"/>
              </a:rPr>
              <a:t>CNS Leadership Fellows (2016)</a:t>
            </a:r>
            <a:endParaRPr lang="en-US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64" y="6028047"/>
            <a:ext cx="1877000" cy="7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F8409F4E-1BB7-0348-A646-EB3DBAF7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443" y="1840309"/>
            <a:ext cx="4495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0" lvl="1"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  <a:ea typeface="ヒラギノ角ゴ Pro W3" pitchFamily="28" charset="-128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1F2CE3-4409-774C-B6EB-9BF30EF59A45}"/>
              </a:ext>
            </a:extLst>
          </p:cNvPr>
          <p:cNvGraphicFramePr/>
          <p:nvPr>
            <p:extLst/>
          </p:nvPr>
        </p:nvGraphicFramePr>
        <p:xfrm>
          <a:off x="1702129" y="1753575"/>
          <a:ext cx="9154314" cy="379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B759AC-93AC-FA47-9CD2-3AEA9B66D3D5}"/>
              </a:ext>
            </a:extLst>
          </p:cNvPr>
          <p:cNvSpPr txBox="1"/>
          <p:nvPr/>
        </p:nvSpPr>
        <p:spPr>
          <a:xfrm>
            <a:off x="2090487" y="5633496"/>
            <a:ext cx="6519999" cy="3078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  <a:defRPr/>
            </a:pPr>
            <a:endParaRPr lang="en-US" sz="1200" b="1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BE2BEA2-BFF7-A043-85EC-F3DBA89D8123}"/>
              </a:ext>
            </a:extLst>
          </p:cNvPr>
          <p:cNvSpPr txBox="1">
            <a:spLocks/>
          </p:cNvSpPr>
          <p:nvPr/>
        </p:nvSpPr>
        <p:spPr>
          <a:xfrm>
            <a:off x="8160079" y="548945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fld id="{A3032E39-2DD7-6341-87B9-9AB98FE36691}" type="slidenum">
              <a:rPr lang="en-US" sz="800">
                <a:solidFill>
                  <a:srgbClr val="FFFFFF"/>
                </a:solidFill>
                <a:latin typeface="Effra"/>
              </a:rPr>
              <a:pPr defTabSz="457029">
                <a:lnSpc>
                  <a:spcPts val="1000"/>
                </a:lnSpc>
                <a:defRPr/>
              </a:pPr>
              <a:t>12</a:t>
            </a:fld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3CE275D-FEA1-F54F-A9ED-0329F73F18C2}"/>
              </a:ext>
            </a:extLst>
          </p:cNvPr>
          <p:cNvSpPr txBox="1">
            <a:spLocks/>
          </p:cNvSpPr>
          <p:nvPr/>
        </p:nvSpPr>
        <p:spPr>
          <a:xfrm>
            <a:off x="4731079" y="548945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r>
              <a:rPr lang="en-US" sz="800">
                <a:solidFill>
                  <a:srgbClr val="FFFFFF"/>
                </a:solidFill>
                <a:latin typeface="Effra"/>
              </a:rPr>
              <a:t>Physician and Hospital Leadership Development  |   July 2017   |   Confidential, for Internal Use Only</a:t>
            </a:r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48E367-B36F-ED40-A240-690B688DB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444" y="653078"/>
            <a:ext cx="8681441" cy="5288237"/>
          </a:xfrm>
          <a:prstGeom prst="rect">
            <a:avLst/>
          </a:prstGeom>
        </p:spPr>
      </p:pic>
      <p:sp>
        <p:nvSpPr>
          <p:cNvPr id="13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486250" y="432270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160080" y="246448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6434366" y="197776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272931" y="177725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612063" y="360132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893280" y="216748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748381" y="3147492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269420" y="249560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097740" y="251882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392372" y="438527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895425" y="3120782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9027698" y="230912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2128" y="120385"/>
            <a:ext cx="8421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askerville BT" panose="02020602070506020303" pitchFamily="18" charset="0"/>
              </a:rPr>
              <a:t>CNS Leadership Fellows (2016 - 2017)</a:t>
            </a:r>
            <a:endParaRPr lang="en-US" sz="3600" dirty="0"/>
          </a:p>
        </p:txBody>
      </p:sp>
      <p:sp>
        <p:nvSpPr>
          <p:cNvPr id="21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6332493" y="201006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098191" y="267273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7856352" y="220440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351935" y="182846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837695" y="226376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8711622" y="183004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896266" y="4495389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998139" y="454860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998139" y="373361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160956" y="372805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631969" y="415648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393948" y="341161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379858" y="194127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64" y="6028047"/>
            <a:ext cx="1877000" cy="7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F8409F4E-1BB7-0348-A646-EB3DBAF7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443" y="1840309"/>
            <a:ext cx="4495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0" lvl="1"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  <a:ea typeface="ヒラギノ角ゴ Pro W3" pitchFamily="28" charset="-128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1F2CE3-4409-774C-B6EB-9BF30EF59A45}"/>
              </a:ext>
            </a:extLst>
          </p:cNvPr>
          <p:cNvGraphicFramePr/>
          <p:nvPr>
            <p:extLst/>
          </p:nvPr>
        </p:nvGraphicFramePr>
        <p:xfrm>
          <a:off x="1702129" y="1753575"/>
          <a:ext cx="9154314" cy="379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B759AC-93AC-FA47-9CD2-3AEA9B66D3D5}"/>
              </a:ext>
            </a:extLst>
          </p:cNvPr>
          <p:cNvSpPr txBox="1"/>
          <p:nvPr/>
        </p:nvSpPr>
        <p:spPr>
          <a:xfrm>
            <a:off x="2090487" y="5633496"/>
            <a:ext cx="6519999" cy="3078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  <a:defRPr/>
            </a:pPr>
            <a:endParaRPr lang="en-US" sz="1200" b="1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BE2BEA2-BFF7-A043-85EC-F3DBA89D8123}"/>
              </a:ext>
            </a:extLst>
          </p:cNvPr>
          <p:cNvSpPr txBox="1">
            <a:spLocks/>
          </p:cNvSpPr>
          <p:nvPr/>
        </p:nvSpPr>
        <p:spPr>
          <a:xfrm>
            <a:off x="8160079" y="548945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fld id="{A3032E39-2DD7-6341-87B9-9AB98FE36691}" type="slidenum">
              <a:rPr lang="en-US" sz="800">
                <a:solidFill>
                  <a:srgbClr val="FFFFFF"/>
                </a:solidFill>
                <a:latin typeface="Effra"/>
              </a:rPr>
              <a:pPr defTabSz="457029">
                <a:lnSpc>
                  <a:spcPts val="1000"/>
                </a:lnSpc>
                <a:defRPr/>
              </a:pPr>
              <a:t>13</a:t>
            </a:fld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3CE275D-FEA1-F54F-A9ED-0329F73F18C2}"/>
              </a:ext>
            </a:extLst>
          </p:cNvPr>
          <p:cNvSpPr txBox="1">
            <a:spLocks/>
          </p:cNvSpPr>
          <p:nvPr/>
        </p:nvSpPr>
        <p:spPr>
          <a:xfrm>
            <a:off x="4731079" y="548945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r>
              <a:rPr lang="en-US" sz="800">
                <a:solidFill>
                  <a:srgbClr val="FFFFFF"/>
                </a:solidFill>
                <a:latin typeface="Effra"/>
              </a:rPr>
              <a:t>Physician and Hospital Leadership Development  |   July 2017   |   Confidential, for Internal Use Only</a:t>
            </a:r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48E367-B36F-ED40-A240-690B688DB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444" y="653078"/>
            <a:ext cx="8681441" cy="5288237"/>
          </a:xfrm>
          <a:prstGeom prst="rect">
            <a:avLst/>
          </a:prstGeom>
        </p:spPr>
      </p:pic>
      <p:sp>
        <p:nvSpPr>
          <p:cNvPr id="13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486250" y="432270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160080" y="246448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6434366" y="197776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272931" y="177725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612063" y="360132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893280" y="216748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748381" y="3147492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269420" y="249560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097740" y="251882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392372" y="438527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895425" y="3120782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9027698" y="230912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2128" y="120385"/>
            <a:ext cx="8515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askerville BT" panose="02020602070506020303" pitchFamily="18" charset="0"/>
              </a:rPr>
              <a:t>CNS Leadership Fellows (2016 - 2018)</a:t>
            </a:r>
            <a:endParaRPr lang="en-US" sz="3600" dirty="0"/>
          </a:p>
        </p:txBody>
      </p:sp>
      <p:sp>
        <p:nvSpPr>
          <p:cNvPr id="21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6332493" y="201006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098191" y="267273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7856352" y="220440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351935" y="182846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837695" y="226376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8711622" y="183004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896266" y="4495389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998139" y="454860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998139" y="373361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160956" y="372805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631969" y="415648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393948" y="341161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379858" y="194127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7758933" y="225109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137128" y="308490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099518" y="283377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002099" y="2579397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7807573" y="331116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9066123" y="250835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7877940" y="272586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788162" y="3074213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855644" y="3028856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466629" y="358038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256738" y="184767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883155" y="234977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071824" y="379585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7250434" y="241442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234612" y="242614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409138" y="200007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186890" y="474159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478492" y="442087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716935" y="2749290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258499" y="470314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64" y="6028047"/>
            <a:ext cx="1877000" cy="7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F8409F4E-1BB7-0348-A646-EB3DBAF7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443" y="1840309"/>
            <a:ext cx="4495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  <a:p>
            <a:pPr marL="0" lvl="1" defTabSz="457029">
              <a:lnSpc>
                <a:spcPct val="150000"/>
              </a:lnSpc>
              <a:defRPr/>
            </a:pPr>
            <a:endParaRPr lang="en-US" sz="1100" dirty="0">
              <a:solidFill>
                <a:srgbClr val="001E46"/>
              </a:solidFill>
              <a:latin typeface="Effra"/>
              <a:ea typeface="ヒラギノ角ゴ Pro W3" pitchFamily="28" charset="-128"/>
            </a:endParaRPr>
          </a:p>
          <a:p>
            <a:pPr marL="171450" indent="-171450" defTabSz="457029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1E46"/>
              </a:solidFill>
              <a:latin typeface="Effra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1F2CE3-4409-774C-B6EB-9BF30EF59A45}"/>
              </a:ext>
            </a:extLst>
          </p:cNvPr>
          <p:cNvGraphicFramePr/>
          <p:nvPr>
            <p:extLst/>
          </p:nvPr>
        </p:nvGraphicFramePr>
        <p:xfrm>
          <a:off x="1702129" y="1753575"/>
          <a:ext cx="9154314" cy="379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B759AC-93AC-FA47-9CD2-3AEA9B66D3D5}"/>
              </a:ext>
            </a:extLst>
          </p:cNvPr>
          <p:cNvSpPr txBox="1"/>
          <p:nvPr/>
        </p:nvSpPr>
        <p:spPr>
          <a:xfrm>
            <a:off x="2090487" y="5633496"/>
            <a:ext cx="6519999" cy="3078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  <a:defRPr/>
            </a:pPr>
            <a:endParaRPr lang="en-US" sz="1200" b="1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BE2BEA2-BFF7-A043-85EC-F3DBA89D8123}"/>
              </a:ext>
            </a:extLst>
          </p:cNvPr>
          <p:cNvSpPr txBox="1">
            <a:spLocks/>
          </p:cNvSpPr>
          <p:nvPr/>
        </p:nvSpPr>
        <p:spPr>
          <a:xfrm>
            <a:off x="8160079" y="548945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fld id="{A3032E39-2DD7-6341-87B9-9AB98FE36691}" type="slidenum">
              <a:rPr lang="en-US" sz="800">
                <a:solidFill>
                  <a:srgbClr val="FFFFFF"/>
                </a:solidFill>
                <a:latin typeface="Effra"/>
              </a:rPr>
              <a:pPr defTabSz="457029">
                <a:lnSpc>
                  <a:spcPts val="1000"/>
                </a:lnSpc>
                <a:defRPr/>
              </a:pPr>
              <a:t>14</a:t>
            </a:fld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3CE275D-FEA1-F54F-A9ED-0329F73F18C2}"/>
              </a:ext>
            </a:extLst>
          </p:cNvPr>
          <p:cNvSpPr txBox="1">
            <a:spLocks/>
          </p:cNvSpPr>
          <p:nvPr/>
        </p:nvSpPr>
        <p:spPr>
          <a:xfrm>
            <a:off x="4731079" y="548945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ts val="1000"/>
              </a:lnSpc>
              <a:defRPr/>
            </a:pPr>
            <a:r>
              <a:rPr lang="en-US" sz="800">
                <a:solidFill>
                  <a:srgbClr val="FFFFFF"/>
                </a:solidFill>
                <a:latin typeface="Effra"/>
              </a:rPr>
              <a:t>Physician and Hospital Leadership Development  |   July 2017   |   Confidential, for Internal Use Only</a:t>
            </a:r>
            <a:endParaRPr lang="en-US" sz="800" dirty="0">
              <a:solidFill>
                <a:srgbClr val="FFFFFF"/>
              </a:solidFill>
              <a:latin typeface="Effr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48E367-B36F-ED40-A240-690B688DB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444" y="653078"/>
            <a:ext cx="8681441" cy="5288237"/>
          </a:xfrm>
          <a:prstGeom prst="rect">
            <a:avLst/>
          </a:prstGeom>
        </p:spPr>
      </p:pic>
      <p:sp>
        <p:nvSpPr>
          <p:cNvPr id="13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486250" y="432270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160080" y="246448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6434366" y="197776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272931" y="177725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612063" y="360132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893280" y="216748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748381" y="3147492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269420" y="249560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20">
            <a:extLst>
              <a:ext uri="{FF2B5EF4-FFF2-40B4-BE49-F238E27FC236}">
                <a16:creationId xmlns:a16="http://schemas.microsoft.com/office/drawing/2014/main" id="{61FC62E5-B639-D84C-ADAD-7C4DFF5AC8B3}"/>
              </a:ext>
            </a:extLst>
          </p:cNvPr>
          <p:cNvSpPr/>
          <p:nvPr/>
        </p:nvSpPr>
        <p:spPr>
          <a:xfrm>
            <a:off x="8097740" y="251882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392372" y="438527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895425" y="3120782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9027698" y="230912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2128" y="120385"/>
            <a:ext cx="8408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askerville BT" panose="02020602070506020303" pitchFamily="18" charset="0"/>
              </a:rPr>
              <a:t>CNS Leadership Fellows (2016 - 2019)</a:t>
            </a:r>
            <a:endParaRPr lang="en-US" sz="3600" dirty="0"/>
          </a:p>
        </p:txBody>
      </p:sp>
      <p:sp>
        <p:nvSpPr>
          <p:cNvPr id="21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6332493" y="201006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098191" y="267273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7856352" y="220440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351935" y="182846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837695" y="226376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8711622" y="183004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896266" y="4495389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998139" y="454860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998139" y="373361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160956" y="372805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631969" y="415648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393948" y="341161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379858" y="194127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7758933" y="225109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137128" y="308490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099518" y="283377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002099" y="2579397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7807573" y="3311163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9066123" y="250835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7877940" y="272586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788162" y="3074213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855644" y="3028856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466629" y="358038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256738" y="184767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883155" y="234977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071824" y="379585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7250434" y="241442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234612" y="242614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409138" y="200007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186890" y="474159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478492" y="442087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716935" y="2749290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258499" y="470314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7170842" y="218333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340318" y="3364127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8760930" y="218623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321059" y="2477389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126289" y="262544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5977628" y="445659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220212" y="318558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8966494" y="4940044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5 Points 31">
            <a:extLst>
              <a:ext uri="{FF2B5EF4-FFF2-40B4-BE49-F238E27FC236}">
                <a16:creationId xmlns:a16="http://schemas.microsoft.com/office/drawing/2014/main" id="{B54B4E91-3790-9B4E-B57B-060444254ABC}"/>
              </a:ext>
            </a:extLst>
          </p:cNvPr>
          <p:cNvSpPr/>
          <p:nvPr/>
        </p:nvSpPr>
        <p:spPr>
          <a:xfrm>
            <a:off x="9168274" y="2585957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8514706" y="1932216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7463645" y="210577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3419064" y="3855430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785766" y="2792656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1971099" y="250680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487362" y="354598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3807347" y="2593849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7270694" y="2476052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347024" y="1880967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7869157" y="3354091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tar: 5 Points 21">
            <a:extLst>
              <a:ext uri="{FF2B5EF4-FFF2-40B4-BE49-F238E27FC236}">
                <a16:creationId xmlns:a16="http://schemas.microsoft.com/office/drawing/2014/main" id="{B1669567-83F4-F74A-ADA5-F302F7F19AFB}"/>
              </a:ext>
            </a:extLst>
          </p:cNvPr>
          <p:cNvSpPr/>
          <p:nvPr/>
        </p:nvSpPr>
        <p:spPr>
          <a:xfrm>
            <a:off x="8521949" y="2614789"/>
            <a:ext cx="436227" cy="443820"/>
          </a:xfrm>
          <a:prstGeom prst="star5">
            <a:avLst>
              <a:gd name="adj" fmla="val 1286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Star: 5 Points 16">
            <a:extLst>
              <a:ext uri="{FF2B5EF4-FFF2-40B4-BE49-F238E27FC236}">
                <a16:creationId xmlns:a16="http://schemas.microsoft.com/office/drawing/2014/main" id="{388F7E48-D47B-FF4D-945D-D0EC13B0628E}"/>
              </a:ext>
            </a:extLst>
          </p:cNvPr>
          <p:cNvSpPr/>
          <p:nvPr/>
        </p:nvSpPr>
        <p:spPr>
          <a:xfrm>
            <a:off x="6035228" y="4469537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335496" y="1843467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tar: 5 Points 28">
            <a:extLst>
              <a:ext uri="{FF2B5EF4-FFF2-40B4-BE49-F238E27FC236}">
                <a16:creationId xmlns:a16="http://schemas.microsoft.com/office/drawing/2014/main" id="{9546F63E-61BA-F34E-AF8C-0A0C7718AD99}"/>
              </a:ext>
            </a:extLst>
          </p:cNvPr>
          <p:cNvSpPr/>
          <p:nvPr/>
        </p:nvSpPr>
        <p:spPr>
          <a:xfrm>
            <a:off x="2073664" y="272586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tar: 5 Points 23">
            <a:extLst>
              <a:ext uri="{FF2B5EF4-FFF2-40B4-BE49-F238E27FC236}">
                <a16:creationId xmlns:a16="http://schemas.microsoft.com/office/drawing/2014/main" id="{E2472AA4-BF2A-7047-ACE7-4076749EC047}"/>
              </a:ext>
            </a:extLst>
          </p:cNvPr>
          <p:cNvSpPr/>
          <p:nvPr/>
        </p:nvSpPr>
        <p:spPr>
          <a:xfrm>
            <a:off x="8204000" y="2595665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tar: 5 Points 26">
            <a:extLst>
              <a:ext uri="{FF2B5EF4-FFF2-40B4-BE49-F238E27FC236}">
                <a16:creationId xmlns:a16="http://schemas.microsoft.com/office/drawing/2014/main" id="{1339C144-5D65-924F-9333-01F8E4E3BCBC}"/>
              </a:ext>
            </a:extLst>
          </p:cNvPr>
          <p:cNvSpPr/>
          <p:nvPr/>
        </p:nvSpPr>
        <p:spPr>
          <a:xfrm>
            <a:off x="9396146" y="1877778"/>
            <a:ext cx="436227" cy="443820"/>
          </a:xfrm>
          <a:prstGeom prst="star5">
            <a:avLst>
              <a:gd name="adj" fmla="val 111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64" y="6028047"/>
            <a:ext cx="1877000" cy="7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BT" panose="02020602070506020303" pitchFamily="18" charset="0"/>
              </a:rPr>
              <a:t>CNS Leadership </a:t>
            </a:r>
            <a:br>
              <a:rPr lang="en-US" dirty="0" smtClean="0">
                <a:latin typeface="Baskerville BT" panose="02020602070506020303" pitchFamily="18" charset="0"/>
              </a:rPr>
            </a:br>
            <a:r>
              <a:rPr lang="en-US" dirty="0" smtClean="0">
                <a:latin typeface="Baskerville BT" panose="02020602070506020303" pitchFamily="18" charset="0"/>
              </a:rPr>
              <a:t>Institute team</a:t>
            </a:r>
            <a:endParaRPr lang="en-US" dirty="0">
              <a:latin typeface="Baskerville BT" panose="02020602070506020303" pitchFamily="18" charset="0"/>
            </a:endParaRPr>
          </a:p>
        </p:txBody>
      </p:sp>
      <p:pic>
        <p:nvPicPr>
          <p:cNvPr id="1026" name="Picture 2" descr="Photo of Brian V. Nahed, MD, MSc"/>
          <p:cNvPicPr>
            <a:picLocks noGrp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r="9095"/>
          <a:stretch/>
        </p:blipFill>
        <p:spPr bwMode="auto">
          <a:xfrm>
            <a:off x="1028699" y="1690688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la B. Chambless, M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52" r="1646" b="7872"/>
          <a:stretch/>
        </p:blipFill>
        <p:spPr bwMode="auto">
          <a:xfrm>
            <a:off x="2820331" y="1687448"/>
            <a:ext cx="13739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r. jennifer sweet headshot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r="13586"/>
          <a:stretch/>
        </p:blipFill>
        <p:spPr bwMode="auto">
          <a:xfrm>
            <a:off x="4622358" y="1684209"/>
            <a:ext cx="1371600" cy="18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carrow, Alan (1)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1277" r="-2083" b="3483"/>
          <a:stretch/>
        </p:blipFill>
        <p:spPr bwMode="auto">
          <a:xfrm>
            <a:off x="6399089" y="1684209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Dr. Richard Byrne headshot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r="24900"/>
          <a:stretch/>
        </p:blipFill>
        <p:spPr bwMode="auto">
          <a:xfrm>
            <a:off x="8150501" y="1687448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Image result for Dr. Joe Cheng Headsh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Related image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7826"/>
          <a:stretch/>
        </p:blipFill>
        <p:spPr bwMode="auto">
          <a:xfrm>
            <a:off x="9903169" y="1687448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5709" y="3598724"/>
            <a:ext cx="170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Dr. Brian </a:t>
            </a:r>
            <a:r>
              <a:rPr lang="en-US" sz="1400" dirty="0" err="1" smtClean="0"/>
              <a:t>Nahed</a:t>
            </a:r>
            <a:endParaRPr lang="en-US" sz="1400" dirty="0"/>
          </a:p>
          <a:p>
            <a:pPr algn="ctr"/>
            <a:r>
              <a:rPr lang="en-US" sz="1400" dirty="0" smtClean="0"/>
              <a:t>Co-Chair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657036" y="3605439"/>
            <a:ext cx="1772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Dr. </a:t>
            </a:r>
            <a:r>
              <a:rPr lang="en-US" sz="1400" dirty="0" smtClean="0"/>
              <a:t>Lola </a:t>
            </a:r>
            <a:r>
              <a:rPr lang="en-US" sz="1400" dirty="0" err="1" smtClean="0"/>
              <a:t>Chambless</a:t>
            </a:r>
            <a:endParaRPr lang="en-US" sz="1400" dirty="0" smtClean="0"/>
          </a:p>
          <a:p>
            <a:pPr algn="ctr"/>
            <a:r>
              <a:rPr lang="en-US" sz="1400" dirty="0" smtClean="0"/>
              <a:t>Co-Chair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496000" y="3598724"/>
            <a:ext cx="1708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Dr. </a:t>
            </a:r>
            <a:r>
              <a:rPr lang="en-US" sz="1400" dirty="0" smtClean="0"/>
              <a:t>Jennifer Sweet</a:t>
            </a:r>
            <a:endParaRPr lang="en-US" sz="1400" dirty="0"/>
          </a:p>
          <a:p>
            <a:pPr algn="ctr"/>
            <a:r>
              <a:rPr lang="en-US" sz="1400" dirty="0" smtClean="0"/>
              <a:t>Vice-Chair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233054" y="3598724"/>
            <a:ext cx="1772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Dr. Alan </a:t>
            </a:r>
            <a:r>
              <a:rPr lang="en-US" sz="1400" dirty="0" err="1" smtClean="0"/>
              <a:t>Scarrow</a:t>
            </a:r>
            <a:endParaRPr lang="en-US" sz="1400" dirty="0" smtClean="0"/>
          </a:p>
          <a:p>
            <a:pPr algn="ctr"/>
            <a:r>
              <a:rPr lang="en-US" sz="1400" dirty="0" smtClean="0"/>
              <a:t>Key Faculty Member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8095362" y="3598724"/>
            <a:ext cx="1690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Dr. </a:t>
            </a:r>
            <a:r>
              <a:rPr lang="en-US" sz="1400" dirty="0" smtClean="0"/>
              <a:t>Richard Byrne</a:t>
            </a:r>
          </a:p>
          <a:p>
            <a:pPr algn="ctr"/>
            <a:r>
              <a:rPr lang="en-US" sz="1400" dirty="0" smtClean="0"/>
              <a:t>Key </a:t>
            </a:r>
            <a:r>
              <a:rPr lang="en-US" sz="1400" dirty="0"/>
              <a:t>Faculty Member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14942" y="3604016"/>
            <a:ext cx="1693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Dr. </a:t>
            </a:r>
            <a:r>
              <a:rPr lang="en-US" sz="1400" dirty="0" smtClean="0"/>
              <a:t>Joe Cheng</a:t>
            </a:r>
          </a:p>
          <a:p>
            <a:pPr algn="ctr"/>
            <a:r>
              <a:rPr lang="en-US" sz="1400" dirty="0" smtClean="0"/>
              <a:t>Key </a:t>
            </a:r>
            <a:r>
              <a:rPr lang="en-US" sz="1400" dirty="0"/>
              <a:t>Faculty Member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9868" y="5421045"/>
            <a:ext cx="5350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498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32967" y="823772"/>
            <a:ext cx="6158418" cy="5576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“None of us came out of the womb as Winston Churchill”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These skills are not innate</a:t>
            </a:r>
          </a:p>
          <a:p>
            <a:r>
              <a:rPr lang="en-US" dirty="0" smtClean="0"/>
              <a:t>They are not taught in residency</a:t>
            </a:r>
          </a:p>
          <a:p>
            <a:r>
              <a:rPr lang="en-US" dirty="0" smtClean="0"/>
              <a:t>Needed to identify and influence stakeholders to build programs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cb925d8592faf4ab5eca914661c.previews.dropboxusercontent.com/p/thumb/AAYTeE5snfhf6xSNgmW6vr3XnCDCJs2i-tD-Q0Ha0ihMcOyTYyYA1ablUirpZsvQMKMa4JcFKy-Q5M2ND8D031b5MnAk3Kew9MNaI7KzkJLFGTchCqvyIGcoELvoFa3DyC5EYwV3sLfy4R3CkyVlBd0mP0AveeAFVnpqsibOgtc0OkV3vv6Cy-Zz8SATW3lu2DIP8kvFp5Y0T7oomgc-5oSNAuGJIgUGqN1XcflOXDVAWP-zLpkhpVd14hrt-lhsj8TVNNs0NsREFnCWaTCiPrzCf5nHgVW0MPJhlt-tMqZ0lUAAdWtcwKBT9ap0qjidVAMd6Hj-9b52OviJXdSEPeGh2KP5ijIDjnSlhLsrWnLnKd2zD_u28EA-eMGntUfdY8rjDLnCKYtdPFGeDIQbEE_O64GC-zs5U_AWHdkO7Ugbkg/p.jpeg?fv_content=true&amp;size_mode=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19" y="457200"/>
            <a:ext cx="3936412" cy="59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946" y="778041"/>
            <a:ext cx="6158418" cy="5448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CNS LEADERSHIP INSTITUTE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sz="2800" dirty="0" smtClean="0"/>
              <a:t>Began with a pilot course in 2016</a:t>
            </a:r>
          </a:p>
          <a:p>
            <a:r>
              <a:rPr lang="en-US" sz="2800" dirty="0" smtClean="0"/>
              <a:t>Developed in partnership with industry and business leaders</a:t>
            </a:r>
          </a:p>
          <a:p>
            <a:r>
              <a:rPr lang="en-US" sz="2800" dirty="0" smtClean="0"/>
              <a:t>Uses problem-based learning</a:t>
            </a:r>
          </a:p>
          <a:p>
            <a:r>
              <a:rPr lang="en-US" sz="2800" dirty="0" smtClean="0"/>
              <a:t>Has become a longitudinal training program where students become teachers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c7c38406758d685ba9402c07ce2.previews.dropboxusercontent.com/p/thumb/AAbN4gU3vL_4LJqev3H7WAhPG3hTg-d0jpu-CuHBt8698UY_gXqvnzIakY93mY-rr5fzzN86vPgO2-MG2qX51l4-_U59TT00CgISDD02o3Qcroqyypa8NCxQYZ-TcAPtAmSpsLl_Nu8vj-xb0RPigdgfH62tvIKCdxNTTVahU5ZlP_tasdyxub86Kbx0h--C6tdXtTkGElKoSCind3zNOsaSX-H9xnq1CHWfYHrx07940Ez2HDLHhCBrd7k8kC5GCUUxJsD7nuedTsjPaWX6lsnq9A3f4VyEiDHiJOsfQ8J444zT4BryNlgIncSWmgbPvr7l5gC_oa3R5DStiFERqP2njOu3E6hE-TogaxfD-ZgOxAlQXM-KY0RIR84ByFOD5DEbzNy99h4F-bpoIwllXVAUHgH1ekgPOkHR50t1oYvo0A/p.jpeg?fv_content=true&amp;size_mode=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4" r="5832" b="1886"/>
          <a:stretch/>
        </p:blipFill>
        <p:spPr bwMode="auto">
          <a:xfrm>
            <a:off x="7960894" y="1517512"/>
            <a:ext cx="3778176" cy="41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CNS Leadership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52728" y="1404546"/>
            <a:ext cx="4800600" cy="632529"/>
          </a:xfrm>
        </p:spPr>
        <p:txBody>
          <a:bodyPr/>
          <a:lstStyle/>
          <a:p>
            <a:pPr algn="ctr"/>
            <a:r>
              <a:rPr lang="en-US" dirty="0" smtClean="0"/>
              <a:t>Leadership in Healthcare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728" y="2229853"/>
            <a:ext cx="4800600" cy="3675647"/>
          </a:xfrm>
        </p:spPr>
        <p:txBody>
          <a:bodyPr/>
          <a:lstStyle/>
          <a:p>
            <a:r>
              <a:rPr lang="en-US" dirty="0" smtClean="0"/>
              <a:t>1-5 years out of training</a:t>
            </a:r>
          </a:p>
          <a:p>
            <a:r>
              <a:rPr lang="en-US" dirty="0" smtClean="0"/>
              <a:t>15 attendees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1404545"/>
            <a:ext cx="4800600" cy="632529"/>
          </a:xfrm>
        </p:spPr>
        <p:txBody>
          <a:bodyPr/>
          <a:lstStyle/>
          <a:p>
            <a:pPr algn="ctr"/>
            <a:r>
              <a:rPr lang="en-US" dirty="0" smtClean="0"/>
              <a:t>Vanguard leadership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229853"/>
            <a:ext cx="4800600" cy="3675647"/>
          </a:xfrm>
        </p:spPr>
        <p:txBody>
          <a:bodyPr/>
          <a:lstStyle/>
          <a:p>
            <a:r>
              <a:rPr lang="en-US" dirty="0" smtClean="0"/>
              <a:t>6-15 years out of training</a:t>
            </a:r>
          </a:p>
          <a:p>
            <a:r>
              <a:rPr lang="en-US" dirty="0" smtClean="0"/>
              <a:t>10 attendees</a:t>
            </a:r>
            <a:endParaRPr lang="en-US" dirty="0"/>
          </a:p>
        </p:txBody>
      </p:sp>
      <p:pic>
        <p:nvPicPr>
          <p:cNvPr id="4098" name="Picture 2" descr="https://www.cns.org/sites/default/files/leadership_in_healthcare_group_cropped_low-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37" y="3358268"/>
            <a:ext cx="4796591" cy="24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cns.org/sites/default/files/vanguard_leadership_in_healthcare_group_cropped_low-res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51" y="3342226"/>
            <a:ext cx="4539592" cy="24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9389" y="6007770"/>
            <a:ext cx="333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2018 Cohorts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35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208546"/>
            <a:ext cx="3092115" cy="1196671"/>
          </a:xfrm>
        </p:spPr>
        <p:txBody>
          <a:bodyPr/>
          <a:lstStyle/>
          <a:p>
            <a:pPr algn="ctr"/>
            <a:r>
              <a:rPr lang="en-US" sz="3200" dirty="0" smtClean="0"/>
              <a:t>Topics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5051" y="393032"/>
            <a:ext cx="6158418" cy="55124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SCHEDULE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Weekend live course (May)</a:t>
            </a:r>
          </a:p>
          <a:p>
            <a:pPr marL="0" indent="0">
              <a:buNone/>
            </a:pPr>
            <a:r>
              <a:rPr lang="en-US" dirty="0" smtClean="0"/>
              <a:t>4 interactive webinars</a:t>
            </a:r>
          </a:p>
          <a:p>
            <a:pPr marL="0" indent="0">
              <a:buNone/>
            </a:pPr>
            <a:r>
              <a:rPr lang="en-US" dirty="0" smtClean="0"/>
              <a:t>Longitudinal mentorship for </a:t>
            </a:r>
          </a:p>
          <a:p>
            <a:pPr marL="0" indent="0">
              <a:buNone/>
            </a:pPr>
            <a:r>
              <a:rPr lang="en-US" dirty="0" smtClean="0"/>
              <a:t>    personal project</a:t>
            </a:r>
          </a:p>
          <a:p>
            <a:pPr marL="0" indent="0">
              <a:buNone/>
            </a:pPr>
            <a:r>
              <a:rPr lang="en-US" dirty="0" smtClean="0"/>
              <a:t>Live report-out session (October)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37883" y="1484663"/>
            <a:ext cx="3092115" cy="4571232"/>
          </a:xfrm>
        </p:spPr>
        <p:txBody>
          <a:bodyPr>
            <a:noAutofit/>
          </a:bodyPr>
          <a:lstStyle/>
          <a:p>
            <a:r>
              <a:rPr lang="en-US" sz="2000" dirty="0" smtClean="0"/>
              <a:t>Change Management</a:t>
            </a:r>
          </a:p>
          <a:p>
            <a:r>
              <a:rPr lang="en-US" sz="2000" dirty="0" smtClean="0"/>
              <a:t>Kotter Model of Influence</a:t>
            </a:r>
          </a:p>
          <a:p>
            <a:r>
              <a:rPr lang="en-US" sz="2000" dirty="0" smtClean="0"/>
              <a:t>Mentors vs. Coaches</a:t>
            </a:r>
          </a:p>
          <a:p>
            <a:r>
              <a:rPr lang="en-US" sz="2000" dirty="0" smtClean="0"/>
              <a:t>Personal Branding</a:t>
            </a:r>
          </a:p>
          <a:p>
            <a:r>
              <a:rPr lang="en-US" sz="2000" dirty="0" smtClean="0"/>
              <a:t>Optimizing Neurosurgical</a:t>
            </a:r>
          </a:p>
          <a:p>
            <a:r>
              <a:rPr lang="en-US" sz="2000" dirty="0" smtClean="0"/>
              <a:t>      Service Lines</a:t>
            </a:r>
          </a:p>
          <a:p>
            <a:r>
              <a:rPr lang="en-US" sz="2000" dirty="0" smtClean="0"/>
              <a:t>Negotiation</a:t>
            </a:r>
          </a:p>
          <a:p>
            <a:r>
              <a:rPr lang="en-US" sz="2000" dirty="0" smtClean="0"/>
              <a:t>Reimbursement Models</a:t>
            </a:r>
          </a:p>
          <a:p>
            <a:r>
              <a:rPr lang="en-US" sz="2000" dirty="0" smtClean="0"/>
              <a:t>Health System Dynamics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66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Maryam Rahman,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952" y="2671011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How do we improve staff coverage for afternoon and evening cases?</a:t>
            </a:r>
          </a:p>
          <a:p>
            <a:r>
              <a:rPr lang="en-US" sz="2400" dirty="0" smtClean="0"/>
              <a:t>Build influence, apply change management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uidance from peers, faculty, new mentors</a:t>
            </a:r>
          </a:p>
          <a:p>
            <a:r>
              <a:rPr lang="en-US" sz="2400" dirty="0" smtClean="0"/>
              <a:t>Returned as a mentor and reengaged</a:t>
            </a:r>
          </a:p>
          <a:p>
            <a:r>
              <a:rPr lang="en-US" sz="2400" dirty="0" smtClean="0"/>
              <a:t>Developed a presence in organized neurosurgery</a:t>
            </a:r>
          </a:p>
          <a:p>
            <a:pPr marL="0" indent="0" algn="ctr">
              <a:buNone/>
            </a:pPr>
            <a:r>
              <a:rPr lang="en-US" sz="3200" dirty="0" smtClean="0"/>
              <a:t>“The course launched a part of my career that was nonexistent before I arrived.”</a:t>
            </a:r>
          </a:p>
          <a:p>
            <a:pPr lvl="1"/>
            <a:endParaRPr lang="en-US" sz="2000" dirty="0"/>
          </a:p>
        </p:txBody>
      </p:sp>
      <p:pic>
        <p:nvPicPr>
          <p:cNvPr id="3074" name="Picture 2" descr="Image result for maryam ra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500" y="172536"/>
            <a:ext cx="16002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Challenges:  </a:t>
            </a:r>
            <a:br>
              <a:rPr lang="en-US" dirty="0" smtClean="0"/>
            </a:br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Curate useful resources</a:t>
            </a:r>
          </a:p>
          <a:p>
            <a:r>
              <a:rPr lang="en-US" sz="2800" dirty="0" smtClean="0"/>
              <a:t>Engage local support</a:t>
            </a:r>
          </a:p>
          <a:p>
            <a:r>
              <a:rPr lang="en-US" sz="2800" dirty="0" smtClean="0"/>
              <a:t>Ask fellows to return as mentors and eventually faculty</a:t>
            </a:r>
          </a:p>
          <a:p>
            <a:r>
              <a:rPr lang="en-US" sz="2800" dirty="0" smtClean="0"/>
              <a:t>Develop series of courses to be taken sequentially with common themes of leadership development</a:t>
            </a:r>
          </a:p>
          <a:p>
            <a:r>
              <a:rPr lang="en-US" sz="2800" smtClean="0"/>
              <a:t>Offer opportunities </a:t>
            </a:r>
            <a:r>
              <a:rPr lang="en-US" sz="2800" dirty="0" smtClean="0"/>
              <a:t>in organized neurosurgery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85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Challenges: role of complementary programs</a:t>
            </a:r>
            <a:endParaRPr lang="en-US" dirty="0"/>
          </a:p>
        </p:txBody>
      </p:sp>
      <p:sp>
        <p:nvSpPr>
          <p:cNvPr id="5" name="AutoShape 4" descr="Image result for physician leadershi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31" y="5325979"/>
            <a:ext cx="4071521" cy="13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hysician leader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74" y="1933073"/>
            <a:ext cx="2046917" cy="264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ookforzebras.com/wp-content/uploads/2017/12/Physician-Leadership-Development-Programs-with-Pharmaceutical-and-Medical-Technology-Companies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70" y="1966917"/>
            <a:ext cx="3618386" cy="20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hysician leadership cou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374" y="2200169"/>
            <a:ext cx="2203580" cy="22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hysician leadership cour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24" y="4729401"/>
            <a:ext cx="4762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hysician leadership course harvar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29" y="1765292"/>
            <a:ext cx="1617078" cy="28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physician leadership course acs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5" y="3483141"/>
            <a:ext cx="4186225" cy="21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0" descr="Image result for physician leadership course aam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physician leadership course aam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Image result for physician leadership course aam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70" y="3825852"/>
            <a:ext cx="1681992" cy="25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healthcare mb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66" y="2581032"/>
            <a:ext cx="18901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Challenges: </a:t>
            </a:r>
            <a:br>
              <a:rPr lang="en-US" dirty="0" smtClean="0"/>
            </a:br>
            <a:r>
              <a:rPr lang="en-US" dirty="0" smtClean="0"/>
              <a:t>universal vs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cf211fdd9ddb6fb22a078a8984a.previews.dropboxusercontent.com/p/thumb/AAYFAoJmQRqfpAqriVZwiFHxSdofpzh2X2u5l2mSdwvHtAGZamor1X_1dpbWFEPGARh_Nux2WN8JMBrn5BpRHOWmi5ByPzcDeoAbc_PWXzcLY5BAuoXkm0rBBJohOixmVIsA9198gDS_OGr3a0Fxh8YbX4ttjJFw9zBn87O0Vqpbo6HIZrYzgF_P2EQJHdhkmQiRGlv169O_yN3W53eJvhzJ8NewuJMdp1BwQintZiv58jWVoiMD03q7ihcL354OTjzckojNa02rttl4WrrIx-o5b7GKpG0GB2Joz6HjLIzXETyQKcVb564OKYde08Ko8ppPNuEwC8tC6-wfVa53IffB-10iAJ6iXjQq5LwHh_kMyA/p.jpeg?fv_content=true&amp;size_mode=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68" y="2264896"/>
            <a:ext cx="5264766" cy="34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c2efa3f37427fad5e0913051cff.previews.dropboxusercontent.com/p/thumb/AAZ7x0clVATgjl56tmUudIeOru23ZrlkfuWU4iuhwwKzMJ0vJhn9SrTqKbmoHPFpLgb10Nvo_Ub_NrFPfz06xdBOWgsO_8Zy_u8WJDkzchn_nCOVjHbhPqb8qdMP1G5fKtT7hYtjUaNgN59p9r_pY3fCF38wO2ZxHpxj9kuEnxX51BGaAD6GGQLrZq2_wdG-M4WBbqoPYymmsNYqxp7OKsvtaa75AP0W1c8HNX9WBmofW3_OY_7ZeHI-8G3fjLf01ldZhmQKFbjZLJCuzPxT7xsBYqvVJ6msLTUav2piZd3bN6AGpRmsY3CcRhzQecQG5UwIhe2Xshto3ba-LYglMnLv28DA1zpL5lJCDQsOsQ9Hhg/p.jpeg?fv_content=true&amp;size_mode=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34" y="2264895"/>
            <a:ext cx="5264765" cy="34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4904" y="5900697"/>
            <a:ext cx="333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2019 Cohorts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30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363</TotalTime>
  <Words>662</Words>
  <Application>Microsoft Office PowerPoint</Application>
  <PresentationFormat>Widescreen</PresentationFormat>
  <Paragraphs>196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Baskerville BT</vt:lpstr>
      <vt:lpstr>Calibri</vt:lpstr>
      <vt:lpstr>Effra</vt:lpstr>
      <vt:lpstr>Gill Sans MT</vt:lpstr>
      <vt:lpstr>Impact</vt:lpstr>
      <vt:lpstr>ヒラギノ角ゴ Pro W3</vt:lpstr>
      <vt:lpstr>Badge</vt:lpstr>
      <vt:lpstr>CNS leadership institute Principles and progress </vt:lpstr>
      <vt:lpstr>PowerPoint Presentation</vt:lpstr>
      <vt:lpstr>PowerPoint Presentation</vt:lpstr>
      <vt:lpstr>CNS Leadership Institute</vt:lpstr>
      <vt:lpstr>Topics</vt:lpstr>
      <vt:lpstr>Case Study: Maryam Rahman, MD</vt:lpstr>
      <vt:lpstr>Challenges:   What next?</vt:lpstr>
      <vt:lpstr>Challenges: role of complementary programs</vt:lpstr>
      <vt:lpstr>Challenges:  universal vs specific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CNS Leadership  Institute team</vt:lpstr>
    </vt:vector>
  </TitlesOfParts>
  <Company>Vanderbilt University Med 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Chambless, Lola</dc:creator>
  <cp:lastModifiedBy>Chambless, Lola</cp:lastModifiedBy>
  <cp:revision>21</cp:revision>
  <dcterms:created xsi:type="dcterms:W3CDTF">2019-05-14T18:00:50Z</dcterms:created>
  <dcterms:modified xsi:type="dcterms:W3CDTF">2019-05-19T17:34:47Z</dcterms:modified>
</cp:coreProperties>
</file>