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xlsx" ContentType="application/vnd.openxmlformats-officedocument.spreadsheetml.sheet"/>
  <Default Extension="rels" ContentType="application/vnd.openxmlformats-package.relationships+xml"/>
  <Default Extension="tif" ContentType="image/tif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theme/themeOverride1.xml" ContentType="application/vnd.openxmlformats-officedocument.themeOverr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</p:sldMasterIdLst>
  <p:notesMasterIdLst>
    <p:notesMasterId r:id="rId51"/>
  </p:notesMasterIdLst>
  <p:sldIdLst>
    <p:sldId id="256" r:id="rId3"/>
    <p:sldId id="377" r:id="rId4"/>
    <p:sldId id="501" r:id="rId5"/>
    <p:sldId id="398" r:id="rId6"/>
    <p:sldId id="465" r:id="rId7"/>
    <p:sldId id="331" r:id="rId8"/>
    <p:sldId id="441" r:id="rId9"/>
    <p:sldId id="334" r:id="rId10"/>
    <p:sldId id="457" r:id="rId11"/>
    <p:sldId id="447" r:id="rId12"/>
    <p:sldId id="446" r:id="rId13"/>
    <p:sldId id="448" r:id="rId14"/>
    <p:sldId id="473" r:id="rId15"/>
    <p:sldId id="453" r:id="rId16"/>
    <p:sldId id="472" r:id="rId17"/>
    <p:sldId id="469" r:id="rId18"/>
    <p:sldId id="456" r:id="rId19"/>
    <p:sldId id="428" r:id="rId20"/>
    <p:sldId id="462" r:id="rId21"/>
    <p:sldId id="504" r:id="rId22"/>
    <p:sldId id="505" r:id="rId23"/>
    <p:sldId id="506" r:id="rId24"/>
    <p:sldId id="507" r:id="rId25"/>
    <p:sldId id="508" r:id="rId26"/>
    <p:sldId id="475" r:id="rId27"/>
    <p:sldId id="510" r:id="rId28"/>
    <p:sldId id="476" r:id="rId29"/>
    <p:sldId id="511" r:id="rId30"/>
    <p:sldId id="478" r:id="rId31"/>
    <p:sldId id="512" r:id="rId32"/>
    <p:sldId id="479" r:id="rId33"/>
    <p:sldId id="514" r:id="rId34"/>
    <p:sldId id="480" r:id="rId35"/>
    <p:sldId id="515" r:id="rId36"/>
    <p:sldId id="477" r:id="rId37"/>
    <p:sldId id="516" r:id="rId38"/>
    <p:sldId id="509" r:id="rId39"/>
    <p:sldId id="482" r:id="rId40"/>
    <p:sldId id="483" r:id="rId41"/>
    <p:sldId id="474" r:id="rId42"/>
    <p:sldId id="458" r:id="rId43"/>
    <p:sldId id="495" r:id="rId44"/>
    <p:sldId id="496" r:id="rId45"/>
    <p:sldId id="497" r:id="rId46"/>
    <p:sldId id="498" r:id="rId47"/>
    <p:sldId id="429" r:id="rId48"/>
    <p:sldId id="471" r:id="rId49"/>
    <p:sldId id="463" r:id="rId50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D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>
        <p:scale>
          <a:sx n="90" d="100"/>
          <a:sy n="90" d="100"/>
        </p:scale>
        <p:origin x="-1096" y="-1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24" d="100"/>
        <a:sy n="124" d="100"/>
      </p:scale>
      <p:origin x="0" y="665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50" Type="http://schemas.openxmlformats.org/officeDocument/2006/relationships/slide" Target="slides/slide48.xml"/><Relationship Id="rId51" Type="http://schemas.openxmlformats.org/officeDocument/2006/relationships/notesMaster" Target="notesMasters/notesMaster1.xml"/><Relationship Id="rId52" Type="http://schemas.openxmlformats.org/officeDocument/2006/relationships/printerSettings" Target="printerSettings/printerSettings1.bin"/><Relationship Id="rId53" Type="http://schemas.openxmlformats.org/officeDocument/2006/relationships/presProps" Target="presProps.xml"/><Relationship Id="rId54" Type="http://schemas.openxmlformats.org/officeDocument/2006/relationships/viewProps" Target="viewProps.xml"/><Relationship Id="rId55" Type="http://schemas.openxmlformats.org/officeDocument/2006/relationships/theme" Target="theme/theme1.xml"/><Relationship Id="rId56" Type="http://schemas.openxmlformats.org/officeDocument/2006/relationships/tableStyles" Target="tableStyles.xml"/><Relationship Id="rId40" Type="http://schemas.openxmlformats.org/officeDocument/2006/relationships/slide" Target="slides/slide38.xml"/><Relationship Id="rId41" Type="http://schemas.openxmlformats.org/officeDocument/2006/relationships/slide" Target="slides/slide39.xml"/><Relationship Id="rId42" Type="http://schemas.openxmlformats.org/officeDocument/2006/relationships/slide" Target="slides/slide40.xml"/><Relationship Id="rId43" Type="http://schemas.openxmlformats.org/officeDocument/2006/relationships/slide" Target="slides/slide41.xml"/><Relationship Id="rId44" Type="http://schemas.openxmlformats.org/officeDocument/2006/relationships/slide" Target="slides/slide42.xml"/><Relationship Id="rId45" Type="http://schemas.openxmlformats.org/officeDocument/2006/relationships/slide" Target="slides/slide43.xml"/><Relationship Id="rId46" Type="http://schemas.openxmlformats.org/officeDocument/2006/relationships/slide" Target="slides/slide44.xml"/><Relationship Id="rId47" Type="http://schemas.openxmlformats.org/officeDocument/2006/relationships/slide" Target="slides/slide45.xml"/><Relationship Id="rId48" Type="http://schemas.openxmlformats.org/officeDocument/2006/relationships/slide" Target="slides/slide46.xml"/><Relationship Id="rId49" Type="http://schemas.openxmlformats.org/officeDocument/2006/relationships/slide" Target="slides/slide4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37" Type="http://schemas.openxmlformats.org/officeDocument/2006/relationships/slide" Target="slides/slide35.xml"/><Relationship Id="rId38" Type="http://schemas.openxmlformats.org/officeDocument/2006/relationships/slide" Target="slides/slide36.xml"/><Relationship Id="rId39" Type="http://schemas.openxmlformats.org/officeDocument/2006/relationships/slide" Target="slides/slide37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.xml"/><Relationship Id="rId2" Type="http://schemas.openxmlformats.org/officeDocument/2006/relationships/package" Target="../embeddings/Microsoft_Excel_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Drilling</c:v>
                </c:pt>
              </c:strCache>
            </c:strRef>
          </c:tx>
          <c:marker>
            <c:symbol val="none"/>
          </c:marker>
          <c:cat>
            <c:numRef>
              <c:f>Sheet1!$A$2:$A$4</c:f>
              <c:numCache>
                <c:formatCode>General</c:formatCode>
                <c:ptCount val="3"/>
                <c:pt idx="0">
                  <c:v>2010.0</c:v>
                </c:pt>
                <c:pt idx="1">
                  <c:v>2011.0</c:v>
                </c:pt>
                <c:pt idx="2">
                  <c:v>2012.0</c:v>
                </c:pt>
              </c:numCache>
            </c:numRef>
          </c:cat>
          <c:val>
            <c:numRef>
              <c:f>Sheet1!$B$2:$B$4</c:f>
              <c:numCache>
                <c:formatCode>General</c:formatCode>
                <c:ptCount val="3"/>
                <c:pt idx="0">
                  <c:v>92.0</c:v>
                </c:pt>
                <c:pt idx="1">
                  <c:v>87.0</c:v>
                </c:pt>
                <c:pt idx="2">
                  <c:v>88.0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Craniotomy</c:v>
                </c:pt>
              </c:strCache>
            </c:strRef>
          </c:tx>
          <c:marker>
            <c:symbol val="none"/>
          </c:marker>
          <c:cat>
            <c:numRef>
              <c:f>Sheet1!$A$2:$A$4</c:f>
              <c:numCache>
                <c:formatCode>General</c:formatCode>
                <c:ptCount val="3"/>
                <c:pt idx="0">
                  <c:v>2010.0</c:v>
                </c:pt>
                <c:pt idx="1">
                  <c:v>2011.0</c:v>
                </c:pt>
                <c:pt idx="2">
                  <c:v>2012.0</c:v>
                </c:pt>
              </c:numCache>
            </c:numRef>
          </c:cat>
          <c:val>
            <c:numRef>
              <c:f>Sheet1!$C$2:$C$4</c:f>
              <c:numCache>
                <c:formatCode>General</c:formatCode>
                <c:ptCount val="3"/>
                <c:pt idx="0">
                  <c:v>87.0</c:v>
                </c:pt>
                <c:pt idx="1">
                  <c:v>85.0</c:v>
                </c:pt>
                <c:pt idx="2">
                  <c:v>87.0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Fixation</c:v>
                </c:pt>
              </c:strCache>
            </c:strRef>
          </c:tx>
          <c:marker>
            <c:symbol val="none"/>
          </c:marker>
          <c:cat>
            <c:numRef>
              <c:f>Sheet1!$A$2:$A$4</c:f>
              <c:numCache>
                <c:formatCode>General</c:formatCode>
                <c:ptCount val="3"/>
                <c:pt idx="0">
                  <c:v>2010.0</c:v>
                </c:pt>
                <c:pt idx="1">
                  <c:v>2011.0</c:v>
                </c:pt>
                <c:pt idx="2">
                  <c:v>2012.0</c:v>
                </c:pt>
              </c:numCache>
            </c:numRef>
          </c:cat>
          <c:val>
            <c:numRef>
              <c:f>Sheet1!$D$2:$D$4</c:f>
              <c:numCache>
                <c:formatCode>General</c:formatCode>
                <c:ptCount val="3"/>
                <c:pt idx="0">
                  <c:v>82.0</c:v>
                </c:pt>
                <c:pt idx="1">
                  <c:v>79.0</c:v>
                </c:pt>
                <c:pt idx="2">
                  <c:v>83.0</c:v>
                </c:pt>
              </c:numCache>
            </c:numRef>
          </c:val>
          <c:smooth val="0"/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Cranioplasty</c:v>
                </c:pt>
              </c:strCache>
            </c:strRef>
          </c:tx>
          <c:marker>
            <c:symbol val="none"/>
          </c:marker>
          <c:cat>
            <c:numRef>
              <c:f>Sheet1!$A$2:$A$4</c:f>
              <c:numCache>
                <c:formatCode>General</c:formatCode>
                <c:ptCount val="3"/>
                <c:pt idx="0">
                  <c:v>2010.0</c:v>
                </c:pt>
                <c:pt idx="1">
                  <c:v>2011.0</c:v>
                </c:pt>
                <c:pt idx="2">
                  <c:v>2012.0</c:v>
                </c:pt>
              </c:numCache>
            </c:numRef>
          </c:cat>
          <c:val>
            <c:numRef>
              <c:f>Sheet1!$E$2:$E$4</c:f>
              <c:numCache>
                <c:formatCode>General</c:formatCode>
                <c:ptCount val="3"/>
                <c:pt idx="0">
                  <c:v>74.0</c:v>
                </c:pt>
                <c:pt idx="1">
                  <c:v>78.0</c:v>
                </c:pt>
                <c:pt idx="2">
                  <c:v>79.0</c:v>
                </c:pt>
              </c:numCache>
            </c:numRef>
          </c:val>
          <c:smooth val="0"/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ICP</c:v>
                </c:pt>
              </c:strCache>
            </c:strRef>
          </c:tx>
          <c:marker>
            <c:symbol val="none"/>
          </c:marker>
          <c:cat>
            <c:numRef>
              <c:f>Sheet1!$A$2:$A$4</c:f>
              <c:numCache>
                <c:formatCode>General</c:formatCode>
                <c:ptCount val="3"/>
                <c:pt idx="0">
                  <c:v>2010.0</c:v>
                </c:pt>
                <c:pt idx="1">
                  <c:v>2011.0</c:v>
                </c:pt>
                <c:pt idx="2">
                  <c:v>2012.0</c:v>
                </c:pt>
              </c:numCache>
            </c:numRef>
          </c:cat>
          <c:val>
            <c:numRef>
              <c:f>Sheet1!$F$2:$F$4</c:f>
              <c:numCache>
                <c:formatCode>General</c:formatCode>
                <c:ptCount val="3"/>
                <c:pt idx="0">
                  <c:v>63.0</c:v>
                </c:pt>
                <c:pt idx="1">
                  <c:v>62.0</c:v>
                </c:pt>
                <c:pt idx="2">
                  <c:v>62.0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850290776"/>
        <c:axId val="1850398312"/>
      </c:lineChart>
      <c:catAx>
        <c:axId val="185029077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850398312"/>
        <c:crosses val="autoZero"/>
        <c:auto val="1"/>
        <c:lblAlgn val="ctr"/>
        <c:lblOffset val="100"/>
        <c:noMultiLvlLbl val="0"/>
      </c:catAx>
      <c:valAx>
        <c:axId val="1850398312"/>
        <c:scaling>
          <c:orientation val="minMax"/>
          <c:max val="100.0"/>
          <c:min val="40.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850290776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spPr>
    <a:ln w="57150" cmpd="sng">
      <a:solidFill>
        <a:srgbClr val="0000FF"/>
      </a:solidFill>
    </a:ln>
  </c:spPr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Dura</c:v>
                </c:pt>
              </c:strCache>
            </c:strRef>
          </c:tx>
          <c:marker>
            <c:symbol val="none"/>
          </c:marker>
          <c:cat>
            <c:numRef>
              <c:f>Sheet1!$A$2:$A$4</c:f>
              <c:numCache>
                <c:formatCode>General</c:formatCode>
                <c:ptCount val="3"/>
                <c:pt idx="0">
                  <c:v>2010.0</c:v>
                </c:pt>
                <c:pt idx="1">
                  <c:v>2011.0</c:v>
                </c:pt>
                <c:pt idx="2">
                  <c:v>2012.0</c:v>
                </c:pt>
              </c:numCache>
            </c:numRef>
          </c:cat>
          <c:val>
            <c:numRef>
              <c:f>Sheet1!$B$2:$B$4</c:f>
              <c:numCache>
                <c:formatCode>General</c:formatCode>
                <c:ptCount val="3"/>
                <c:pt idx="0">
                  <c:v>69.0</c:v>
                </c:pt>
                <c:pt idx="1">
                  <c:v>72.0</c:v>
                </c:pt>
                <c:pt idx="2">
                  <c:v>84.0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Scalp</c:v>
                </c:pt>
              </c:strCache>
            </c:strRef>
          </c:tx>
          <c:marker>
            <c:symbol val="none"/>
          </c:marker>
          <c:cat>
            <c:numRef>
              <c:f>Sheet1!$A$2:$A$4</c:f>
              <c:numCache>
                <c:formatCode>General</c:formatCode>
                <c:ptCount val="3"/>
                <c:pt idx="0">
                  <c:v>2010.0</c:v>
                </c:pt>
                <c:pt idx="1">
                  <c:v>2011.0</c:v>
                </c:pt>
                <c:pt idx="2">
                  <c:v>2012.0</c:v>
                </c:pt>
              </c:numCache>
            </c:numRef>
          </c:cat>
          <c:val>
            <c:numRef>
              <c:f>Sheet1!$C$2:$C$4</c:f>
              <c:numCache>
                <c:formatCode>General</c:formatCode>
                <c:ptCount val="3"/>
                <c:pt idx="0">
                  <c:v>54.0</c:v>
                </c:pt>
                <c:pt idx="1">
                  <c:v>58.0</c:v>
                </c:pt>
                <c:pt idx="2">
                  <c:v>68.0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VPS Tap</c:v>
                </c:pt>
              </c:strCache>
            </c:strRef>
          </c:tx>
          <c:marker>
            <c:symbol val="none"/>
          </c:marker>
          <c:cat>
            <c:numRef>
              <c:f>Sheet1!$A$2:$A$4</c:f>
              <c:numCache>
                <c:formatCode>General</c:formatCode>
                <c:ptCount val="3"/>
                <c:pt idx="0">
                  <c:v>2010.0</c:v>
                </c:pt>
                <c:pt idx="1">
                  <c:v>2011.0</c:v>
                </c:pt>
                <c:pt idx="2">
                  <c:v>2012.0</c:v>
                </c:pt>
              </c:numCache>
            </c:numRef>
          </c:cat>
          <c:val>
            <c:numRef>
              <c:f>Sheet1!$D$2:$D$4</c:f>
              <c:numCache>
                <c:formatCode>General</c:formatCode>
                <c:ptCount val="3"/>
                <c:pt idx="0">
                  <c:v>63.0</c:v>
                </c:pt>
                <c:pt idx="1">
                  <c:v>65.0</c:v>
                </c:pt>
                <c:pt idx="2">
                  <c:v>67.0</c:v>
                </c:pt>
              </c:numCache>
            </c:numRef>
          </c:val>
          <c:smooth val="0"/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Lumbar Drain</c:v>
                </c:pt>
              </c:strCache>
            </c:strRef>
          </c:tx>
          <c:marker>
            <c:symbol val="none"/>
          </c:marker>
          <c:cat>
            <c:numRef>
              <c:f>Sheet1!$A$2:$A$4</c:f>
              <c:numCache>
                <c:formatCode>General</c:formatCode>
                <c:ptCount val="3"/>
                <c:pt idx="0">
                  <c:v>2010.0</c:v>
                </c:pt>
                <c:pt idx="1">
                  <c:v>2011.0</c:v>
                </c:pt>
                <c:pt idx="2">
                  <c:v>2012.0</c:v>
                </c:pt>
              </c:numCache>
            </c:numRef>
          </c:cat>
          <c:val>
            <c:numRef>
              <c:f>Sheet1!$E$2:$E$4</c:f>
              <c:numCache>
                <c:formatCode>General</c:formatCode>
                <c:ptCount val="3"/>
                <c:pt idx="0">
                  <c:v>56.0</c:v>
                </c:pt>
                <c:pt idx="1">
                  <c:v>67.0</c:v>
                </c:pt>
                <c:pt idx="2">
                  <c:v>63.0</c:v>
                </c:pt>
              </c:numCache>
            </c:numRef>
          </c:val>
          <c:smooth val="0"/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EVD</c:v>
                </c:pt>
              </c:strCache>
            </c:strRef>
          </c:tx>
          <c:marker>
            <c:symbol val="none"/>
          </c:marker>
          <c:cat>
            <c:numRef>
              <c:f>Sheet1!$A$2:$A$4</c:f>
              <c:numCache>
                <c:formatCode>General</c:formatCode>
                <c:ptCount val="3"/>
                <c:pt idx="0">
                  <c:v>2010.0</c:v>
                </c:pt>
                <c:pt idx="1">
                  <c:v>2011.0</c:v>
                </c:pt>
                <c:pt idx="2">
                  <c:v>2012.0</c:v>
                </c:pt>
              </c:numCache>
            </c:numRef>
          </c:cat>
          <c:val>
            <c:numRef>
              <c:f>Sheet1!$F$2:$F$4</c:f>
              <c:numCache>
                <c:formatCode>General</c:formatCode>
                <c:ptCount val="3"/>
                <c:pt idx="0">
                  <c:v>75.0</c:v>
                </c:pt>
                <c:pt idx="1">
                  <c:v>76.0</c:v>
                </c:pt>
                <c:pt idx="2">
                  <c:v>78.0</c:v>
                </c:pt>
              </c:numCache>
            </c:numRef>
          </c:val>
          <c:smooth val="0"/>
        </c:ser>
        <c:ser>
          <c:idx val="5"/>
          <c:order val="5"/>
          <c:tx>
            <c:strRef>
              <c:f>Sheet1!$G$1</c:f>
              <c:strCache>
                <c:ptCount val="1"/>
                <c:pt idx="0">
                  <c:v>Central Line</c:v>
                </c:pt>
              </c:strCache>
            </c:strRef>
          </c:tx>
          <c:marker>
            <c:symbol val="none"/>
          </c:marker>
          <c:cat>
            <c:numRef>
              <c:f>Sheet1!$A$2:$A$4</c:f>
              <c:numCache>
                <c:formatCode>General</c:formatCode>
                <c:ptCount val="3"/>
                <c:pt idx="0">
                  <c:v>2010.0</c:v>
                </c:pt>
                <c:pt idx="1">
                  <c:v>2011.0</c:v>
                </c:pt>
                <c:pt idx="2">
                  <c:v>2012.0</c:v>
                </c:pt>
              </c:numCache>
            </c:numRef>
          </c:cat>
          <c:val>
            <c:numRef>
              <c:f>Sheet1!$G$2:$G$4</c:f>
              <c:numCache>
                <c:formatCode>General</c:formatCode>
                <c:ptCount val="3"/>
                <c:pt idx="0">
                  <c:v>49.0</c:v>
                </c:pt>
                <c:pt idx="1">
                  <c:v>60.0</c:v>
                </c:pt>
                <c:pt idx="2">
                  <c:v>58.0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850516712"/>
        <c:axId val="2062417480"/>
      </c:lineChart>
      <c:catAx>
        <c:axId val="185051671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2062417480"/>
        <c:crosses val="autoZero"/>
        <c:auto val="1"/>
        <c:lblAlgn val="ctr"/>
        <c:lblOffset val="100"/>
        <c:noMultiLvlLbl val="0"/>
      </c:catAx>
      <c:valAx>
        <c:axId val="2062417480"/>
        <c:scaling>
          <c:orientation val="minMax"/>
          <c:max val="100.0"/>
          <c:min val="40.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850516712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spPr>
    <a:ln w="57150" cmpd="sng">
      <a:solidFill>
        <a:srgbClr val="0000FF"/>
      </a:solidFill>
    </a:ln>
  </c:spPr>
  <c:txPr>
    <a:bodyPr/>
    <a:lstStyle/>
    <a:p>
      <a:pPr>
        <a:defRPr sz="1800"/>
      </a:pPr>
      <a:endParaRPr lang="en-US"/>
    </a:p>
  </c:txPr>
  <c:externalData r:id="rId2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6089EB-E21C-D148-8599-6380ADF8F4AF}" type="datetimeFigureOut">
              <a:rPr lang="en-US" smtClean="0"/>
              <a:t>6/10/13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F39166-28B4-9343-9DE1-797EBAE42BF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38386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Residents and faculty</a:t>
            </a:r>
            <a:r>
              <a:rPr lang="en-US" baseline="0" dirty="0" smtClean="0"/>
              <a:t> both valued hands on procedural simulation greatly.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F39166-28B4-9343-9DE1-797EBAE42BF6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176685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2083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dirty="0">
                <a:latin typeface="Calibri" charset="0"/>
              </a:rPr>
              <a:t>Developmental progressions in a single skill area are important to evaluate and track. These 4 milestones can be captured in a single relevant evaluation question.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EE2AF0C-345B-9E44-9869-C676BD64297A}" type="slidenum">
              <a:rPr lang="en-US" smtClean="0"/>
              <a:pPr>
                <a:defRPr/>
              </a:pPr>
              <a:t>45</a:t>
            </a:fld>
            <a:endParaRPr lang="en-US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Stryker:</a:t>
            </a:r>
            <a:r>
              <a:rPr lang="en-US" baseline="0" dirty="0" smtClean="0"/>
              <a:t> </a:t>
            </a:r>
            <a:r>
              <a:rPr lang="en-US" dirty="0" smtClean="0"/>
              <a:t>Beth Sizemore, Jason</a:t>
            </a:r>
            <a:r>
              <a:rPr lang="en-US" baseline="0" dirty="0" smtClean="0"/>
              <a:t> King, Ryan Emery</a:t>
            </a:r>
          </a:p>
          <a:p>
            <a:r>
              <a:rPr lang="en-US" baseline="0" dirty="0" smtClean="0"/>
              <a:t>Medtronic: Kimberly Hill et al</a:t>
            </a:r>
          </a:p>
          <a:p>
            <a:r>
              <a:rPr lang="en-US" baseline="0" dirty="0" smtClean="0"/>
              <a:t>Synthes: Peter Fehlman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F39166-28B4-9343-9DE1-797EBAE42BF6}" type="slidenum">
              <a:rPr lang="en-US" smtClean="0">
                <a:solidFill>
                  <a:prstClr val="black"/>
                </a:solidFill>
              </a:rPr>
              <a:pPr/>
              <a:t>47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81872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F39166-28B4-9343-9DE1-797EBAE42BF6}" type="slidenum">
              <a:rPr lang="en-US" smtClean="0">
                <a:solidFill>
                  <a:prstClr val="black"/>
                </a:solidFill>
              </a:rPr>
              <a:pPr/>
              <a:t>19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81872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F39166-28B4-9343-9DE1-797EBAE42BF6}" type="slidenum">
              <a:rPr lang="en-US" smtClean="0">
                <a:solidFill>
                  <a:prstClr val="black"/>
                </a:solidFill>
              </a:rPr>
              <a:pPr/>
              <a:t>20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81872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F39166-28B4-9343-9DE1-797EBAE42BF6}" type="slidenum">
              <a:rPr lang="en-US" smtClean="0">
                <a:solidFill>
                  <a:prstClr val="black"/>
                </a:solidFill>
              </a:rPr>
              <a:pPr/>
              <a:t>21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81872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F39166-28B4-9343-9DE1-797EBAE42BF6}" type="slidenum">
              <a:rPr lang="en-US" smtClean="0">
                <a:solidFill>
                  <a:prstClr val="black"/>
                </a:solidFill>
              </a:rPr>
              <a:pPr/>
              <a:t>22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81872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F39166-28B4-9343-9DE1-797EBAE42BF6}" type="slidenum">
              <a:rPr lang="en-US" smtClean="0">
                <a:solidFill>
                  <a:prstClr val="black"/>
                </a:solidFill>
              </a:rPr>
              <a:pPr/>
              <a:t>23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81872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529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dirty="0">
                <a:latin typeface="Calibri" charset="0"/>
              </a:rPr>
              <a:t>Developmental progression of milestone elements across levels can be shown for either cognitive or technical skills. This example shows progression in technical skills across levels within the TBI PC milestone.</a:t>
            </a:r>
          </a:p>
        </p:txBody>
      </p:sp>
      <p:sp>
        <p:nvSpPr>
          <p:cNvPr id="5529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29057" indent="-280406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21626" indent="-2243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70276" indent="-2243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18927" indent="-2243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467577" indent="-2243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16227" indent="-2243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364878" indent="-2243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13528" indent="-2243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8678EA4-F7CF-E845-B118-8E1FE3CBD811}" type="slidenum">
              <a:rPr lang="en-US" sz="1200">
                <a:ea typeface="MS PGothic" charset="0"/>
                <a:cs typeface="MS PGothic" charset="0"/>
              </a:rPr>
              <a:pPr eaLnBrk="1" hangingPunct="1"/>
              <a:t>42</a:t>
            </a:fld>
            <a:endParaRPr lang="en-US" sz="1200" dirty="0">
              <a:ea typeface="MS PGothic" charset="0"/>
              <a:cs typeface="MS PGothic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529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dirty="0">
                <a:latin typeface="Calibri" charset="0"/>
              </a:rPr>
              <a:t>Developmental progression of milestone elements across levels can be shown for either cognitive or technical skills. This example shows progression in technical skills across levels within the TBI PC milestone.</a:t>
            </a:r>
          </a:p>
        </p:txBody>
      </p:sp>
      <p:sp>
        <p:nvSpPr>
          <p:cNvPr id="5529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29057" indent="-280406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21626" indent="-2243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70276" indent="-2243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18927" indent="-2243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467577" indent="-2243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16227" indent="-2243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364878" indent="-2243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13528" indent="-2243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8678EA4-F7CF-E845-B118-8E1FE3CBD811}" type="slidenum">
              <a:rPr lang="en-US" sz="1200">
                <a:ea typeface="MS PGothic" charset="0"/>
                <a:cs typeface="MS PGothic" charset="0"/>
              </a:rPr>
              <a:pPr eaLnBrk="1" hangingPunct="1"/>
              <a:t>43</a:t>
            </a:fld>
            <a:endParaRPr lang="en-US" sz="1200" dirty="0">
              <a:ea typeface="MS PGothic" charset="0"/>
              <a:cs typeface="MS PGothic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0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1981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dirty="0">
                <a:latin typeface="Calibri" charset="0"/>
              </a:rPr>
              <a:t>Developmental progressions in a single skill area are important to evaluate and track. These 4 milestones can be captured in a single relevant evaluation question.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43BCC31-181C-0744-AABE-0E6FF23429F3}" type="slidenum">
              <a:rPr lang="en-US" smtClean="0"/>
              <a:pPr>
                <a:defRPr/>
              </a:pPr>
              <a:t>44</a:t>
            </a:fld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7F8BA7-3FB5-8A49-A8C8-F84D06756D02}" type="datetime1">
              <a:rPr lang="en-US"/>
              <a:pPr>
                <a:defRPr/>
              </a:pPr>
              <a:t>6/10/13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D78910-6A1E-8146-8548-A2E9DB3C644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0CD812-55D7-2C4B-B16D-C9E1529203B8}" type="datetime1">
              <a:rPr lang="en-US"/>
              <a:pPr>
                <a:defRPr/>
              </a:pPr>
              <a:t>6/10/13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F0A551-6320-394C-9D6B-BE5F415ABB2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DD7B99-4204-6D48-867C-C2E119B97FC6}" type="datetime1">
              <a:rPr lang="en-US"/>
              <a:pPr>
                <a:defRPr/>
              </a:pPr>
              <a:t>6/10/13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CBA000-1B5D-B640-B90B-62442FCBFF5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7F8BA7-3FB5-8A49-A8C8-F84D06756D02}" type="datetime1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6/10/13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D78910-6A1E-8146-8548-A2E9DB3C644A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DA5871-1B9E-A243-A4CD-2CEACA1C7488}" type="datetime1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6/10/13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D7D5EE-5204-7A48-967B-37BE293B8217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9862D2-D6D0-A54B-834D-86ED9F4BA3C1}" type="datetime1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6/10/13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7985A1-1D41-A144-B07D-ED0AD5919DF3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4BB9C4-CB7B-A548-95CB-4CBB18838068}" type="datetime1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6/10/13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A1F29F-AB76-5D41-B53C-CE9B1AFF6C99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014E97-53D1-E14C-B431-2E0DA208BE3A}" type="datetime1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6/10/13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F4EEF5-082B-564E-A946-2CB1257404FA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6F5A2F-70DA-7246-85FB-D4E42502C788}" type="datetime1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6/10/13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472B19-1F74-C54E-B457-F8CD2EA84C85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8824F5-00BC-0247-A875-60DE3DC86171}" type="datetime1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6/10/13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26A412-16C5-304C-B37F-73A659669F09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757713-1B68-ED42-A133-C67A28CFD6FB}" type="datetime1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6/10/13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68F9B7-86CF-7244-8891-EFBEE53482E1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DA5871-1B9E-A243-A4CD-2CEACA1C7488}" type="datetime1">
              <a:rPr lang="en-US"/>
              <a:pPr>
                <a:defRPr/>
              </a:pPr>
              <a:t>6/10/13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D7D5EE-5204-7A48-967B-37BE293B821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696827-2A51-1240-951A-1794FE128F53}" type="datetime1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6/10/13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3E2BF1-CD2D-B045-9A0E-647AB7D80A98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0CD812-55D7-2C4B-B16D-C9E1529203B8}" type="datetime1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6/10/13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F0A551-6320-394C-9D6B-BE5F415ABB2A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DD7B99-4204-6D48-867C-C2E119B97FC6}" type="datetime1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6/10/13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CBA000-1B5D-B640-B90B-62442FCBFF59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9862D2-D6D0-A54B-834D-86ED9F4BA3C1}" type="datetime1">
              <a:rPr lang="en-US"/>
              <a:pPr>
                <a:defRPr/>
              </a:pPr>
              <a:t>6/10/13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7985A1-1D41-A144-B07D-ED0AD5919DF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4BB9C4-CB7B-A548-95CB-4CBB18838068}" type="datetime1">
              <a:rPr lang="en-US"/>
              <a:pPr>
                <a:defRPr/>
              </a:pPr>
              <a:t>6/10/13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A1F29F-AB76-5D41-B53C-CE9B1AFF6C9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014E97-53D1-E14C-B431-2E0DA208BE3A}" type="datetime1">
              <a:rPr lang="en-US"/>
              <a:pPr>
                <a:defRPr/>
              </a:pPr>
              <a:t>6/10/13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F4EEF5-082B-564E-A946-2CB1257404F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6F5A2F-70DA-7246-85FB-D4E42502C788}" type="datetime1">
              <a:rPr lang="en-US"/>
              <a:pPr>
                <a:defRPr/>
              </a:pPr>
              <a:t>6/10/13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472B19-1F74-C54E-B457-F8CD2EA84C8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8824F5-00BC-0247-A875-60DE3DC86171}" type="datetime1">
              <a:rPr lang="en-US"/>
              <a:pPr>
                <a:defRPr/>
              </a:pPr>
              <a:t>6/10/13</a:t>
            </a:fld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26A412-16C5-304C-B37F-73A659669F0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757713-1B68-ED42-A133-C67A28CFD6FB}" type="datetime1">
              <a:rPr lang="en-US"/>
              <a:pPr>
                <a:defRPr/>
              </a:pPr>
              <a:t>6/10/13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68F9B7-86CF-7244-8891-EFBEE53482E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696827-2A51-1240-951A-1794FE128F53}" type="datetime1">
              <a:rPr lang="en-US"/>
              <a:pPr>
                <a:defRPr/>
              </a:pPr>
              <a:t>6/10/13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3E2BF1-CD2D-B045-9A0E-647AB7D80A9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5FBB0A4D-9D23-D04C-BF08-073150D1000C}" type="datetime1">
              <a:rPr lang="en-US"/>
              <a:pPr>
                <a:defRPr/>
              </a:pPr>
              <a:t>6/10/13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ACCF8092-BE95-EC49-AE78-FCFBD82F59A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-128"/>
          <a:cs typeface="ＭＳ Ｐゴシック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5FBB0A4D-9D23-D04C-BF08-073150D1000C}" type="datetime1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6/10/13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ACCF8092-BE95-EC49-AE78-FCFBD82F59AF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-128"/>
          <a:cs typeface="ＭＳ Ｐゴシック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.jpeg"/><Relationship Id="rId3" Type="http://schemas.openxmlformats.org/officeDocument/2006/relationships/image" Target="../media/image16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7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8.jpeg"/><Relationship Id="rId3" Type="http://schemas.openxmlformats.org/officeDocument/2006/relationships/image" Target="../media/image19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Relationship Id="rId3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ti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tif"/><Relationship Id="rId3" Type="http://schemas.openxmlformats.org/officeDocument/2006/relationships/image" Target="../media/image23.ti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"/><Relationship Id="rId4" Type="http://schemas.openxmlformats.org/officeDocument/2006/relationships/image" Target="../media/image26.tif"/><Relationship Id="rId5" Type="http://schemas.openxmlformats.org/officeDocument/2006/relationships/image" Target="../media/image27.ti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t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if"/><Relationship Id="rId4" Type="http://schemas.openxmlformats.org/officeDocument/2006/relationships/image" Target="../media/image30.ti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ti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if"/><Relationship Id="rId4" Type="http://schemas.openxmlformats.org/officeDocument/2006/relationships/image" Target="../media/image33.tif"/><Relationship Id="rId5" Type="http://schemas.openxmlformats.org/officeDocument/2006/relationships/image" Target="../media/image34.ti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tif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tif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JP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chart" Target="../charts/chart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chart" Target="../charts/char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7.emf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7.emf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8.emf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8.emf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1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6.JPG"/><Relationship Id="rId3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1.emf"/><Relationship Id="rId3" Type="http://schemas.openxmlformats.org/officeDocument/2006/relationships/image" Target="../media/image1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47688" y="745421"/>
            <a:ext cx="8048625" cy="2994025"/>
          </a:xfrm>
          <a:effectLst>
            <a:outerShdw blurRad="50800" dist="25400" dir="270000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/>
          <a:p>
            <a:pPr eaLnBrk="1" hangingPunct="1">
              <a:defRPr/>
            </a:pPr>
            <a:r>
              <a:rPr lang="en-US" sz="5400" b="1" dirty="0" smtClean="0">
                <a:solidFill>
                  <a:srgbClr val="EBF1DE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pitchFamily="32" charset="0"/>
                <a:ea typeface="Arial" pitchFamily="32" charset="0"/>
                <a:cs typeface="Arial" pitchFamily="32" charset="0"/>
              </a:rPr>
              <a:t/>
            </a:r>
            <a:br>
              <a:rPr lang="en-US" sz="5400" b="1" dirty="0" smtClean="0">
                <a:solidFill>
                  <a:srgbClr val="EBF1DE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pitchFamily="32" charset="0"/>
                <a:ea typeface="Arial" pitchFamily="32" charset="0"/>
                <a:cs typeface="Arial" pitchFamily="32" charset="0"/>
              </a:rPr>
            </a:br>
            <a:r>
              <a:rPr lang="en-US" sz="5400" b="1" dirty="0" smtClean="0">
                <a:solidFill>
                  <a:srgbClr val="EBF1DE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pitchFamily="32" charset="0"/>
                <a:ea typeface="Arial" pitchFamily="32" charset="0"/>
                <a:cs typeface="Arial" pitchFamily="32" charset="0"/>
              </a:rPr>
              <a:t>PGY1 Boot Camp Courses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30213" y="4741333"/>
            <a:ext cx="8283575" cy="1538113"/>
          </a:xfrm>
          <a:effectLst>
            <a:outerShdw blurRad="50800" dist="25400" dir="2700000">
              <a:srgbClr val="000000">
                <a:alpha val="43000"/>
              </a:srgbClr>
            </a:outerShdw>
          </a:effectLst>
        </p:spPr>
        <p:txBody>
          <a:bodyPr rtlCol="0">
            <a:normAutofit fontScale="92500" lnSpcReduction="10000"/>
          </a:bodyPr>
          <a:lstStyle/>
          <a:p>
            <a:pPr eaLnBrk="1" fontAlgn="auto" hangingPunct="1">
              <a:spcAft>
                <a:spcPts val="0"/>
              </a:spcAft>
              <a:buFont typeface="Arial"/>
              <a:buNone/>
              <a:defRPr/>
            </a:pPr>
            <a:r>
              <a:rPr lang="en-US" dirty="0" smtClean="0">
                <a:solidFill>
                  <a:schemeClr val="accent3">
                    <a:lumMod val="20000"/>
                    <a:lumOff val="80000"/>
                  </a:schemeClr>
                </a:solidFill>
                <a:latin typeface="Arial"/>
                <a:ea typeface="+mn-ea"/>
                <a:cs typeface="Arial"/>
              </a:rPr>
              <a:t>Nathan R. Selden, </a:t>
            </a:r>
            <a:r>
              <a:rPr lang="en-US" dirty="0" smtClean="0">
                <a:solidFill>
                  <a:schemeClr val="accent3">
                    <a:lumMod val="20000"/>
                    <a:lumOff val="80000"/>
                  </a:schemeClr>
                </a:solidFill>
                <a:ea typeface="+mn-ea"/>
                <a:cs typeface="+mn-cs"/>
              </a:rPr>
              <a:t>MD, PhD</a:t>
            </a:r>
          </a:p>
          <a:p>
            <a:pPr eaLnBrk="1" fontAlgn="auto" hangingPunct="1">
              <a:spcAft>
                <a:spcPts val="0"/>
              </a:spcAft>
              <a:buFont typeface="Arial"/>
              <a:buNone/>
              <a:defRPr/>
            </a:pPr>
            <a:r>
              <a:rPr lang="en-US" dirty="0" smtClean="0">
                <a:solidFill>
                  <a:schemeClr val="accent3">
                    <a:lumMod val="20000"/>
                    <a:lumOff val="80000"/>
                  </a:schemeClr>
                </a:solidFill>
                <a:ea typeface="+mn-ea"/>
                <a:cs typeface="+mn-cs"/>
              </a:rPr>
              <a:t>Campagna Chair of Pediatric Neurosurgery</a:t>
            </a:r>
          </a:p>
          <a:p>
            <a:pPr eaLnBrk="1" fontAlgn="auto" hangingPunct="1">
              <a:spcAft>
                <a:spcPts val="0"/>
              </a:spcAft>
              <a:buFont typeface="Arial"/>
              <a:buNone/>
              <a:defRPr/>
            </a:pPr>
            <a:r>
              <a:rPr lang="en-US" dirty="0" smtClean="0">
                <a:solidFill>
                  <a:schemeClr val="accent3">
                    <a:lumMod val="20000"/>
                    <a:lumOff val="80000"/>
                  </a:schemeClr>
                </a:solidFill>
                <a:ea typeface="+mn-ea"/>
                <a:cs typeface="+mn-cs"/>
              </a:rPr>
              <a:t>Oregon Health &amp; Science University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6 months 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3041" y="0"/>
            <a:ext cx="6737918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1306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6 months 1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13" y="1045944"/>
            <a:ext cx="9099975" cy="4766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454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6 months 2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4" y="223459"/>
            <a:ext cx="9125452" cy="6411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27575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alphaModFix amt="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381" y="663229"/>
            <a:ext cx="8261239" cy="3684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4108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51967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EEECE1"/>
                </a:solidFill>
              </a:rPr>
              <a:t>Continued Acceptance</a:t>
            </a:r>
            <a:endParaRPr lang="en-US" dirty="0">
              <a:solidFill>
                <a:srgbClr val="EEECE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3900" y="2779885"/>
            <a:ext cx="7696200" cy="3062111"/>
          </a:xfrm>
        </p:spPr>
        <p:txBody>
          <a:bodyPr/>
          <a:lstStyle/>
          <a:p>
            <a:r>
              <a:rPr lang="en-US" dirty="0" smtClean="0">
                <a:solidFill>
                  <a:srgbClr val="EEECE1"/>
                </a:solidFill>
              </a:rPr>
              <a:t>2011 Surveys: 92% completion (185/201)</a:t>
            </a:r>
          </a:p>
          <a:p>
            <a:endParaRPr lang="en-US" dirty="0" smtClean="0">
              <a:solidFill>
                <a:srgbClr val="EEECE1"/>
              </a:solidFill>
            </a:endParaRPr>
          </a:p>
          <a:p>
            <a:r>
              <a:rPr lang="en-US" sz="2800" dirty="0" smtClean="0">
                <a:solidFill>
                  <a:srgbClr val="EEECE1"/>
                </a:solidFill>
              </a:rPr>
              <a:t>Course beneficial					100% yes</a:t>
            </a:r>
          </a:p>
          <a:p>
            <a:r>
              <a:rPr lang="en-US" sz="2800" dirty="0" smtClean="0">
                <a:solidFill>
                  <a:srgbClr val="EEECE1"/>
                </a:solidFill>
              </a:rPr>
              <a:t>Fulfilled purpose &amp; objectives	99.5% yes</a:t>
            </a:r>
          </a:p>
          <a:p>
            <a:r>
              <a:rPr lang="en-US" sz="2800" dirty="0">
                <a:solidFill>
                  <a:srgbClr val="EEECE1"/>
                </a:solidFill>
              </a:rPr>
              <a:t>K</a:t>
            </a:r>
            <a:r>
              <a:rPr lang="en-US" sz="2800" dirty="0" smtClean="0">
                <a:solidFill>
                  <a:srgbClr val="EEECE1"/>
                </a:solidFill>
              </a:rPr>
              <a:t>nowledge &amp; skill to improve		100% yes</a:t>
            </a:r>
            <a:endParaRPr lang="en-US" sz="2800" dirty="0">
              <a:solidFill>
                <a:srgbClr val="EEECE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67745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72949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EEECE1"/>
                </a:solidFill>
              </a:rPr>
              <a:t>Other Efforts</a:t>
            </a:r>
            <a:endParaRPr lang="en-US" dirty="0">
              <a:solidFill>
                <a:srgbClr val="EEECE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573859"/>
            <a:ext cx="8229600" cy="3056473"/>
          </a:xfrm>
        </p:spPr>
        <p:txBody>
          <a:bodyPr/>
          <a:lstStyle/>
          <a:p>
            <a:r>
              <a:rPr lang="en-US" dirty="0" smtClean="0">
                <a:solidFill>
                  <a:srgbClr val="EEECE1"/>
                </a:solidFill>
              </a:rPr>
              <a:t>Neurosurgery Boot Camps have sparked a minor ‘movement’</a:t>
            </a:r>
          </a:p>
          <a:p>
            <a:pPr lvl="1"/>
            <a:r>
              <a:rPr lang="en-US" dirty="0" smtClean="0">
                <a:solidFill>
                  <a:srgbClr val="EEECE1"/>
                </a:solidFill>
              </a:rPr>
              <a:t>Canadian Neurosurgery Boot Camp</a:t>
            </a:r>
          </a:p>
          <a:p>
            <a:pPr lvl="1"/>
            <a:r>
              <a:rPr lang="en-US" dirty="0" smtClean="0">
                <a:solidFill>
                  <a:srgbClr val="EEECE1"/>
                </a:solidFill>
              </a:rPr>
              <a:t>Pakistani Neurosurgery Boot Camp</a:t>
            </a:r>
          </a:p>
          <a:p>
            <a:pPr lvl="1"/>
            <a:r>
              <a:rPr lang="en-US" dirty="0" smtClean="0">
                <a:solidFill>
                  <a:srgbClr val="EEECE1"/>
                </a:solidFill>
              </a:rPr>
              <a:t>American Board of Surgery Interest</a:t>
            </a:r>
          </a:p>
        </p:txBody>
      </p:sp>
    </p:spTree>
    <p:extLst>
      <p:ext uri="{BB962C8B-B14F-4D97-AF65-F5344CB8AC3E}">
        <p14:creationId xmlns:p14="http://schemas.microsoft.com/office/powerpoint/2010/main" val="2904766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4525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EEECE1"/>
                </a:solidFill>
              </a:rPr>
              <a:t>Innovations</a:t>
            </a:r>
            <a:endParaRPr lang="en-US" dirty="0">
              <a:solidFill>
                <a:srgbClr val="EEECE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0088" y="1845734"/>
            <a:ext cx="4905022" cy="4363153"/>
          </a:xfrm>
        </p:spPr>
        <p:txBody>
          <a:bodyPr/>
          <a:lstStyle/>
          <a:p>
            <a:r>
              <a:rPr lang="en-US" sz="2800" dirty="0" smtClean="0">
                <a:solidFill>
                  <a:srgbClr val="EEECE1"/>
                </a:solidFill>
              </a:rPr>
              <a:t>Objective skills assessment</a:t>
            </a:r>
          </a:p>
          <a:p>
            <a:pPr lvl="1"/>
            <a:r>
              <a:rPr lang="en-US" sz="2400" dirty="0" smtClean="0">
                <a:solidFill>
                  <a:srgbClr val="EEECE1"/>
                </a:solidFill>
              </a:rPr>
              <a:t>Structured checklist</a:t>
            </a:r>
          </a:p>
          <a:p>
            <a:pPr lvl="1"/>
            <a:r>
              <a:rPr lang="en-US" sz="2400" dirty="0" smtClean="0">
                <a:solidFill>
                  <a:srgbClr val="EEECE1"/>
                </a:solidFill>
              </a:rPr>
              <a:t>Pilot 3 procedure stations</a:t>
            </a:r>
          </a:p>
          <a:p>
            <a:pPr lvl="1"/>
            <a:r>
              <a:rPr lang="en-US" sz="2400" dirty="0" smtClean="0">
                <a:solidFill>
                  <a:srgbClr val="EEECE1"/>
                </a:solidFill>
              </a:rPr>
              <a:t>National use 2013</a:t>
            </a:r>
          </a:p>
          <a:p>
            <a:r>
              <a:rPr lang="en-US" sz="2800" dirty="0" smtClean="0">
                <a:solidFill>
                  <a:srgbClr val="EEECE1"/>
                </a:solidFill>
              </a:rPr>
              <a:t>Pilot of haptic surgical skills simulator</a:t>
            </a:r>
          </a:p>
          <a:p>
            <a:r>
              <a:rPr lang="en-US" sz="2800" dirty="0">
                <a:solidFill>
                  <a:srgbClr val="EBF1DE"/>
                </a:solidFill>
                <a:latin typeface="+mj-lt"/>
                <a:ea typeface="Arial" charset="0"/>
                <a:cs typeface="Arial" charset="0"/>
              </a:rPr>
              <a:t>Housing of Boot Camp lecture material </a:t>
            </a:r>
            <a:r>
              <a:rPr lang="en-US" sz="2800" dirty="0" smtClean="0">
                <a:solidFill>
                  <a:srgbClr val="EBF1DE"/>
                </a:solidFill>
                <a:latin typeface="+mj-lt"/>
                <a:ea typeface="Arial" charset="0"/>
                <a:cs typeface="Arial" charset="0"/>
              </a:rPr>
              <a:t>online for year-round </a:t>
            </a:r>
            <a:r>
              <a:rPr lang="en-US" sz="2800" dirty="0">
                <a:solidFill>
                  <a:srgbClr val="EBF1DE"/>
                </a:solidFill>
                <a:latin typeface="+mj-lt"/>
                <a:ea typeface="Arial" charset="0"/>
                <a:cs typeface="Arial" charset="0"/>
              </a:rPr>
              <a:t>learning</a:t>
            </a:r>
          </a:p>
          <a:p>
            <a:endParaRPr lang="en-US" dirty="0" smtClean="0">
              <a:solidFill>
                <a:srgbClr val="EEECE1"/>
              </a:solidFill>
            </a:endParaRPr>
          </a:p>
        </p:txBody>
      </p:sp>
      <p:pic>
        <p:nvPicPr>
          <p:cNvPr id="5" name="Picture 4" descr="DSCN114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5268" y="1930400"/>
            <a:ext cx="3198288" cy="4072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9852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andbook cover for printing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30" y="0"/>
            <a:ext cx="4625008" cy="5909734"/>
          </a:xfrm>
          <a:prstGeom prst="rect">
            <a:avLst/>
          </a:prstGeom>
        </p:spPr>
      </p:pic>
      <p:pic>
        <p:nvPicPr>
          <p:cNvPr id="7" name="Picture 6" descr="SNS Boot Camp Handbook_Final_Page_0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0134" y="0"/>
            <a:ext cx="4563866" cy="5909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5607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effectLst>
            <a:outerShdw blurRad="50800" dist="25400" dir="2700000">
              <a:srgbClr val="000000">
                <a:alpha val="43000"/>
              </a:srgbClr>
            </a:outerShdw>
          </a:effectLst>
        </p:spPr>
        <p:txBody>
          <a:bodyPr rtlCol="0" anchor="t">
            <a:normAutofit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en-US" sz="3600" b="1" i="1" dirty="0" smtClean="0">
                <a:solidFill>
                  <a:schemeClr val="accent3">
                    <a:lumMod val="20000"/>
                    <a:lumOff val="80000"/>
                  </a:schemeClr>
                </a:solidFill>
                <a:latin typeface="Arial"/>
                <a:ea typeface="+mj-ea"/>
                <a:cs typeface="Arial"/>
              </a:rPr>
              <a:t>Decision Simulation</a:t>
            </a:r>
          </a:p>
        </p:txBody>
      </p:sp>
      <p:sp>
        <p:nvSpPr>
          <p:cNvPr id="14339" name="Content Placeholder 2"/>
          <p:cNvSpPr>
            <a:spLocks noGrp="1"/>
          </p:cNvSpPr>
          <p:nvPr>
            <p:ph idx="1"/>
          </p:nvPr>
        </p:nvSpPr>
        <p:spPr>
          <a:xfrm>
            <a:off x="4261553" y="1600201"/>
            <a:ext cx="4614336" cy="4425244"/>
          </a:xfrm>
        </p:spPr>
        <p:txBody>
          <a:bodyPr/>
          <a:lstStyle/>
          <a:p>
            <a:pPr eaLnBrk="1" hangingPunct="1">
              <a:buFont typeface="Arial"/>
              <a:buChar char="•"/>
              <a:defRPr/>
            </a:pPr>
            <a:r>
              <a:rPr lang="en-US" sz="2800" dirty="0">
                <a:solidFill>
                  <a:srgbClr val="EBF1DE"/>
                </a:solidFill>
                <a:latin typeface="Arial" charset="0"/>
                <a:ea typeface="Arial" charset="0"/>
                <a:cs typeface="Arial" charset="0"/>
              </a:rPr>
              <a:t>C</a:t>
            </a:r>
            <a:r>
              <a:rPr lang="en-US" sz="2800" dirty="0" smtClean="0">
                <a:solidFill>
                  <a:srgbClr val="EBF1DE"/>
                </a:solidFill>
                <a:latin typeface="Arial" charset="0"/>
                <a:ea typeface="Arial" charset="0"/>
                <a:cs typeface="Arial" charset="0"/>
              </a:rPr>
              <a:t>linical decision simulator</a:t>
            </a:r>
          </a:p>
          <a:p>
            <a:pPr eaLnBrk="1" hangingPunct="1">
              <a:buFont typeface="Arial"/>
              <a:buChar char="•"/>
              <a:defRPr/>
            </a:pPr>
            <a:r>
              <a:rPr lang="en-US" sz="2800" dirty="0" smtClean="0">
                <a:solidFill>
                  <a:srgbClr val="EBF1DE"/>
                </a:solidFill>
                <a:latin typeface="Arial" charset="0"/>
                <a:ea typeface="Arial" charset="0"/>
                <a:cs typeface="Arial" charset="0"/>
              </a:rPr>
              <a:t>ED scenario: Neurological deterioration with expanding EDH</a:t>
            </a:r>
          </a:p>
          <a:p>
            <a:pPr eaLnBrk="1" hangingPunct="1">
              <a:buFont typeface="Arial"/>
              <a:buChar char="•"/>
              <a:defRPr/>
            </a:pPr>
            <a:r>
              <a:rPr lang="en-US" sz="2800" dirty="0" smtClean="0">
                <a:solidFill>
                  <a:srgbClr val="EBF1DE"/>
                </a:solidFill>
                <a:latin typeface="Arial" charset="0"/>
                <a:ea typeface="Arial" charset="0"/>
                <a:cs typeface="Arial" charset="0"/>
              </a:rPr>
              <a:t>PGY1 is first neurosurgery team member to arrive</a:t>
            </a:r>
          </a:p>
          <a:p>
            <a:pPr eaLnBrk="1" hangingPunct="1">
              <a:buFont typeface="Arial"/>
              <a:buChar char="•"/>
              <a:defRPr/>
            </a:pPr>
            <a:r>
              <a:rPr lang="en-US" sz="2800" dirty="0" smtClean="0">
                <a:solidFill>
                  <a:srgbClr val="EBF1DE"/>
                </a:solidFill>
                <a:latin typeface="Arial" charset="0"/>
                <a:ea typeface="Arial" charset="0"/>
                <a:cs typeface="Arial" charset="0"/>
              </a:rPr>
              <a:t>Assess, diagnose, stabilize, communicate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5776" y="2187221"/>
            <a:ext cx="3894980" cy="292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7697970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8523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EEECE1"/>
                </a:solidFill>
              </a:rPr>
              <a:t>SNS Junior Resident Course</a:t>
            </a:r>
            <a:endParaRPr lang="en-US" dirty="0">
              <a:solidFill>
                <a:srgbClr val="EEECE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63417"/>
            <a:ext cx="8229600" cy="3324581"/>
          </a:xfrm>
        </p:spPr>
        <p:txBody>
          <a:bodyPr/>
          <a:lstStyle/>
          <a:p>
            <a:r>
              <a:rPr lang="en-US" dirty="0">
                <a:solidFill>
                  <a:srgbClr val="EEECE1"/>
                </a:solidFill>
              </a:rPr>
              <a:t>C</a:t>
            </a:r>
            <a:r>
              <a:rPr lang="en-US" dirty="0" smtClean="0">
                <a:solidFill>
                  <a:srgbClr val="EEECE1"/>
                </a:solidFill>
              </a:rPr>
              <a:t>urriculum focused on basic surgical approaches and professionalism/leadership</a:t>
            </a:r>
          </a:p>
          <a:p>
            <a:r>
              <a:rPr lang="en-US" dirty="0" smtClean="0">
                <a:solidFill>
                  <a:srgbClr val="EEECE1"/>
                </a:solidFill>
              </a:rPr>
              <a:t>Based on national needs analysis </a:t>
            </a:r>
          </a:p>
          <a:p>
            <a:r>
              <a:rPr lang="en-US" dirty="0" smtClean="0">
                <a:solidFill>
                  <a:srgbClr val="EEECE1"/>
                </a:solidFill>
              </a:rPr>
              <a:t>3 regional courses</a:t>
            </a:r>
          </a:p>
          <a:p>
            <a:r>
              <a:rPr lang="en-US" dirty="0" smtClean="0">
                <a:solidFill>
                  <a:srgbClr val="EEECE1"/>
                </a:solidFill>
              </a:rPr>
              <a:t>Launched May 2013</a:t>
            </a:r>
          </a:p>
          <a:p>
            <a:pPr lvl="1"/>
            <a:r>
              <a:rPr lang="en-US" dirty="0" smtClean="0">
                <a:solidFill>
                  <a:srgbClr val="EEECE1"/>
                </a:solidFill>
              </a:rPr>
              <a:t>Rich Byrne will report on this effort in a moment</a:t>
            </a:r>
            <a:endParaRPr lang="en-US" dirty="0">
              <a:solidFill>
                <a:srgbClr val="EEECE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35132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effectLst>
            <a:outerShdw blurRad="50800" dist="25400" dir="2700000">
              <a:srgbClr val="000000">
                <a:alpha val="43000"/>
              </a:srgbClr>
            </a:outerShdw>
          </a:effectLst>
        </p:spPr>
        <p:txBody>
          <a:bodyPr rtlCol="0" anchor="t">
            <a:normAutofit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en-US" sz="3600" b="1" i="1" dirty="0" smtClean="0">
                <a:solidFill>
                  <a:schemeClr val="accent3">
                    <a:lumMod val="20000"/>
                    <a:lumOff val="80000"/>
                  </a:schemeClr>
                </a:solidFill>
                <a:latin typeface="Arial"/>
                <a:ea typeface="+mj-ea"/>
                <a:cs typeface="Arial"/>
              </a:rPr>
              <a:t>Disclosures</a:t>
            </a:r>
          </a:p>
        </p:txBody>
      </p:sp>
      <p:sp>
        <p:nvSpPr>
          <p:cNvPr id="14339" name="Content Placeholder 2"/>
          <p:cNvSpPr>
            <a:spLocks noGrp="1"/>
          </p:cNvSpPr>
          <p:nvPr>
            <p:ph idx="1"/>
          </p:nvPr>
        </p:nvSpPr>
        <p:spPr>
          <a:xfrm>
            <a:off x="457200" y="1628423"/>
            <a:ext cx="8229600" cy="4185354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solidFill>
                  <a:schemeClr val="accent3">
                    <a:lumMod val="20000"/>
                    <a:lumOff val="80000"/>
                  </a:schemeClr>
                </a:solidFill>
                <a:latin typeface="Arial" charset="0"/>
                <a:ea typeface="Arial" charset="0"/>
                <a:cs typeface="Arial" charset="0"/>
              </a:rPr>
              <a:t>Dr. Selden </a:t>
            </a:r>
            <a:r>
              <a:rPr lang="en-US" dirty="0">
                <a:solidFill>
                  <a:schemeClr val="accent3">
                    <a:lumMod val="20000"/>
                    <a:lumOff val="80000"/>
                  </a:schemeClr>
                </a:solidFill>
                <a:latin typeface="Arial" charset="0"/>
                <a:ea typeface="Arial" charset="0"/>
                <a:cs typeface="Arial" charset="0"/>
              </a:rPr>
              <a:t>has no financial </a:t>
            </a:r>
            <a:r>
              <a:rPr lang="en-US" dirty="0" smtClean="0">
                <a:solidFill>
                  <a:schemeClr val="accent3">
                    <a:lumMod val="20000"/>
                    <a:lumOff val="80000"/>
                  </a:schemeClr>
                </a:solidFill>
                <a:latin typeface="Arial" charset="0"/>
                <a:ea typeface="Arial" charset="0"/>
                <a:cs typeface="Arial" charset="0"/>
              </a:rPr>
              <a:t>relationship with any Boot Camp sponsor</a:t>
            </a:r>
          </a:p>
          <a:p>
            <a:pPr eaLnBrk="1" hangingPunct="1">
              <a:defRPr/>
            </a:pPr>
            <a:r>
              <a:rPr lang="en-US" dirty="0" smtClean="0">
                <a:solidFill>
                  <a:schemeClr val="accent3">
                    <a:lumMod val="20000"/>
                    <a:lumOff val="80000"/>
                  </a:schemeClr>
                </a:solidFill>
                <a:latin typeface="Arial" charset="0"/>
                <a:ea typeface="Arial" charset="0"/>
                <a:cs typeface="Arial" charset="0"/>
              </a:rPr>
              <a:t>He serves as Chair of the Committee on Resident Education (CoRE), Society of Neurological Surgeons</a:t>
            </a:r>
          </a:p>
          <a:p>
            <a:pPr eaLnBrk="1" hangingPunct="1">
              <a:defRPr/>
            </a:pPr>
            <a:r>
              <a:rPr lang="en-US" dirty="0" smtClean="0">
                <a:solidFill>
                  <a:schemeClr val="accent3">
                    <a:lumMod val="20000"/>
                    <a:lumOff val="80000"/>
                  </a:schemeClr>
                </a:solidFill>
                <a:latin typeface="Arial" charset="0"/>
                <a:ea typeface="Arial" charset="0"/>
                <a:cs typeface="Arial" charset="0"/>
              </a:rPr>
              <a:t>He serves as Chair, ACGME Neurosurgery Milestones Group</a:t>
            </a:r>
          </a:p>
          <a:p>
            <a:pPr eaLnBrk="1" hangingPunct="1">
              <a:defRPr/>
            </a:pPr>
            <a:endParaRPr lang="en-US" dirty="0" smtClean="0">
              <a:solidFill>
                <a:schemeClr val="accent3">
                  <a:lumMod val="20000"/>
                  <a:lumOff val="8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8523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EEECE1"/>
                </a:solidFill>
              </a:rPr>
              <a:t>Model Based Simulation</a:t>
            </a:r>
            <a:endParaRPr lang="en-US" dirty="0">
              <a:solidFill>
                <a:srgbClr val="EEECE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63417"/>
            <a:ext cx="8229600" cy="3324581"/>
          </a:xfrm>
        </p:spPr>
        <p:txBody>
          <a:bodyPr/>
          <a:lstStyle/>
          <a:p>
            <a:r>
              <a:rPr lang="en-US" dirty="0" smtClean="0">
                <a:solidFill>
                  <a:srgbClr val="EEECE1"/>
                </a:solidFill>
              </a:rPr>
              <a:t>Very effective modality for early learners</a:t>
            </a:r>
          </a:p>
          <a:p>
            <a:r>
              <a:rPr lang="en-US" dirty="0" smtClean="0">
                <a:solidFill>
                  <a:srgbClr val="EEECE1"/>
                </a:solidFill>
              </a:rPr>
              <a:t>Technologically simple</a:t>
            </a:r>
          </a:p>
          <a:p>
            <a:r>
              <a:rPr lang="en-US" dirty="0" smtClean="0">
                <a:solidFill>
                  <a:srgbClr val="EEECE1"/>
                </a:solidFill>
              </a:rPr>
              <a:t>Inexpensive</a:t>
            </a:r>
          </a:p>
          <a:p>
            <a:r>
              <a:rPr lang="en-US" dirty="0" smtClean="0">
                <a:solidFill>
                  <a:srgbClr val="EEECE1"/>
                </a:solidFill>
              </a:rPr>
              <a:t>Avoid regulatory barriers and materials concerns with cadavers</a:t>
            </a:r>
            <a:endParaRPr lang="en-US" dirty="0">
              <a:solidFill>
                <a:srgbClr val="EEECE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83905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8523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EEECE1"/>
                </a:solidFill>
              </a:rPr>
              <a:t>Boot Camp Physical </a:t>
            </a:r>
            <a:r>
              <a:rPr lang="en-US" dirty="0" smtClean="0">
                <a:solidFill>
                  <a:srgbClr val="EEECE1"/>
                </a:solidFill>
              </a:rPr>
              <a:t>Models</a:t>
            </a:r>
            <a:endParaRPr lang="en-US" dirty="0">
              <a:solidFill>
                <a:srgbClr val="EEECE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63417"/>
            <a:ext cx="4608689" cy="3889027"/>
          </a:xfrm>
        </p:spPr>
        <p:txBody>
          <a:bodyPr/>
          <a:lstStyle/>
          <a:p>
            <a:r>
              <a:rPr lang="en-US" dirty="0" smtClean="0">
                <a:solidFill>
                  <a:srgbClr val="EEECE1"/>
                </a:solidFill>
              </a:rPr>
              <a:t>Surgical</a:t>
            </a:r>
          </a:p>
          <a:p>
            <a:pPr lvl="1"/>
            <a:r>
              <a:rPr lang="en-US" dirty="0" smtClean="0">
                <a:solidFill>
                  <a:srgbClr val="EEECE1"/>
                </a:solidFill>
              </a:rPr>
              <a:t>Drilling</a:t>
            </a:r>
          </a:p>
          <a:p>
            <a:pPr lvl="1"/>
            <a:r>
              <a:rPr lang="en-US" dirty="0">
                <a:solidFill>
                  <a:srgbClr val="EEECE1"/>
                </a:solidFill>
              </a:rPr>
              <a:t>C</a:t>
            </a:r>
            <a:r>
              <a:rPr lang="en-US" dirty="0" smtClean="0">
                <a:solidFill>
                  <a:srgbClr val="EEECE1"/>
                </a:solidFill>
              </a:rPr>
              <a:t>raniotomy</a:t>
            </a:r>
          </a:p>
          <a:p>
            <a:pPr lvl="1"/>
            <a:r>
              <a:rPr lang="en-US" dirty="0" smtClean="0">
                <a:solidFill>
                  <a:srgbClr val="EEECE1"/>
                </a:solidFill>
              </a:rPr>
              <a:t>Dural closure</a:t>
            </a:r>
          </a:p>
          <a:p>
            <a:pPr lvl="1"/>
            <a:r>
              <a:rPr lang="en-US" dirty="0" smtClean="0">
                <a:solidFill>
                  <a:srgbClr val="EEECE1"/>
                </a:solidFill>
              </a:rPr>
              <a:t>Cranial fixation</a:t>
            </a:r>
          </a:p>
          <a:p>
            <a:pPr lvl="1"/>
            <a:r>
              <a:rPr lang="en-US" dirty="0" smtClean="0">
                <a:solidFill>
                  <a:srgbClr val="EEECE1"/>
                </a:solidFill>
              </a:rPr>
              <a:t>Cranioplasty</a:t>
            </a:r>
          </a:p>
          <a:p>
            <a:pPr lvl="1"/>
            <a:r>
              <a:rPr lang="en-US" dirty="0" smtClean="0">
                <a:solidFill>
                  <a:srgbClr val="EEECE1"/>
                </a:solidFill>
              </a:rPr>
              <a:t>Scalp closure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5290229" y="2254945"/>
            <a:ext cx="4608689" cy="33245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rgbClr val="EEECE1"/>
                </a:solidFill>
              </a:rPr>
              <a:t>Procedural</a:t>
            </a:r>
          </a:p>
          <a:p>
            <a:pPr lvl="1"/>
            <a:r>
              <a:rPr lang="en-US" dirty="0" smtClean="0">
                <a:solidFill>
                  <a:srgbClr val="EEECE1"/>
                </a:solidFill>
              </a:rPr>
              <a:t>ICP monitor</a:t>
            </a:r>
          </a:p>
          <a:p>
            <a:pPr lvl="1"/>
            <a:r>
              <a:rPr lang="en-US" dirty="0" smtClean="0">
                <a:solidFill>
                  <a:srgbClr val="EEECE1"/>
                </a:solidFill>
              </a:rPr>
              <a:t>EVD</a:t>
            </a:r>
          </a:p>
          <a:p>
            <a:pPr lvl="1"/>
            <a:r>
              <a:rPr lang="en-US" dirty="0" smtClean="0">
                <a:solidFill>
                  <a:srgbClr val="EEECE1"/>
                </a:solidFill>
              </a:rPr>
              <a:t>Lumbar drain</a:t>
            </a:r>
          </a:p>
          <a:p>
            <a:pPr lvl="1"/>
            <a:r>
              <a:rPr lang="en-US" dirty="0" smtClean="0">
                <a:solidFill>
                  <a:srgbClr val="EEECE1"/>
                </a:solidFill>
              </a:rPr>
              <a:t>Shunt tap</a:t>
            </a:r>
          </a:p>
          <a:p>
            <a:pPr lvl="1"/>
            <a:r>
              <a:rPr lang="en-US" dirty="0" smtClean="0">
                <a:solidFill>
                  <a:srgbClr val="EEECE1"/>
                </a:solidFill>
              </a:rPr>
              <a:t>Central line</a:t>
            </a:r>
          </a:p>
        </p:txBody>
      </p:sp>
    </p:spTree>
    <p:extLst>
      <p:ext uri="{BB962C8B-B14F-4D97-AF65-F5344CB8AC3E}">
        <p14:creationId xmlns:p14="http://schemas.microsoft.com/office/powerpoint/2010/main" val="6285452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8523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EEECE1"/>
                </a:solidFill>
              </a:rPr>
              <a:t>Boot Camp Physical </a:t>
            </a:r>
            <a:r>
              <a:rPr lang="en-US" dirty="0" smtClean="0">
                <a:solidFill>
                  <a:srgbClr val="EEECE1"/>
                </a:solidFill>
              </a:rPr>
              <a:t>Models</a:t>
            </a:r>
            <a:endParaRPr lang="en-US" dirty="0">
              <a:solidFill>
                <a:srgbClr val="EEECE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63417"/>
            <a:ext cx="4608689" cy="3889027"/>
          </a:xfrm>
        </p:spPr>
        <p:txBody>
          <a:bodyPr/>
          <a:lstStyle/>
          <a:p>
            <a:r>
              <a:rPr lang="en-US" dirty="0" smtClean="0">
                <a:solidFill>
                  <a:srgbClr val="EEECE1"/>
                </a:solidFill>
              </a:rPr>
              <a:t>Surgical</a:t>
            </a:r>
          </a:p>
          <a:p>
            <a:pPr lvl="1"/>
            <a:r>
              <a:rPr lang="en-US" dirty="0" smtClean="0">
                <a:solidFill>
                  <a:srgbClr val="EEECE1"/>
                </a:solidFill>
              </a:rPr>
              <a:t>Drilling</a:t>
            </a:r>
          </a:p>
          <a:p>
            <a:pPr lvl="1"/>
            <a:r>
              <a:rPr lang="en-US" dirty="0">
                <a:solidFill>
                  <a:srgbClr val="EEECE1"/>
                </a:solidFill>
              </a:rPr>
              <a:t>C</a:t>
            </a:r>
            <a:r>
              <a:rPr lang="en-US" dirty="0" smtClean="0">
                <a:solidFill>
                  <a:srgbClr val="EEECE1"/>
                </a:solidFill>
              </a:rPr>
              <a:t>raniotomy</a:t>
            </a:r>
          </a:p>
          <a:p>
            <a:pPr lvl="1"/>
            <a:r>
              <a:rPr lang="en-US" b="1" i="1" dirty="0" smtClean="0">
                <a:solidFill>
                  <a:srgbClr val="EEECE1"/>
                </a:solidFill>
              </a:rPr>
              <a:t>Dural closure*</a:t>
            </a:r>
          </a:p>
          <a:p>
            <a:pPr lvl="1"/>
            <a:r>
              <a:rPr lang="en-US" dirty="0" smtClean="0">
                <a:solidFill>
                  <a:srgbClr val="EEECE1"/>
                </a:solidFill>
              </a:rPr>
              <a:t>Cranial fixation</a:t>
            </a:r>
          </a:p>
          <a:p>
            <a:pPr lvl="1"/>
            <a:r>
              <a:rPr lang="en-US" dirty="0" smtClean="0">
                <a:solidFill>
                  <a:srgbClr val="EEECE1"/>
                </a:solidFill>
              </a:rPr>
              <a:t>Cranioplasty</a:t>
            </a:r>
          </a:p>
          <a:p>
            <a:pPr lvl="1"/>
            <a:r>
              <a:rPr lang="en-US" b="1" i="1" dirty="0" smtClean="0">
                <a:solidFill>
                  <a:srgbClr val="EEECE1"/>
                </a:solidFill>
              </a:rPr>
              <a:t>Scalp closure*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5290229" y="2254945"/>
            <a:ext cx="4608689" cy="33245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rgbClr val="EEECE1"/>
                </a:solidFill>
              </a:rPr>
              <a:t>Procedural</a:t>
            </a:r>
          </a:p>
          <a:p>
            <a:pPr lvl="1"/>
            <a:r>
              <a:rPr lang="en-US" dirty="0" smtClean="0">
                <a:solidFill>
                  <a:srgbClr val="EEECE1"/>
                </a:solidFill>
              </a:rPr>
              <a:t>ICP monitor</a:t>
            </a:r>
          </a:p>
          <a:p>
            <a:pPr lvl="1"/>
            <a:r>
              <a:rPr lang="en-US" b="1" i="1" dirty="0" smtClean="0">
                <a:solidFill>
                  <a:srgbClr val="EEECE1"/>
                </a:solidFill>
              </a:rPr>
              <a:t>EVD*</a:t>
            </a:r>
          </a:p>
          <a:p>
            <a:pPr lvl="1"/>
            <a:r>
              <a:rPr lang="en-US" b="1" i="1" dirty="0" smtClean="0">
                <a:solidFill>
                  <a:srgbClr val="EEECE1"/>
                </a:solidFill>
              </a:rPr>
              <a:t>Lumbar drain*</a:t>
            </a:r>
          </a:p>
          <a:p>
            <a:pPr lvl="1"/>
            <a:r>
              <a:rPr lang="en-US" b="1" i="1" dirty="0" smtClean="0">
                <a:solidFill>
                  <a:srgbClr val="EEECE1"/>
                </a:solidFill>
              </a:rPr>
              <a:t>Shunt tap*</a:t>
            </a:r>
          </a:p>
          <a:p>
            <a:pPr lvl="1"/>
            <a:r>
              <a:rPr lang="en-US" dirty="0" smtClean="0">
                <a:solidFill>
                  <a:srgbClr val="EEECE1"/>
                </a:solidFill>
              </a:rPr>
              <a:t>Central line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100667" y="6124222"/>
            <a:ext cx="60574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EEECE1"/>
                </a:solidFill>
                <a:latin typeface="+mn-lt"/>
              </a:rPr>
              <a:t>*Iterative physical model improvements</a:t>
            </a:r>
            <a:endParaRPr lang="en-US" sz="2800" dirty="0">
              <a:solidFill>
                <a:srgbClr val="EEECE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341828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8523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EEECE1"/>
                </a:solidFill>
              </a:rPr>
              <a:t>Boot Camp Physical </a:t>
            </a:r>
            <a:r>
              <a:rPr lang="en-US" dirty="0" smtClean="0">
                <a:solidFill>
                  <a:srgbClr val="EEECE1"/>
                </a:solidFill>
              </a:rPr>
              <a:t>Models</a:t>
            </a:r>
            <a:endParaRPr lang="en-US" dirty="0">
              <a:solidFill>
                <a:srgbClr val="EEECE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63417"/>
            <a:ext cx="4608689" cy="3889027"/>
          </a:xfrm>
        </p:spPr>
        <p:txBody>
          <a:bodyPr/>
          <a:lstStyle/>
          <a:p>
            <a:r>
              <a:rPr lang="en-US" dirty="0" smtClean="0">
                <a:solidFill>
                  <a:srgbClr val="EEECE1"/>
                </a:solidFill>
              </a:rPr>
              <a:t>Surgical</a:t>
            </a:r>
          </a:p>
          <a:p>
            <a:pPr lvl="1"/>
            <a:r>
              <a:rPr lang="en-US" dirty="0" smtClean="0">
                <a:solidFill>
                  <a:srgbClr val="EEECE1"/>
                </a:solidFill>
              </a:rPr>
              <a:t>Drilling</a:t>
            </a:r>
          </a:p>
          <a:p>
            <a:pPr lvl="1"/>
            <a:r>
              <a:rPr lang="en-US" dirty="0">
                <a:solidFill>
                  <a:srgbClr val="EEECE1"/>
                </a:solidFill>
              </a:rPr>
              <a:t>C</a:t>
            </a:r>
            <a:r>
              <a:rPr lang="en-US" dirty="0" smtClean="0">
                <a:solidFill>
                  <a:srgbClr val="EEECE1"/>
                </a:solidFill>
              </a:rPr>
              <a:t>raniotomy</a:t>
            </a:r>
          </a:p>
          <a:p>
            <a:pPr lvl="1"/>
            <a:r>
              <a:rPr lang="en-US" b="1" i="1" dirty="0" smtClean="0">
                <a:solidFill>
                  <a:srgbClr val="EEECE1"/>
                </a:solidFill>
              </a:rPr>
              <a:t>Dural closure*</a:t>
            </a:r>
          </a:p>
          <a:p>
            <a:pPr lvl="1"/>
            <a:r>
              <a:rPr lang="en-US" dirty="0" smtClean="0">
                <a:solidFill>
                  <a:srgbClr val="EEECE1"/>
                </a:solidFill>
              </a:rPr>
              <a:t>Cranial fixation</a:t>
            </a:r>
          </a:p>
          <a:p>
            <a:pPr lvl="1"/>
            <a:r>
              <a:rPr lang="en-US" dirty="0" smtClean="0">
                <a:solidFill>
                  <a:srgbClr val="EEECE1"/>
                </a:solidFill>
              </a:rPr>
              <a:t>Cranioplasty</a:t>
            </a:r>
          </a:p>
          <a:p>
            <a:pPr lvl="1"/>
            <a:r>
              <a:rPr lang="en-US" b="1" i="1" dirty="0" smtClean="0">
                <a:solidFill>
                  <a:srgbClr val="EEECE1"/>
                </a:solidFill>
              </a:rPr>
              <a:t>Scalp closure*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5290229" y="2254945"/>
            <a:ext cx="4608689" cy="33245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rgbClr val="EEECE1"/>
                </a:solidFill>
              </a:rPr>
              <a:t>Procedural</a:t>
            </a:r>
          </a:p>
          <a:p>
            <a:pPr lvl="1"/>
            <a:r>
              <a:rPr lang="en-US" dirty="0" smtClean="0">
                <a:solidFill>
                  <a:srgbClr val="EEECE1"/>
                </a:solidFill>
              </a:rPr>
              <a:t>ICP monitor</a:t>
            </a:r>
          </a:p>
          <a:p>
            <a:pPr lvl="1"/>
            <a:r>
              <a:rPr lang="en-US" b="1" i="1" dirty="0" smtClean="0">
                <a:solidFill>
                  <a:srgbClr val="EEECE1"/>
                </a:solidFill>
              </a:rPr>
              <a:t>EVD*</a:t>
            </a:r>
          </a:p>
          <a:p>
            <a:pPr lvl="1"/>
            <a:r>
              <a:rPr lang="en-US" b="1" i="1" dirty="0" smtClean="0">
                <a:solidFill>
                  <a:srgbClr val="EEECE1"/>
                </a:solidFill>
              </a:rPr>
              <a:t>Lumbar drain*</a:t>
            </a:r>
          </a:p>
          <a:p>
            <a:pPr lvl="1"/>
            <a:r>
              <a:rPr lang="en-US" b="1" i="1" dirty="0" smtClean="0">
                <a:solidFill>
                  <a:srgbClr val="EEECE1"/>
                </a:solidFill>
              </a:rPr>
              <a:t>Shunt tap*</a:t>
            </a:r>
          </a:p>
          <a:p>
            <a:pPr lvl="1"/>
            <a:r>
              <a:rPr lang="en-US" b="1" i="1" dirty="0" smtClean="0">
                <a:solidFill>
                  <a:srgbClr val="EEECE1"/>
                </a:solidFill>
              </a:rPr>
              <a:t>Central line</a:t>
            </a:r>
            <a:r>
              <a:rPr lang="en-US" b="1" i="1" baseline="30000" dirty="0" smtClean="0">
                <a:solidFill>
                  <a:srgbClr val="EEECE1"/>
                </a:solidFill>
              </a:rPr>
              <a:t>¶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100667" y="6124222"/>
            <a:ext cx="59565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i="1" baseline="30000" dirty="0" smtClean="0">
                <a:solidFill>
                  <a:srgbClr val="EEECE1"/>
                </a:solidFill>
              </a:rPr>
              <a:t>¶</a:t>
            </a:r>
            <a:r>
              <a:rPr lang="en-US" sz="2800" dirty="0" smtClean="0">
                <a:solidFill>
                  <a:srgbClr val="EEECE1"/>
                </a:solidFill>
                <a:latin typeface="+mn-lt"/>
              </a:rPr>
              <a:t>Systematic introduction of valid model</a:t>
            </a:r>
            <a:endParaRPr lang="en-US" sz="2800" dirty="0">
              <a:solidFill>
                <a:srgbClr val="EEECE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64455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effectLst>
            <a:outerShdw blurRad="50800" dist="25400" dir="2700000">
              <a:srgbClr val="000000">
                <a:alpha val="43000"/>
              </a:srgbClr>
            </a:outerShdw>
          </a:effectLst>
        </p:spPr>
        <p:txBody>
          <a:bodyPr rtlCol="0" anchor="t">
            <a:normAutofit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en-US" sz="3600" b="1" i="1" dirty="0">
                <a:solidFill>
                  <a:schemeClr val="accent3">
                    <a:lumMod val="20000"/>
                    <a:lumOff val="80000"/>
                  </a:schemeClr>
                </a:solidFill>
                <a:latin typeface="Arial"/>
                <a:ea typeface="+mj-ea"/>
                <a:cs typeface="Arial"/>
              </a:rPr>
              <a:t>M</a:t>
            </a:r>
            <a:r>
              <a:rPr lang="en-US" sz="3600" b="1" i="1" dirty="0" smtClean="0">
                <a:solidFill>
                  <a:schemeClr val="accent3">
                    <a:lumMod val="20000"/>
                    <a:lumOff val="80000"/>
                  </a:schemeClr>
                </a:solidFill>
                <a:latin typeface="Arial"/>
                <a:ea typeface="+mj-ea"/>
                <a:cs typeface="Arial"/>
              </a:rPr>
              <a:t>odel based simulation</a:t>
            </a:r>
          </a:p>
        </p:txBody>
      </p:sp>
      <p:sp>
        <p:nvSpPr>
          <p:cNvPr id="14339" name="Content Placeholder 2"/>
          <p:cNvSpPr>
            <a:spLocks noGrp="1"/>
          </p:cNvSpPr>
          <p:nvPr>
            <p:ph idx="1"/>
          </p:nvPr>
        </p:nvSpPr>
        <p:spPr>
          <a:xfrm>
            <a:off x="457200" y="1586088"/>
            <a:ext cx="8407400" cy="4679245"/>
          </a:xfrm>
        </p:spPr>
        <p:txBody>
          <a:bodyPr/>
          <a:lstStyle/>
          <a:p>
            <a:pPr eaLnBrk="1" hangingPunct="1">
              <a:buFont typeface="Arial"/>
              <a:buChar char="•"/>
              <a:defRPr/>
            </a:pPr>
            <a:r>
              <a:rPr lang="en-US" dirty="0" smtClean="0">
                <a:solidFill>
                  <a:srgbClr val="EBF1DE"/>
                </a:solidFill>
                <a:latin typeface="Arial" charset="0"/>
                <a:ea typeface="Arial" charset="0"/>
                <a:cs typeface="Arial" charset="0"/>
              </a:rPr>
              <a:t>Example: Drilling</a:t>
            </a:r>
          </a:p>
          <a:p>
            <a:pPr lvl="1" eaLnBrk="1" hangingPunct="1">
              <a:buFont typeface="Arial"/>
              <a:buChar char="•"/>
              <a:defRPr/>
            </a:pPr>
            <a:r>
              <a:rPr lang="en-US" dirty="0" smtClean="0">
                <a:solidFill>
                  <a:srgbClr val="EBF1DE"/>
                </a:solidFill>
                <a:latin typeface="Arial" charset="0"/>
                <a:ea typeface="Arial" charset="0"/>
                <a:cs typeface="Arial" charset="0"/>
              </a:rPr>
              <a:t>Not updated after introduction (</a:t>
            </a:r>
            <a:r>
              <a:rPr lang="en-US" dirty="0">
                <a:solidFill>
                  <a:srgbClr val="EBF1DE"/>
                </a:solidFill>
                <a:latin typeface="Arial" charset="0"/>
                <a:ea typeface="Arial" charset="0"/>
                <a:cs typeface="Arial" charset="0"/>
              </a:rPr>
              <a:t>n</a:t>
            </a:r>
            <a:r>
              <a:rPr lang="en-US" dirty="0" smtClean="0">
                <a:solidFill>
                  <a:srgbClr val="EBF1DE"/>
                </a:solidFill>
                <a:latin typeface="Arial" charset="0"/>
                <a:ea typeface="Arial" charset="0"/>
                <a:cs typeface="Arial" charset="0"/>
              </a:rPr>
              <a:t>o need)</a:t>
            </a:r>
          </a:p>
        </p:txBody>
      </p:sp>
    </p:spTree>
    <p:extLst>
      <p:ext uri="{BB962C8B-B14F-4D97-AF65-F5344CB8AC3E}">
        <p14:creationId xmlns:p14="http://schemas.microsoft.com/office/powerpoint/2010/main" val="15490072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gure-01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467" y="0"/>
            <a:ext cx="9167518" cy="6875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8018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effectLst>
            <a:outerShdw blurRad="50800" dist="25400" dir="2700000">
              <a:srgbClr val="000000">
                <a:alpha val="43000"/>
              </a:srgbClr>
            </a:outerShdw>
          </a:effectLst>
        </p:spPr>
        <p:txBody>
          <a:bodyPr rtlCol="0" anchor="t">
            <a:normAutofit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en-US" sz="3600" b="1" i="1" dirty="0" smtClean="0">
                <a:solidFill>
                  <a:schemeClr val="accent3">
                    <a:lumMod val="20000"/>
                    <a:lumOff val="80000"/>
                  </a:schemeClr>
                </a:solidFill>
                <a:latin typeface="Arial"/>
                <a:ea typeface="+mj-ea"/>
                <a:cs typeface="Arial"/>
              </a:rPr>
              <a:t>Iterative model improvement</a:t>
            </a:r>
          </a:p>
        </p:txBody>
      </p:sp>
      <p:sp>
        <p:nvSpPr>
          <p:cNvPr id="14339" name="Content Placeholder 2"/>
          <p:cNvSpPr>
            <a:spLocks noGrp="1"/>
          </p:cNvSpPr>
          <p:nvPr>
            <p:ph idx="1"/>
          </p:nvPr>
        </p:nvSpPr>
        <p:spPr>
          <a:xfrm>
            <a:off x="457200" y="1586088"/>
            <a:ext cx="8407400" cy="4679245"/>
          </a:xfrm>
        </p:spPr>
        <p:txBody>
          <a:bodyPr/>
          <a:lstStyle/>
          <a:p>
            <a:pPr eaLnBrk="1" hangingPunct="1">
              <a:buFont typeface="Arial"/>
              <a:buChar char="•"/>
              <a:defRPr/>
            </a:pPr>
            <a:r>
              <a:rPr lang="en-US" dirty="0" smtClean="0">
                <a:solidFill>
                  <a:srgbClr val="EBF1DE"/>
                </a:solidFill>
                <a:latin typeface="Arial" charset="0"/>
                <a:ea typeface="Arial" charset="0"/>
                <a:cs typeface="Arial" charset="0"/>
              </a:rPr>
              <a:t>Example: Dural closure</a:t>
            </a:r>
          </a:p>
        </p:txBody>
      </p:sp>
    </p:spTree>
    <p:extLst>
      <p:ext uri="{BB962C8B-B14F-4D97-AF65-F5344CB8AC3E}">
        <p14:creationId xmlns:p14="http://schemas.microsoft.com/office/powerpoint/2010/main" val="3553662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gure-02A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4628446" cy="3471334"/>
          </a:xfrm>
          <a:prstGeom prst="rect">
            <a:avLst/>
          </a:prstGeom>
        </p:spPr>
      </p:pic>
      <p:pic>
        <p:nvPicPr>
          <p:cNvPr id="3" name="Picture 2" descr="Figure-02B.t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07831"/>
            <a:ext cx="4628446" cy="3471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6308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effectLst>
            <a:outerShdw blurRad="50800" dist="25400" dir="2700000">
              <a:srgbClr val="000000">
                <a:alpha val="43000"/>
              </a:srgbClr>
            </a:outerShdw>
          </a:effectLst>
        </p:spPr>
        <p:txBody>
          <a:bodyPr rtlCol="0" anchor="t">
            <a:normAutofit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en-US" sz="3600" b="1" i="1" dirty="0" smtClean="0">
                <a:solidFill>
                  <a:schemeClr val="accent3">
                    <a:lumMod val="20000"/>
                    <a:lumOff val="80000"/>
                  </a:schemeClr>
                </a:solidFill>
                <a:latin typeface="Arial"/>
                <a:ea typeface="+mj-ea"/>
                <a:cs typeface="Arial"/>
              </a:rPr>
              <a:t>Iterative model improvement</a:t>
            </a:r>
          </a:p>
        </p:txBody>
      </p:sp>
      <p:sp>
        <p:nvSpPr>
          <p:cNvPr id="14339" name="Content Placeholder 2"/>
          <p:cNvSpPr>
            <a:spLocks noGrp="1"/>
          </p:cNvSpPr>
          <p:nvPr>
            <p:ph idx="1"/>
          </p:nvPr>
        </p:nvSpPr>
        <p:spPr>
          <a:xfrm>
            <a:off x="457200" y="1586088"/>
            <a:ext cx="8407400" cy="4679245"/>
          </a:xfrm>
        </p:spPr>
        <p:txBody>
          <a:bodyPr/>
          <a:lstStyle/>
          <a:p>
            <a:pPr eaLnBrk="1" hangingPunct="1">
              <a:buFont typeface="Arial"/>
              <a:buChar char="•"/>
              <a:defRPr/>
            </a:pPr>
            <a:r>
              <a:rPr lang="en-US" dirty="0" smtClean="0">
                <a:solidFill>
                  <a:srgbClr val="EBF1DE"/>
                </a:solidFill>
                <a:latin typeface="Arial" charset="0"/>
                <a:ea typeface="Arial" charset="0"/>
                <a:cs typeface="Arial" charset="0"/>
              </a:rPr>
              <a:t>Example: Lumbar drain</a:t>
            </a:r>
          </a:p>
        </p:txBody>
      </p:sp>
    </p:spTree>
    <p:extLst>
      <p:ext uri="{BB962C8B-B14F-4D97-AF65-F5344CB8AC3E}">
        <p14:creationId xmlns:p14="http://schemas.microsoft.com/office/powerpoint/2010/main" val="22115221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igure-04a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4534371" cy="3400778"/>
          </a:xfrm>
          <a:prstGeom prst="rect">
            <a:avLst/>
          </a:prstGeom>
        </p:spPr>
      </p:pic>
      <p:pic>
        <p:nvPicPr>
          <p:cNvPr id="4" name="Picture 3" descr="Figure-04b.t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4370" y="-1"/>
            <a:ext cx="4609630" cy="3457223"/>
          </a:xfrm>
          <a:prstGeom prst="rect">
            <a:avLst/>
          </a:prstGeom>
        </p:spPr>
      </p:pic>
      <p:pic>
        <p:nvPicPr>
          <p:cNvPr id="5" name="Picture 4" descr="Figure-04c.t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86667"/>
            <a:ext cx="4628444" cy="3471333"/>
          </a:xfrm>
          <a:prstGeom prst="rect">
            <a:avLst/>
          </a:prstGeom>
        </p:spPr>
      </p:pic>
      <p:pic>
        <p:nvPicPr>
          <p:cNvPr id="6" name="Picture 5" descr="Figure-04d.t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9667" y="3386667"/>
            <a:ext cx="4628444" cy="3471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5242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effectLst>
            <a:outerShdw blurRad="50800" dist="25400" dir="2700000">
              <a:srgbClr val="000000">
                <a:alpha val="43000"/>
              </a:srgbClr>
            </a:outerShdw>
          </a:effectLst>
        </p:spPr>
        <p:txBody>
          <a:bodyPr rtlCol="0" anchor="t">
            <a:normAutofit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en-US" sz="3600" b="1" i="1" dirty="0" smtClean="0">
                <a:solidFill>
                  <a:schemeClr val="accent3">
                    <a:lumMod val="20000"/>
                    <a:lumOff val="80000"/>
                  </a:schemeClr>
                </a:solidFill>
                <a:latin typeface="Arial"/>
                <a:ea typeface="+mj-ea"/>
                <a:cs typeface="Arial"/>
              </a:rPr>
              <a:t>Outline</a:t>
            </a:r>
          </a:p>
        </p:txBody>
      </p:sp>
      <p:sp>
        <p:nvSpPr>
          <p:cNvPr id="14339" name="Content Placeholder 2"/>
          <p:cNvSpPr>
            <a:spLocks noGrp="1"/>
          </p:cNvSpPr>
          <p:nvPr>
            <p:ph idx="1"/>
          </p:nvPr>
        </p:nvSpPr>
        <p:spPr>
          <a:xfrm>
            <a:off x="6129866" y="1886657"/>
            <a:ext cx="3014134" cy="3757789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dirty="0" smtClean="0">
                <a:solidFill>
                  <a:schemeClr val="accent3">
                    <a:lumMod val="20000"/>
                    <a:lumOff val="80000"/>
                  </a:schemeClr>
                </a:solidFill>
                <a:latin typeface="Arial" charset="0"/>
                <a:ea typeface="Arial" charset="0"/>
                <a:cs typeface="Arial" charset="0"/>
              </a:rPr>
              <a:t>Update</a:t>
            </a:r>
          </a:p>
          <a:p>
            <a:pPr eaLnBrk="1" hangingPunct="1">
              <a:defRPr/>
            </a:pPr>
            <a:r>
              <a:rPr lang="en-US" sz="2800" dirty="0" smtClean="0">
                <a:solidFill>
                  <a:schemeClr val="accent3">
                    <a:lumMod val="20000"/>
                    <a:lumOff val="80000"/>
                  </a:schemeClr>
                </a:solidFill>
                <a:latin typeface="Arial" charset="0"/>
                <a:ea typeface="Arial" charset="0"/>
                <a:cs typeface="Arial" charset="0"/>
              </a:rPr>
              <a:t>Iterative improvements</a:t>
            </a:r>
          </a:p>
          <a:p>
            <a:pPr eaLnBrk="1" hangingPunct="1">
              <a:defRPr/>
            </a:pPr>
            <a:r>
              <a:rPr lang="en-US" sz="2800" dirty="0" smtClean="0">
                <a:solidFill>
                  <a:schemeClr val="accent3">
                    <a:lumMod val="20000"/>
                    <a:lumOff val="80000"/>
                  </a:schemeClr>
                </a:solidFill>
                <a:latin typeface="Arial" charset="0"/>
                <a:ea typeface="Arial" charset="0"/>
                <a:cs typeface="Arial" charset="0"/>
              </a:rPr>
              <a:t>Model based simulation for early </a:t>
            </a:r>
            <a:r>
              <a:rPr lang="en-US" sz="2800" dirty="0" smtClean="0">
                <a:solidFill>
                  <a:schemeClr val="accent3">
                    <a:lumMod val="20000"/>
                    <a:lumOff val="80000"/>
                  </a:schemeClr>
                </a:solidFill>
                <a:latin typeface="Arial" charset="0"/>
                <a:ea typeface="Arial" charset="0"/>
                <a:cs typeface="Arial" charset="0"/>
              </a:rPr>
              <a:t>learners</a:t>
            </a:r>
          </a:p>
          <a:p>
            <a:pPr eaLnBrk="1" hangingPunct="1">
              <a:defRPr/>
            </a:pPr>
            <a:r>
              <a:rPr lang="en-US" sz="2800" dirty="0" smtClean="0">
                <a:solidFill>
                  <a:schemeClr val="accent3">
                    <a:lumMod val="20000"/>
                    <a:lumOff val="80000"/>
                  </a:schemeClr>
                </a:solidFill>
                <a:latin typeface="Arial" charset="0"/>
                <a:ea typeface="Arial" charset="0"/>
                <a:cs typeface="Arial" charset="0"/>
              </a:rPr>
              <a:t>Coordination with ACGME</a:t>
            </a:r>
            <a:endParaRPr lang="en-US" sz="2800" dirty="0" smtClean="0">
              <a:solidFill>
                <a:schemeClr val="accent3">
                  <a:lumMod val="20000"/>
                  <a:lumOff val="8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4" name="Picture 3" descr="Brochure 2.pdf"/>
          <p:cNvPicPr>
            <a:picLocks noChangeAspect="1"/>
          </p:cNvPicPr>
          <p:nvPr/>
        </p:nvPicPr>
        <p:blipFill rotWithShape="1">
          <a:blip r:embed="rId3"/>
          <a:srcRect l="49736"/>
          <a:stretch/>
        </p:blipFill>
        <p:spPr bwMode="auto">
          <a:xfrm>
            <a:off x="3097972" y="1628423"/>
            <a:ext cx="2872721" cy="441677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  <p:pic>
        <p:nvPicPr>
          <p:cNvPr id="5" name="Picture 3" descr="Brochure 1.pdf"/>
          <p:cNvPicPr>
            <a:picLocks noChangeAspect="1"/>
          </p:cNvPicPr>
          <p:nvPr/>
        </p:nvPicPr>
        <p:blipFill rotWithShape="1">
          <a:blip r:embed="rId4"/>
          <a:srcRect l="48609"/>
          <a:stretch/>
        </p:blipFill>
        <p:spPr bwMode="auto">
          <a:xfrm>
            <a:off x="160869" y="1628423"/>
            <a:ext cx="2937103" cy="441677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950944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effectLst>
            <a:outerShdw blurRad="50800" dist="25400" dir="2700000">
              <a:srgbClr val="000000">
                <a:alpha val="43000"/>
              </a:srgbClr>
            </a:outerShdw>
          </a:effectLst>
        </p:spPr>
        <p:txBody>
          <a:bodyPr rtlCol="0" anchor="t">
            <a:normAutofit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en-US" sz="3600" b="1" i="1" dirty="0" smtClean="0">
                <a:solidFill>
                  <a:schemeClr val="accent3">
                    <a:lumMod val="20000"/>
                    <a:lumOff val="80000"/>
                  </a:schemeClr>
                </a:solidFill>
                <a:latin typeface="Arial"/>
                <a:ea typeface="+mj-ea"/>
                <a:cs typeface="Arial"/>
              </a:rPr>
              <a:t>Iterative model improvement</a:t>
            </a:r>
          </a:p>
        </p:txBody>
      </p:sp>
      <p:sp>
        <p:nvSpPr>
          <p:cNvPr id="14339" name="Content Placeholder 2"/>
          <p:cNvSpPr>
            <a:spLocks noGrp="1"/>
          </p:cNvSpPr>
          <p:nvPr>
            <p:ph idx="1"/>
          </p:nvPr>
        </p:nvSpPr>
        <p:spPr>
          <a:xfrm>
            <a:off x="457200" y="1586088"/>
            <a:ext cx="8407400" cy="4679245"/>
          </a:xfrm>
        </p:spPr>
        <p:txBody>
          <a:bodyPr/>
          <a:lstStyle/>
          <a:p>
            <a:pPr eaLnBrk="1" hangingPunct="1">
              <a:buFont typeface="Arial"/>
              <a:buChar char="•"/>
              <a:defRPr/>
            </a:pPr>
            <a:r>
              <a:rPr lang="en-US" dirty="0" smtClean="0">
                <a:solidFill>
                  <a:srgbClr val="EBF1DE"/>
                </a:solidFill>
                <a:latin typeface="Arial" charset="0"/>
                <a:ea typeface="Arial" charset="0"/>
                <a:cs typeface="Arial" charset="0"/>
              </a:rPr>
              <a:t>Example: VP shunt tap</a:t>
            </a:r>
          </a:p>
        </p:txBody>
      </p:sp>
    </p:spTree>
    <p:extLst>
      <p:ext uri="{BB962C8B-B14F-4D97-AF65-F5344CB8AC3E}">
        <p14:creationId xmlns:p14="http://schemas.microsoft.com/office/powerpoint/2010/main" val="31918043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gure-05a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57888" cy="3418416"/>
          </a:xfrm>
          <a:prstGeom prst="rect">
            <a:avLst/>
          </a:prstGeom>
        </p:spPr>
      </p:pic>
      <p:pic>
        <p:nvPicPr>
          <p:cNvPr id="3" name="Picture 2" descr="Figure-05b.t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7889" y="3418417"/>
            <a:ext cx="4586112" cy="3439584"/>
          </a:xfrm>
          <a:prstGeom prst="rect">
            <a:avLst/>
          </a:prstGeom>
        </p:spPr>
      </p:pic>
      <p:pic>
        <p:nvPicPr>
          <p:cNvPr id="4" name="Picture 3" descr="Figure-05c.t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18416"/>
            <a:ext cx="4586111" cy="3439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6780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effectLst>
            <a:outerShdw blurRad="50800" dist="25400" dir="2700000">
              <a:srgbClr val="000000">
                <a:alpha val="43000"/>
              </a:srgbClr>
            </a:outerShdw>
          </a:effectLst>
        </p:spPr>
        <p:txBody>
          <a:bodyPr rtlCol="0" anchor="t">
            <a:normAutofit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en-US" sz="3600" b="1" i="1" dirty="0" smtClean="0">
                <a:solidFill>
                  <a:schemeClr val="accent3">
                    <a:lumMod val="20000"/>
                    <a:lumOff val="80000"/>
                  </a:schemeClr>
                </a:solidFill>
                <a:latin typeface="Arial"/>
                <a:ea typeface="+mj-ea"/>
                <a:cs typeface="Arial"/>
              </a:rPr>
              <a:t>Iterative model improvement</a:t>
            </a:r>
          </a:p>
        </p:txBody>
      </p:sp>
      <p:sp>
        <p:nvSpPr>
          <p:cNvPr id="14339" name="Content Placeholder 2"/>
          <p:cNvSpPr>
            <a:spLocks noGrp="1"/>
          </p:cNvSpPr>
          <p:nvPr>
            <p:ph idx="1"/>
          </p:nvPr>
        </p:nvSpPr>
        <p:spPr>
          <a:xfrm>
            <a:off x="457200" y="1586088"/>
            <a:ext cx="8407400" cy="4679245"/>
          </a:xfrm>
        </p:spPr>
        <p:txBody>
          <a:bodyPr/>
          <a:lstStyle/>
          <a:p>
            <a:pPr eaLnBrk="1" hangingPunct="1">
              <a:buFont typeface="Arial"/>
              <a:buChar char="•"/>
              <a:defRPr/>
            </a:pPr>
            <a:r>
              <a:rPr lang="en-US" dirty="0" smtClean="0">
                <a:solidFill>
                  <a:srgbClr val="EBF1DE"/>
                </a:solidFill>
                <a:latin typeface="Arial" charset="0"/>
                <a:ea typeface="Arial" charset="0"/>
                <a:cs typeface="Arial" charset="0"/>
              </a:rPr>
              <a:t>Example: External ventricular drain</a:t>
            </a:r>
          </a:p>
        </p:txBody>
      </p:sp>
    </p:spTree>
    <p:extLst>
      <p:ext uri="{BB962C8B-B14F-4D97-AF65-F5344CB8AC3E}">
        <p14:creationId xmlns:p14="http://schemas.microsoft.com/office/powerpoint/2010/main" val="31399965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gure-06a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267200" cy="3200400"/>
          </a:xfrm>
          <a:prstGeom prst="rect">
            <a:avLst/>
          </a:prstGeom>
        </p:spPr>
      </p:pic>
      <p:pic>
        <p:nvPicPr>
          <p:cNvPr id="3" name="Picture 2" descr="Figure-06b.t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0" y="0"/>
            <a:ext cx="4267200" cy="3200400"/>
          </a:xfrm>
          <a:prstGeom prst="rect">
            <a:avLst/>
          </a:prstGeom>
        </p:spPr>
      </p:pic>
      <p:pic>
        <p:nvPicPr>
          <p:cNvPr id="4" name="Picture 3" descr="Figure-06c.t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00400"/>
            <a:ext cx="3657600" cy="3657600"/>
          </a:xfrm>
          <a:prstGeom prst="rect">
            <a:avLst/>
          </a:prstGeom>
        </p:spPr>
      </p:pic>
      <p:pic>
        <p:nvPicPr>
          <p:cNvPr id="5" name="Picture 4" descr="Figure-06d.t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3200400"/>
            <a:ext cx="36576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85154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effectLst>
            <a:outerShdw blurRad="50800" dist="25400" dir="2700000">
              <a:srgbClr val="000000">
                <a:alpha val="43000"/>
              </a:srgbClr>
            </a:outerShdw>
          </a:effectLst>
        </p:spPr>
        <p:txBody>
          <a:bodyPr rtlCol="0" anchor="t">
            <a:normAutofit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en-US" sz="3600" b="1" i="1" dirty="0" smtClean="0">
                <a:solidFill>
                  <a:schemeClr val="accent3">
                    <a:lumMod val="20000"/>
                    <a:lumOff val="80000"/>
                  </a:schemeClr>
                </a:solidFill>
                <a:latin typeface="Arial"/>
                <a:ea typeface="+mj-ea"/>
                <a:cs typeface="Arial"/>
              </a:rPr>
              <a:t>Systematic model introduction</a:t>
            </a:r>
          </a:p>
        </p:txBody>
      </p:sp>
      <p:sp>
        <p:nvSpPr>
          <p:cNvPr id="14339" name="Content Placeholder 2"/>
          <p:cNvSpPr>
            <a:spLocks noGrp="1"/>
          </p:cNvSpPr>
          <p:nvPr>
            <p:ph idx="1"/>
          </p:nvPr>
        </p:nvSpPr>
        <p:spPr>
          <a:xfrm>
            <a:off x="457200" y="1586088"/>
            <a:ext cx="8407400" cy="4679245"/>
          </a:xfrm>
        </p:spPr>
        <p:txBody>
          <a:bodyPr/>
          <a:lstStyle/>
          <a:p>
            <a:pPr eaLnBrk="1" hangingPunct="1">
              <a:buFont typeface="Arial"/>
              <a:buChar char="•"/>
              <a:defRPr/>
            </a:pPr>
            <a:r>
              <a:rPr lang="en-US" dirty="0" smtClean="0">
                <a:solidFill>
                  <a:srgbClr val="EBF1DE"/>
                </a:solidFill>
                <a:latin typeface="Arial" charset="0"/>
                <a:ea typeface="Arial" charset="0"/>
                <a:cs typeface="Arial" charset="0"/>
              </a:rPr>
              <a:t>Example: Central line</a:t>
            </a:r>
          </a:p>
        </p:txBody>
      </p:sp>
    </p:spTree>
    <p:extLst>
      <p:ext uri="{BB962C8B-B14F-4D97-AF65-F5344CB8AC3E}">
        <p14:creationId xmlns:p14="http://schemas.microsoft.com/office/powerpoint/2010/main" val="30507580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gure-03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242779" cy="6932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059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effectLst>
            <a:outerShdw blurRad="50800" dist="25400" dir="2700000">
              <a:srgbClr val="000000">
                <a:alpha val="43000"/>
              </a:srgbClr>
            </a:outerShdw>
          </a:effectLst>
        </p:spPr>
        <p:txBody>
          <a:bodyPr rtlCol="0" anchor="t">
            <a:normAutofit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en-US" sz="3600" b="1" i="1" dirty="0" smtClean="0">
                <a:solidFill>
                  <a:schemeClr val="accent3">
                    <a:lumMod val="20000"/>
                    <a:lumOff val="80000"/>
                  </a:schemeClr>
                </a:solidFill>
                <a:latin typeface="Arial"/>
                <a:ea typeface="+mj-ea"/>
                <a:cs typeface="Arial"/>
              </a:rPr>
              <a:t>Iterative model improvement</a:t>
            </a:r>
          </a:p>
        </p:txBody>
      </p:sp>
      <p:sp>
        <p:nvSpPr>
          <p:cNvPr id="14339" name="Content Placeholder 2"/>
          <p:cNvSpPr>
            <a:spLocks noGrp="1"/>
          </p:cNvSpPr>
          <p:nvPr>
            <p:ph idx="1"/>
          </p:nvPr>
        </p:nvSpPr>
        <p:spPr>
          <a:xfrm>
            <a:off x="457200" y="1586088"/>
            <a:ext cx="8407400" cy="4679245"/>
          </a:xfrm>
        </p:spPr>
        <p:txBody>
          <a:bodyPr/>
          <a:lstStyle/>
          <a:p>
            <a:pPr eaLnBrk="1" hangingPunct="1">
              <a:buFont typeface="Arial"/>
              <a:buChar char="•"/>
              <a:defRPr/>
            </a:pPr>
            <a:r>
              <a:rPr lang="en-US" dirty="0" smtClean="0">
                <a:solidFill>
                  <a:srgbClr val="EBF1DE"/>
                </a:solidFill>
                <a:latin typeface="Arial" charset="0"/>
                <a:ea typeface="Arial" charset="0"/>
                <a:cs typeface="Arial" charset="0"/>
              </a:rPr>
              <a:t>Example: Spine surgery</a:t>
            </a:r>
          </a:p>
        </p:txBody>
      </p:sp>
    </p:spTree>
    <p:extLst>
      <p:ext uri="{BB962C8B-B14F-4D97-AF65-F5344CB8AC3E}">
        <p14:creationId xmlns:p14="http://schemas.microsoft.com/office/powerpoint/2010/main" val="31577840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pine Surgery Simulator for Talk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314033" cy="6956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6747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hart 2"/>
          <p:cNvGraphicFramePr/>
          <p:nvPr>
            <p:extLst>
              <p:ext uri="{D42A27DB-BD31-4B8C-83A1-F6EECF244321}">
                <p14:modId xmlns:p14="http://schemas.microsoft.com/office/powerpoint/2010/main" val="647751728"/>
              </p:ext>
            </p:extLst>
          </p:nvPr>
        </p:nvGraphicFramePr>
        <p:xfrm>
          <a:off x="917222" y="677334"/>
          <a:ext cx="7309556" cy="55033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271532" y="6306445"/>
            <a:ext cx="66009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FF"/>
                </a:solidFill>
              </a:rPr>
              <a:t>Hands on model based simulation not changed</a:t>
            </a:r>
            <a:endParaRPr lang="en-US" sz="2400" dirty="0">
              <a:solidFill>
                <a:srgbClr val="0000FF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 rot="16200000">
            <a:off x="83445" y="3118557"/>
            <a:ext cx="915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+mn-lt"/>
              </a:rPr>
              <a:t>Percent</a:t>
            </a:r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317384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/>
          <p:cNvGraphicFramePr/>
          <p:nvPr>
            <p:extLst>
              <p:ext uri="{D42A27DB-BD31-4B8C-83A1-F6EECF244321}">
                <p14:modId xmlns:p14="http://schemas.microsoft.com/office/powerpoint/2010/main" val="1915264555"/>
              </p:ext>
            </p:extLst>
          </p:nvPr>
        </p:nvGraphicFramePr>
        <p:xfrm>
          <a:off x="917222" y="677334"/>
          <a:ext cx="7309557" cy="55033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485759" y="6306445"/>
            <a:ext cx="61724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FF"/>
                </a:solidFill>
              </a:rPr>
              <a:t>Hands on model based simulation improved</a:t>
            </a:r>
            <a:endParaRPr lang="en-US" sz="2400" dirty="0">
              <a:solidFill>
                <a:srgbClr val="0000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 rot="16200000">
            <a:off x="83445" y="3118557"/>
            <a:ext cx="915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+mn-lt"/>
              </a:rPr>
              <a:t>Percent</a:t>
            </a:r>
            <a:endParaRPr lang="en-US" dirty="0">
              <a:latin typeface="+mn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033413" y="841668"/>
            <a:ext cx="9999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P &lt; .02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7576417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Picture 5" descr="Neurosurgery USA Perfec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7338"/>
            <a:ext cx="9144000" cy="614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val 4"/>
          <p:cNvSpPr/>
          <p:nvPr/>
        </p:nvSpPr>
        <p:spPr>
          <a:xfrm>
            <a:off x="195263" y="195263"/>
            <a:ext cx="2357437" cy="4271962"/>
          </a:xfrm>
          <a:prstGeom prst="ellipse">
            <a:avLst/>
          </a:prstGeom>
          <a:solidFill>
            <a:schemeClr val="accent1">
              <a:alpha val="0"/>
            </a:schemeClr>
          </a:solidFill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7" name="Oval 6"/>
          <p:cNvSpPr/>
          <p:nvPr/>
        </p:nvSpPr>
        <p:spPr>
          <a:xfrm>
            <a:off x="4779963" y="1176338"/>
            <a:ext cx="2260600" cy="2087562"/>
          </a:xfrm>
          <a:prstGeom prst="ellipse">
            <a:avLst/>
          </a:prstGeom>
          <a:solidFill>
            <a:schemeClr val="accent1">
              <a:alpha val="0"/>
            </a:schemeClr>
          </a:solidFill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8" name="Oval 7"/>
          <p:cNvSpPr/>
          <p:nvPr/>
        </p:nvSpPr>
        <p:spPr>
          <a:xfrm>
            <a:off x="7480300" y="1176338"/>
            <a:ext cx="1595438" cy="1050925"/>
          </a:xfrm>
          <a:prstGeom prst="ellipse">
            <a:avLst/>
          </a:prstGeom>
          <a:solidFill>
            <a:schemeClr val="accent1">
              <a:alpha val="0"/>
            </a:schemeClr>
          </a:solidFill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9" name="Oval 8"/>
          <p:cNvSpPr/>
          <p:nvPr/>
        </p:nvSpPr>
        <p:spPr>
          <a:xfrm>
            <a:off x="2374900" y="3030538"/>
            <a:ext cx="4127500" cy="2608262"/>
          </a:xfrm>
          <a:prstGeom prst="ellipse">
            <a:avLst/>
          </a:prstGeom>
          <a:solidFill>
            <a:schemeClr val="accent1">
              <a:alpha val="0"/>
            </a:schemeClr>
          </a:solidFill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0" name="Oval 9"/>
          <p:cNvSpPr/>
          <p:nvPr/>
        </p:nvSpPr>
        <p:spPr>
          <a:xfrm>
            <a:off x="6502400" y="2649538"/>
            <a:ext cx="2176463" cy="3471862"/>
          </a:xfrm>
          <a:prstGeom prst="ellipse">
            <a:avLst/>
          </a:prstGeom>
          <a:solidFill>
            <a:schemeClr val="accent1">
              <a:alpha val="0"/>
            </a:schemeClr>
          </a:solidFill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1" name="Oval 10"/>
          <p:cNvSpPr/>
          <p:nvPr/>
        </p:nvSpPr>
        <p:spPr>
          <a:xfrm>
            <a:off x="7002463" y="2138363"/>
            <a:ext cx="1531937" cy="584200"/>
          </a:xfrm>
          <a:prstGeom prst="ellipse">
            <a:avLst/>
          </a:prstGeom>
          <a:solidFill>
            <a:schemeClr val="accent1">
              <a:alpha val="0"/>
            </a:schemeClr>
          </a:solidFill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2" name="5-Point Star 11"/>
          <p:cNvSpPr/>
          <p:nvPr/>
        </p:nvSpPr>
        <p:spPr>
          <a:xfrm flipH="1">
            <a:off x="882650" y="954088"/>
            <a:ext cx="266700" cy="215900"/>
          </a:xfrm>
          <a:prstGeom prst="star5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4" name="5-Point Star 13"/>
          <p:cNvSpPr/>
          <p:nvPr/>
        </p:nvSpPr>
        <p:spPr>
          <a:xfrm flipH="1">
            <a:off x="6369050" y="2119313"/>
            <a:ext cx="266700" cy="215900"/>
          </a:xfrm>
          <a:prstGeom prst="star5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5" name="5-Point Star 14"/>
          <p:cNvSpPr/>
          <p:nvPr/>
        </p:nvSpPr>
        <p:spPr>
          <a:xfrm flipH="1">
            <a:off x="8147050" y="2335213"/>
            <a:ext cx="266700" cy="215900"/>
          </a:xfrm>
          <a:prstGeom prst="star5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6" name="5-Point Star 15"/>
          <p:cNvSpPr/>
          <p:nvPr/>
        </p:nvSpPr>
        <p:spPr>
          <a:xfrm flipH="1">
            <a:off x="8413750" y="1549400"/>
            <a:ext cx="266700" cy="215900"/>
          </a:xfrm>
          <a:prstGeom prst="star5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7" name="5-Point Star 16"/>
          <p:cNvSpPr/>
          <p:nvPr/>
        </p:nvSpPr>
        <p:spPr>
          <a:xfrm flipH="1">
            <a:off x="4779963" y="5081588"/>
            <a:ext cx="266700" cy="215900"/>
          </a:xfrm>
          <a:prstGeom prst="star5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8" name="5-Point Star 17"/>
          <p:cNvSpPr/>
          <p:nvPr/>
        </p:nvSpPr>
        <p:spPr>
          <a:xfrm flipH="1">
            <a:off x="7040563" y="4006850"/>
            <a:ext cx="266700" cy="215900"/>
          </a:xfrm>
          <a:prstGeom prst="star5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34830" name="Content Placeholder 19"/>
          <p:cNvSpPr>
            <a:spLocks noGrp="1"/>
          </p:cNvSpPr>
          <p:nvPr>
            <p:ph idx="1"/>
          </p:nvPr>
        </p:nvSpPr>
        <p:spPr>
          <a:xfrm>
            <a:off x="882650" y="2335213"/>
            <a:ext cx="1409700" cy="1041400"/>
          </a:xfrm>
        </p:spPr>
        <p:txBody>
          <a:bodyPr/>
          <a:lstStyle/>
          <a:p>
            <a:pPr>
              <a:buFont typeface="Arial" charset="0"/>
              <a:buNone/>
            </a:pPr>
            <a:r>
              <a:rPr lang="en-US" sz="1600" b="1" dirty="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rPr>
              <a:t>WESTERN</a:t>
            </a:r>
          </a:p>
          <a:p>
            <a:pPr>
              <a:buFont typeface="Arial" charset="0"/>
              <a:buNone/>
            </a:pPr>
            <a:r>
              <a:rPr lang="en-US" sz="1600" b="1" dirty="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rPr>
              <a:t>Programs: 14</a:t>
            </a:r>
          </a:p>
          <a:p>
            <a:pPr>
              <a:buFont typeface="Arial" charset="0"/>
              <a:buNone/>
            </a:pPr>
            <a:r>
              <a:rPr lang="en-US" sz="1600" b="1" dirty="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rPr>
              <a:t>Residents: 29</a:t>
            </a:r>
          </a:p>
        </p:txBody>
      </p:sp>
      <p:sp>
        <p:nvSpPr>
          <p:cNvPr id="21" name="Content Placeholder 19"/>
          <p:cNvSpPr txBox="1">
            <a:spLocks/>
          </p:cNvSpPr>
          <p:nvPr/>
        </p:nvSpPr>
        <p:spPr>
          <a:xfrm>
            <a:off x="3987800" y="1214438"/>
            <a:ext cx="1409700" cy="1042987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Arial"/>
              <a:buNone/>
              <a:defRPr/>
            </a:pPr>
            <a:r>
              <a:rPr lang="en-US" sz="1600" b="1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MIDWEST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Arial"/>
              <a:buNone/>
              <a:defRPr/>
            </a:pPr>
            <a:r>
              <a:rPr lang="en-US" sz="1600" b="1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Programs: 19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Arial"/>
              <a:buNone/>
              <a:defRPr/>
            </a:pPr>
            <a:r>
              <a:rPr lang="en-US" sz="1600" b="1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Residents: 38</a:t>
            </a:r>
          </a:p>
        </p:txBody>
      </p:sp>
      <p:sp>
        <p:nvSpPr>
          <p:cNvPr id="34832" name="Content Placeholder 19"/>
          <p:cNvSpPr txBox="1">
            <a:spLocks/>
          </p:cNvSpPr>
          <p:nvPr/>
        </p:nvSpPr>
        <p:spPr bwMode="auto">
          <a:xfrm>
            <a:off x="2413000" y="4171950"/>
            <a:ext cx="1409700" cy="1042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20000"/>
              </a:spcBef>
              <a:buFont typeface="Arial" charset="0"/>
              <a:buNone/>
            </a:pPr>
            <a:r>
              <a:rPr lang="en-US" sz="1500" b="1" dirty="0">
                <a:solidFill>
                  <a:schemeClr val="bg1"/>
                </a:solidFill>
              </a:rPr>
              <a:t>SOUTHWEST</a:t>
            </a:r>
            <a:endParaRPr lang="en-US" sz="1500" b="1" dirty="0">
              <a:solidFill>
                <a:schemeClr val="bg1"/>
              </a:solidFill>
              <a:latin typeface="Calibri" charset="0"/>
            </a:endParaRPr>
          </a:p>
          <a:p>
            <a:pPr eaLnBrk="1" hangingPunct="1">
              <a:spcBef>
                <a:spcPct val="20000"/>
              </a:spcBef>
              <a:buFont typeface="Arial" charset="0"/>
              <a:buNone/>
            </a:pPr>
            <a:r>
              <a:rPr lang="en-US" sz="1500" b="1" dirty="0">
                <a:solidFill>
                  <a:schemeClr val="bg1"/>
                </a:solidFill>
                <a:latin typeface="Calibri" charset="0"/>
              </a:rPr>
              <a:t>Programs: 16</a:t>
            </a:r>
          </a:p>
          <a:p>
            <a:pPr eaLnBrk="1" hangingPunct="1">
              <a:spcBef>
                <a:spcPct val="20000"/>
              </a:spcBef>
              <a:buFont typeface="Arial" charset="0"/>
              <a:buNone/>
            </a:pPr>
            <a:r>
              <a:rPr lang="en-US" sz="1500" b="1" dirty="0">
                <a:solidFill>
                  <a:schemeClr val="bg1"/>
                </a:solidFill>
                <a:latin typeface="Calibri" charset="0"/>
              </a:rPr>
              <a:t>Residents: 25</a:t>
            </a:r>
          </a:p>
        </p:txBody>
      </p:sp>
      <p:sp>
        <p:nvSpPr>
          <p:cNvPr id="34833" name="Content Placeholder 19"/>
          <p:cNvSpPr txBox="1">
            <a:spLocks/>
          </p:cNvSpPr>
          <p:nvPr/>
        </p:nvSpPr>
        <p:spPr bwMode="auto">
          <a:xfrm>
            <a:off x="7734300" y="4256088"/>
            <a:ext cx="1409700" cy="104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20000"/>
              </a:spcBef>
              <a:buFont typeface="Arial" charset="0"/>
              <a:buNone/>
            </a:pPr>
            <a:r>
              <a:rPr lang="en-US" sz="1600" b="1" dirty="0">
                <a:solidFill>
                  <a:schemeClr val="bg1"/>
                </a:solidFill>
              </a:rPr>
              <a:t>SOUTH</a:t>
            </a:r>
            <a:endParaRPr lang="en-US" sz="1600" b="1" dirty="0">
              <a:solidFill>
                <a:schemeClr val="bg1"/>
              </a:solidFill>
              <a:latin typeface="Calibri" charset="0"/>
            </a:endParaRPr>
          </a:p>
          <a:p>
            <a:pPr eaLnBrk="1" hangingPunct="1">
              <a:spcBef>
                <a:spcPct val="20000"/>
              </a:spcBef>
              <a:buFont typeface="Arial" charset="0"/>
              <a:buNone/>
            </a:pPr>
            <a:r>
              <a:rPr lang="en-US" sz="1600" b="1" dirty="0">
                <a:solidFill>
                  <a:schemeClr val="bg1"/>
                </a:solidFill>
                <a:latin typeface="Calibri" charset="0"/>
              </a:rPr>
              <a:t>Programs: 16</a:t>
            </a:r>
          </a:p>
          <a:p>
            <a:pPr eaLnBrk="1" hangingPunct="1">
              <a:spcBef>
                <a:spcPct val="20000"/>
              </a:spcBef>
              <a:buFont typeface="Arial" charset="0"/>
              <a:buNone/>
            </a:pPr>
            <a:r>
              <a:rPr lang="en-US" sz="1600" b="1" dirty="0">
                <a:solidFill>
                  <a:schemeClr val="bg1"/>
                </a:solidFill>
                <a:latin typeface="Calibri" charset="0"/>
              </a:rPr>
              <a:t>Residents: 36</a:t>
            </a:r>
          </a:p>
        </p:txBody>
      </p:sp>
      <p:sp>
        <p:nvSpPr>
          <p:cNvPr id="25" name="Content Placeholder 19"/>
          <p:cNvSpPr txBox="1">
            <a:spLocks/>
          </p:cNvSpPr>
          <p:nvPr/>
        </p:nvSpPr>
        <p:spPr>
          <a:xfrm>
            <a:off x="7569200" y="287338"/>
            <a:ext cx="1638300" cy="1042987"/>
          </a:xfrm>
          <a:prstGeom prst="rect">
            <a:avLst/>
          </a:prstGeom>
        </p:spPr>
        <p:txBody>
          <a:bodyPr>
            <a:normAutofit fontScale="92500"/>
          </a:bodyPr>
          <a:lstStyle/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Arial"/>
              <a:buNone/>
              <a:defRPr/>
            </a:pPr>
            <a:r>
              <a:rPr lang="en-US" sz="1600" b="1" dirty="0">
                <a:solidFill>
                  <a:schemeClr val="bg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rPr>
              <a:t>NEW ENGLAND</a:t>
            </a:r>
            <a:endParaRPr lang="en-US" sz="1600" b="1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Arial"/>
              <a:buNone/>
              <a:defRPr/>
            </a:pPr>
            <a:r>
              <a:rPr lang="en-US" sz="1600" b="1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Programs: 18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Arial"/>
              <a:buNone/>
              <a:defRPr/>
            </a:pPr>
            <a:r>
              <a:rPr lang="en-US" sz="1600" b="1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Residents: 33</a:t>
            </a:r>
          </a:p>
        </p:txBody>
      </p:sp>
      <p:sp>
        <p:nvSpPr>
          <p:cNvPr id="26" name="Content Placeholder 19"/>
          <p:cNvSpPr txBox="1">
            <a:spLocks/>
          </p:cNvSpPr>
          <p:nvPr/>
        </p:nvSpPr>
        <p:spPr>
          <a:xfrm>
            <a:off x="7632700" y="2508250"/>
            <a:ext cx="1587500" cy="1042988"/>
          </a:xfrm>
          <a:prstGeom prst="rect">
            <a:avLst/>
          </a:prstGeom>
        </p:spPr>
        <p:txBody>
          <a:bodyPr>
            <a:normAutofit fontScale="92500"/>
          </a:bodyPr>
          <a:lstStyle/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Arial"/>
              <a:buNone/>
              <a:defRPr/>
            </a:pPr>
            <a:r>
              <a:rPr lang="en-US" sz="1600" b="1" dirty="0">
                <a:solidFill>
                  <a:schemeClr val="bg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rPr>
              <a:t>MID ATLANTIC</a:t>
            </a:r>
            <a:endParaRPr lang="en-US" sz="1600" b="1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Arial"/>
              <a:buNone/>
              <a:defRPr/>
            </a:pPr>
            <a:r>
              <a:rPr lang="en-US" sz="1600" b="1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Programs: 16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Arial"/>
              <a:buNone/>
              <a:defRPr/>
            </a:pPr>
            <a:r>
              <a:rPr lang="en-US" sz="1600" b="1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Residents: 34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effectLst>
            <a:outerShdw blurRad="50800" dist="25400" dir="2700000">
              <a:srgbClr val="000000">
                <a:alpha val="43000"/>
              </a:srgbClr>
            </a:outerShdw>
          </a:effectLst>
        </p:spPr>
        <p:txBody>
          <a:bodyPr rtlCol="0" anchor="t">
            <a:normAutofit fontScale="90000"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en-US" sz="3600" b="1" i="1" dirty="0" smtClean="0">
                <a:solidFill>
                  <a:schemeClr val="accent3">
                    <a:lumMod val="20000"/>
                    <a:lumOff val="80000"/>
                  </a:schemeClr>
                </a:solidFill>
                <a:latin typeface="Arial"/>
                <a:ea typeface="+mj-ea"/>
                <a:cs typeface="Arial"/>
              </a:rPr>
              <a:t>Model-based simulation for early learners</a:t>
            </a:r>
          </a:p>
        </p:txBody>
      </p:sp>
      <p:sp>
        <p:nvSpPr>
          <p:cNvPr id="14339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407400" cy="1334911"/>
          </a:xfrm>
        </p:spPr>
        <p:txBody>
          <a:bodyPr/>
          <a:lstStyle/>
          <a:p>
            <a:pPr eaLnBrk="1" hangingPunct="1">
              <a:buFont typeface="Arial"/>
              <a:buChar char="•"/>
              <a:defRPr/>
            </a:pPr>
            <a:r>
              <a:rPr lang="en-US" sz="2800" dirty="0" smtClean="0">
                <a:solidFill>
                  <a:srgbClr val="EBF1DE"/>
                </a:solidFill>
                <a:latin typeface="Arial" charset="0"/>
                <a:ea typeface="Arial" charset="0"/>
                <a:cs typeface="Arial" charset="0"/>
              </a:rPr>
              <a:t>Selden, NR; Origitano, TC; Hadjipanayis, C.; &amp; Byrne, R</a:t>
            </a:r>
            <a:r>
              <a:rPr lang="en-US" sz="2800" dirty="0" smtClean="0">
                <a:solidFill>
                  <a:srgbClr val="EBF1DE"/>
                </a:solidFill>
                <a:latin typeface="Arial" charset="0"/>
                <a:ea typeface="Arial" charset="0"/>
                <a:cs typeface="Arial" charset="0"/>
              </a:rPr>
              <a:t>., (2013) </a:t>
            </a:r>
            <a:r>
              <a:rPr lang="en-US" sz="2800" i="1" dirty="0" smtClean="0">
                <a:solidFill>
                  <a:srgbClr val="EBF1DE"/>
                </a:solidFill>
                <a:latin typeface="Arial" charset="0"/>
                <a:ea typeface="Arial" charset="0"/>
                <a:cs typeface="Arial" charset="0"/>
              </a:rPr>
              <a:t>NEUROSURGERY, in press</a:t>
            </a:r>
            <a:endParaRPr lang="en-US" sz="2800" i="1" dirty="0" smtClean="0">
              <a:solidFill>
                <a:srgbClr val="EBF1DE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74194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72949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EEECE1"/>
                </a:solidFill>
              </a:rPr>
              <a:t>Coordination with ACGME</a:t>
            </a:r>
            <a:endParaRPr lang="en-US" dirty="0">
              <a:solidFill>
                <a:srgbClr val="EEECE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418638"/>
            <a:ext cx="8229600" cy="3225805"/>
          </a:xfrm>
        </p:spPr>
        <p:txBody>
          <a:bodyPr/>
          <a:lstStyle/>
          <a:p>
            <a:r>
              <a:rPr lang="en-US" dirty="0" smtClean="0">
                <a:solidFill>
                  <a:srgbClr val="EEECE1"/>
                </a:solidFill>
              </a:rPr>
              <a:t>ACGME has adopted language recognizing the PGY1 Boot Camp courses “or equivalent” </a:t>
            </a:r>
            <a:r>
              <a:rPr lang="en-US" dirty="0" smtClean="0">
                <a:solidFill>
                  <a:srgbClr val="EEECE1"/>
                </a:solidFill>
              </a:rPr>
              <a:t>as part of appropriate experience before </a:t>
            </a:r>
            <a:r>
              <a:rPr lang="en-US" dirty="0" smtClean="0">
                <a:solidFill>
                  <a:srgbClr val="EEECE1"/>
                </a:solidFill>
              </a:rPr>
              <a:t>independent practice of procedures</a:t>
            </a:r>
            <a:endParaRPr lang="en-US" dirty="0" smtClean="0">
              <a:solidFill>
                <a:srgbClr val="EEECE1"/>
              </a:solidFill>
            </a:endParaRPr>
          </a:p>
          <a:p>
            <a:r>
              <a:rPr lang="en-US" dirty="0" smtClean="0">
                <a:solidFill>
                  <a:srgbClr val="EEECE1"/>
                </a:solidFill>
              </a:rPr>
              <a:t>Milestones incorporate Boot Camp experience into the PGY1 relevant goals</a:t>
            </a:r>
          </a:p>
        </p:txBody>
      </p:sp>
    </p:spTree>
    <p:extLst>
      <p:ext uri="{BB962C8B-B14F-4D97-AF65-F5344CB8AC3E}">
        <p14:creationId xmlns:p14="http://schemas.microsoft.com/office/powerpoint/2010/main" val="6321342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700" y="635000"/>
            <a:ext cx="8610600" cy="5575300"/>
          </a:xfrm>
          <a:prstGeom prst="rect">
            <a:avLst/>
          </a:prstGeom>
        </p:spPr>
      </p:pic>
      <p:sp>
        <p:nvSpPr>
          <p:cNvPr id="3" name="Frame 2"/>
          <p:cNvSpPr>
            <a:spLocks/>
          </p:cNvSpPr>
          <p:nvPr/>
        </p:nvSpPr>
        <p:spPr bwMode="auto">
          <a:xfrm>
            <a:off x="352425" y="4572001"/>
            <a:ext cx="1704975" cy="533400"/>
          </a:xfrm>
          <a:custGeom>
            <a:avLst/>
            <a:gdLst>
              <a:gd name="T0" fmla="*/ 0 w 1704975"/>
              <a:gd name="T1" fmla="*/ 0 h 1184275"/>
              <a:gd name="T2" fmla="*/ 1704975 w 1704975"/>
              <a:gd name="T3" fmla="*/ 0 h 1184275"/>
              <a:gd name="T4" fmla="*/ 1704975 w 1704975"/>
              <a:gd name="T5" fmla="*/ 1184275 h 1184275"/>
              <a:gd name="T6" fmla="*/ 0 w 1704975"/>
              <a:gd name="T7" fmla="*/ 1184275 h 1184275"/>
              <a:gd name="T8" fmla="*/ 0 w 1704975"/>
              <a:gd name="T9" fmla="*/ 0 h 1184275"/>
              <a:gd name="T10" fmla="*/ 51398 w 1704975"/>
              <a:gd name="T11" fmla="*/ 51398 h 1184275"/>
              <a:gd name="T12" fmla="*/ 51398 w 1704975"/>
              <a:gd name="T13" fmla="*/ 1132877 h 1184275"/>
              <a:gd name="T14" fmla="*/ 1653577 w 1704975"/>
              <a:gd name="T15" fmla="*/ 1132877 h 1184275"/>
              <a:gd name="T16" fmla="*/ 1653577 w 1704975"/>
              <a:gd name="T17" fmla="*/ 51398 h 1184275"/>
              <a:gd name="T18" fmla="*/ 51398 w 1704975"/>
              <a:gd name="T19" fmla="*/ 51398 h 1184275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1704975" h="1184275">
                <a:moveTo>
                  <a:pt x="0" y="0"/>
                </a:moveTo>
                <a:lnTo>
                  <a:pt x="1704975" y="0"/>
                </a:lnTo>
                <a:lnTo>
                  <a:pt x="1704975" y="1184275"/>
                </a:lnTo>
                <a:lnTo>
                  <a:pt x="0" y="1184275"/>
                </a:lnTo>
                <a:lnTo>
                  <a:pt x="0" y="0"/>
                </a:lnTo>
                <a:close/>
                <a:moveTo>
                  <a:pt x="51398" y="51398"/>
                </a:moveTo>
                <a:lnTo>
                  <a:pt x="51398" y="1132877"/>
                </a:lnTo>
                <a:lnTo>
                  <a:pt x="1653577" y="1132877"/>
                </a:lnTo>
                <a:lnTo>
                  <a:pt x="1653577" y="51398"/>
                </a:lnTo>
                <a:lnTo>
                  <a:pt x="51398" y="51398"/>
                </a:lnTo>
                <a:close/>
              </a:path>
            </a:pathLst>
          </a:custGeom>
          <a:gradFill rotWithShape="1">
            <a:gsLst>
              <a:gs pos="0">
                <a:srgbClr val="FF9A99"/>
              </a:gs>
              <a:gs pos="100000">
                <a:srgbClr val="D1403C"/>
              </a:gs>
            </a:gsLst>
            <a:lin ang="5400000"/>
          </a:gradFill>
          <a:ln w="9525" cap="flat" cmpd="sng">
            <a:solidFill>
              <a:srgbClr val="BE4B48"/>
            </a:solidFill>
            <a:prstDash val="solid"/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4" name="Frame 3"/>
          <p:cNvSpPr>
            <a:spLocks/>
          </p:cNvSpPr>
          <p:nvPr/>
        </p:nvSpPr>
        <p:spPr bwMode="auto">
          <a:xfrm>
            <a:off x="2028825" y="3200401"/>
            <a:ext cx="1704975" cy="914400"/>
          </a:xfrm>
          <a:custGeom>
            <a:avLst/>
            <a:gdLst>
              <a:gd name="T0" fmla="*/ 0 w 1704975"/>
              <a:gd name="T1" fmla="*/ 0 h 1125537"/>
              <a:gd name="T2" fmla="*/ 1704975 w 1704975"/>
              <a:gd name="T3" fmla="*/ 0 h 1125537"/>
              <a:gd name="T4" fmla="*/ 1704975 w 1704975"/>
              <a:gd name="T5" fmla="*/ 1125537 h 1125537"/>
              <a:gd name="T6" fmla="*/ 0 w 1704975"/>
              <a:gd name="T7" fmla="*/ 1125537 h 1125537"/>
              <a:gd name="T8" fmla="*/ 0 w 1704975"/>
              <a:gd name="T9" fmla="*/ 0 h 1125537"/>
              <a:gd name="T10" fmla="*/ 48848 w 1704975"/>
              <a:gd name="T11" fmla="*/ 48848 h 1125537"/>
              <a:gd name="T12" fmla="*/ 48848 w 1704975"/>
              <a:gd name="T13" fmla="*/ 1076689 h 1125537"/>
              <a:gd name="T14" fmla="*/ 1656127 w 1704975"/>
              <a:gd name="T15" fmla="*/ 1076689 h 1125537"/>
              <a:gd name="T16" fmla="*/ 1656127 w 1704975"/>
              <a:gd name="T17" fmla="*/ 48848 h 1125537"/>
              <a:gd name="T18" fmla="*/ 48848 w 1704975"/>
              <a:gd name="T19" fmla="*/ 48848 h 1125537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1704975" h="1125537">
                <a:moveTo>
                  <a:pt x="0" y="0"/>
                </a:moveTo>
                <a:lnTo>
                  <a:pt x="1704975" y="0"/>
                </a:lnTo>
                <a:lnTo>
                  <a:pt x="1704975" y="1125537"/>
                </a:lnTo>
                <a:lnTo>
                  <a:pt x="0" y="1125537"/>
                </a:lnTo>
                <a:lnTo>
                  <a:pt x="0" y="0"/>
                </a:lnTo>
                <a:close/>
                <a:moveTo>
                  <a:pt x="48848" y="48848"/>
                </a:moveTo>
                <a:lnTo>
                  <a:pt x="48848" y="1076689"/>
                </a:lnTo>
                <a:lnTo>
                  <a:pt x="1656127" y="1076689"/>
                </a:lnTo>
                <a:lnTo>
                  <a:pt x="1656127" y="48848"/>
                </a:lnTo>
                <a:lnTo>
                  <a:pt x="48848" y="48848"/>
                </a:lnTo>
                <a:close/>
              </a:path>
            </a:pathLst>
          </a:custGeom>
          <a:gradFill rotWithShape="1">
            <a:gsLst>
              <a:gs pos="0">
                <a:srgbClr val="FF9A99"/>
              </a:gs>
              <a:gs pos="100000">
                <a:srgbClr val="D1403C"/>
              </a:gs>
            </a:gsLst>
            <a:lin ang="5400000"/>
          </a:gradFill>
          <a:ln w="9525" cap="flat" cmpd="sng">
            <a:solidFill>
              <a:srgbClr val="BE4B48"/>
            </a:solidFill>
            <a:prstDash val="solid"/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5" name="Frame 3"/>
          <p:cNvSpPr>
            <a:spLocks/>
          </p:cNvSpPr>
          <p:nvPr/>
        </p:nvSpPr>
        <p:spPr bwMode="auto">
          <a:xfrm>
            <a:off x="3705225" y="2514600"/>
            <a:ext cx="1704975" cy="1600200"/>
          </a:xfrm>
          <a:custGeom>
            <a:avLst/>
            <a:gdLst>
              <a:gd name="T0" fmla="*/ 0 w 1704975"/>
              <a:gd name="T1" fmla="*/ 0 h 1125537"/>
              <a:gd name="T2" fmla="*/ 1704975 w 1704975"/>
              <a:gd name="T3" fmla="*/ 0 h 1125537"/>
              <a:gd name="T4" fmla="*/ 1704975 w 1704975"/>
              <a:gd name="T5" fmla="*/ 1125537 h 1125537"/>
              <a:gd name="T6" fmla="*/ 0 w 1704975"/>
              <a:gd name="T7" fmla="*/ 1125537 h 1125537"/>
              <a:gd name="T8" fmla="*/ 0 w 1704975"/>
              <a:gd name="T9" fmla="*/ 0 h 1125537"/>
              <a:gd name="T10" fmla="*/ 48848 w 1704975"/>
              <a:gd name="T11" fmla="*/ 48848 h 1125537"/>
              <a:gd name="T12" fmla="*/ 48848 w 1704975"/>
              <a:gd name="T13" fmla="*/ 1076689 h 1125537"/>
              <a:gd name="T14" fmla="*/ 1656127 w 1704975"/>
              <a:gd name="T15" fmla="*/ 1076689 h 1125537"/>
              <a:gd name="T16" fmla="*/ 1656127 w 1704975"/>
              <a:gd name="T17" fmla="*/ 48848 h 1125537"/>
              <a:gd name="T18" fmla="*/ 48848 w 1704975"/>
              <a:gd name="T19" fmla="*/ 48848 h 1125537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1704975" h="1125537">
                <a:moveTo>
                  <a:pt x="0" y="0"/>
                </a:moveTo>
                <a:lnTo>
                  <a:pt x="1704975" y="0"/>
                </a:lnTo>
                <a:lnTo>
                  <a:pt x="1704975" y="1125537"/>
                </a:lnTo>
                <a:lnTo>
                  <a:pt x="0" y="1125537"/>
                </a:lnTo>
                <a:lnTo>
                  <a:pt x="0" y="0"/>
                </a:lnTo>
                <a:close/>
                <a:moveTo>
                  <a:pt x="48848" y="48848"/>
                </a:moveTo>
                <a:lnTo>
                  <a:pt x="48848" y="1076689"/>
                </a:lnTo>
                <a:lnTo>
                  <a:pt x="1656127" y="1076689"/>
                </a:lnTo>
                <a:lnTo>
                  <a:pt x="1656127" y="48848"/>
                </a:lnTo>
                <a:lnTo>
                  <a:pt x="48848" y="48848"/>
                </a:lnTo>
                <a:close/>
              </a:path>
            </a:pathLst>
          </a:custGeom>
          <a:gradFill rotWithShape="1">
            <a:gsLst>
              <a:gs pos="0">
                <a:srgbClr val="FF9A99"/>
              </a:gs>
              <a:gs pos="100000">
                <a:srgbClr val="D1403C"/>
              </a:gs>
            </a:gsLst>
            <a:lin ang="5400000"/>
          </a:gradFill>
          <a:ln w="9525" cap="flat" cmpd="sng">
            <a:solidFill>
              <a:srgbClr val="BE4B48"/>
            </a:solidFill>
            <a:prstDash val="solid"/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6" name="Frame 3"/>
          <p:cNvSpPr>
            <a:spLocks/>
          </p:cNvSpPr>
          <p:nvPr/>
        </p:nvSpPr>
        <p:spPr bwMode="auto">
          <a:xfrm>
            <a:off x="5334000" y="1981201"/>
            <a:ext cx="1752600" cy="609600"/>
          </a:xfrm>
          <a:custGeom>
            <a:avLst/>
            <a:gdLst>
              <a:gd name="T0" fmla="*/ 0 w 1704975"/>
              <a:gd name="T1" fmla="*/ 0 h 1125537"/>
              <a:gd name="T2" fmla="*/ 1704975 w 1704975"/>
              <a:gd name="T3" fmla="*/ 0 h 1125537"/>
              <a:gd name="T4" fmla="*/ 1704975 w 1704975"/>
              <a:gd name="T5" fmla="*/ 1125537 h 1125537"/>
              <a:gd name="T6" fmla="*/ 0 w 1704975"/>
              <a:gd name="T7" fmla="*/ 1125537 h 1125537"/>
              <a:gd name="T8" fmla="*/ 0 w 1704975"/>
              <a:gd name="T9" fmla="*/ 0 h 1125537"/>
              <a:gd name="T10" fmla="*/ 48848 w 1704975"/>
              <a:gd name="T11" fmla="*/ 48848 h 1125537"/>
              <a:gd name="T12" fmla="*/ 48848 w 1704975"/>
              <a:gd name="T13" fmla="*/ 1076689 h 1125537"/>
              <a:gd name="T14" fmla="*/ 1656127 w 1704975"/>
              <a:gd name="T15" fmla="*/ 1076689 h 1125537"/>
              <a:gd name="T16" fmla="*/ 1656127 w 1704975"/>
              <a:gd name="T17" fmla="*/ 48848 h 1125537"/>
              <a:gd name="T18" fmla="*/ 48848 w 1704975"/>
              <a:gd name="T19" fmla="*/ 48848 h 1125537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1704975" h="1125537">
                <a:moveTo>
                  <a:pt x="0" y="0"/>
                </a:moveTo>
                <a:lnTo>
                  <a:pt x="1704975" y="0"/>
                </a:lnTo>
                <a:lnTo>
                  <a:pt x="1704975" y="1125537"/>
                </a:lnTo>
                <a:lnTo>
                  <a:pt x="0" y="1125537"/>
                </a:lnTo>
                <a:lnTo>
                  <a:pt x="0" y="0"/>
                </a:lnTo>
                <a:close/>
                <a:moveTo>
                  <a:pt x="48848" y="48848"/>
                </a:moveTo>
                <a:lnTo>
                  <a:pt x="48848" y="1076689"/>
                </a:lnTo>
                <a:lnTo>
                  <a:pt x="1656127" y="1076689"/>
                </a:lnTo>
                <a:lnTo>
                  <a:pt x="1656127" y="48848"/>
                </a:lnTo>
                <a:lnTo>
                  <a:pt x="48848" y="48848"/>
                </a:lnTo>
                <a:close/>
              </a:path>
            </a:pathLst>
          </a:custGeom>
          <a:gradFill rotWithShape="1">
            <a:gsLst>
              <a:gs pos="0">
                <a:srgbClr val="FF9A99"/>
              </a:gs>
              <a:gs pos="100000">
                <a:srgbClr val="D1403C"/>
              </a:gs>
            </a:gsLst>
            <a:lin ang="5400000"/>
          </a:gradFill>
          <a:ln w="9525" cap="flat" cmpd="sng">
            <a:solidFill>
              <a:srgbClr val="BE4B48"/>
            </a:solidFill>
            <a:prstDash val="solid"/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7" name="Frame 3"/>
          <p:cNvSpPr>
            <a:spLocks/>
          </p:cNvSpPr>
          <p:nvPr/>
        </p:nvSpPr>
        <p:spPr bwMode="auto">
          <a:xfrm>
            <a:off x="7010400" y="2971800"/>
            <a:ext cx="1752600" cy="609600"/>
          </a:xfrm>
          <a:custGeom>
            <a:avLst/>
            <a:gdLst>
              <a:gd name="T0" fmla="*/ 0 w 1704975"/>
              <a:gd name="T1" fmla="*/ 0 h 1125537"/>
              <a:gd name="T2" fmla="*/ 1704975 w 1704975"/>
              <a:gd name="T3" fmla="*/ 0 h 1125537"/>
              <a:gd name="T4" fmla="*/ 1704975 w 1704975"/>
              <a:gd name="T5" fmla="*/ 1125537 h 1125537"/>
              <a:gd name="T6" fmla="*/ 0 w 1704975"/>
              <a:gd name="T7" fmla="*/ 1125537 h 1125537"/>
              <a:gd name="T8" fmla="*/ 0 w 1704975"/>
              <a:gd name="T9" fmla="*/ 0 h 1125537"/>
              <a:gd name="T10" fmla="*/ 48848 w 1704975"/>
              <a:gd name="T11" fmla="*/ 48848 h 1125537"/>
              <a:gd name="T12" fmla="*/ 48848 w 1704975"/>
              <a:gd name="T13" fmla="*/ 1076689 h 1125537"/>
              <a:gd name="T14" fmla="*/ 1656127 w 1704975"/>
              <a:gd name="T15" fmla="*/ 1076689 h 1125537"/>
              <a:gd name="T16" fmla="*/ 1656127 w 1704975"/>
              <a:gd name="T17" fmla="*/ 48848 h 1125537"/>
              <a:gd name="T18" fmla="*/ 48848 w 1704975"/>
              <a:gd name="T19" fmla="*/ 48848 h 1125537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1704975" h="1125537">
                <a:moveTo>
                  <a:pt x="0" y="0"/>
                </a:moveTo>
                <a:lnTo>
                  <a:pt x="1704975" y="0"/>
                </a:lnTo>
                <a:lnTo>
                  <a:pt x="1704975" y="1125537"/>
                </a:lnTo>
                <a:lnTo>
                  <a:pt x="0" y="1125537"/>
                </a:lnTo>
                <a:lnTo>
                  <a:pt x="0" y="0"/>
                </a:lnTo>
                <a:close/>
                <a:moveTo>
                  <a:pt x="48848" y="48848"/>
                </a:moveTo>
                <a:lnTo>
                  <a:pt x="48848" y="1076689"/>
                </a:lnTo>
                <a:lnTo>
                  <a:pt x="1656127" y="1076689"/>
                </a:lnTo>
                <a:lnTo>
                  <a:pt x="1656127" y="48848"/>
                </a:lnTo>
                <a:lnTo>
                  <a:pt x="48848" y="48848"/>
                </a:lnTo>
                <a:close/>
              </a:path>
            </a:pathLst>
          </a:custGeom>
          <a:gradFill rotWithShape="1">
            <a:gsLst>
              <a:gs pos="0">
                <a:srgbClr val="FF9A99"/>
              </a:gs>
              <a:gs pos="100000">
                <a:srgbClr val="D1403C"/>
              </a:gs>
            </a:gsLst>
            <a:lin ang="5400000"/>
          </a:gradFill>
          <a:ln w="9525" cap="flat" cmpd="sng">
            <a:solidFill>
              <a:srgbClr val="BE4B48"/>
            </a:solidFill>
            <a:prstDash val="solid"/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6111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700" y="635000"/>
            <a:ext cx="8610600" cy="5575300"/>
          </a:xfrm>
          <a:prstGeom prst="rect">
            <a:avLst/>
          </a:prstGeom>
        </p:spPr>
      </p:pic>
      <p:sp>
        <p:nvSpPr>
          <p:cNvPr id="3" name="Frame 2"/>
          <p:cNvSpPr>
            <a:spLocks/>
          </p:cNvSpPr>
          <p:nvPr/>
        </p:nvSpPr>
        <p:spPr bwMode="auto">
          <a:xfrm>
            <a:off x="352425" y="4572001"/>
            <a:ext cx="1704975" cy="533400"/>
          </a:xfrm>
          <a:custGeom>
            <a:avLst/>
            <a:gdLst>
              <a:gd name="T0" fmla="*/ 0 w 1704975"/>
              <a:gd name="T1" fmla="*/ 0 h 1184275"/>
              <a:gd name="T2" fmla="*/ 1704975 w 1704975"/>
              <a:gd name="T3" fmla="*/ 0 h 1184275"/>
              <a:gd name="T4" fmla="*/ 1704975 w 1704975"/>
              <a:gd name="T5" fmla="*/ 1184275 h 1184275"/>
              <a:gd name="T6" fmla="*/ 0 w 1704975"/>
              <a:gd name="T7" fmla="*/ 1184275 h 1184275"/>
              <a:gd name="T8" fmla="*/ 0 w 1704975"/>
              <a:gd name="T9" fmla="*/ 0 h 1184275"/>
              <a:gd name="T10" fmla="*/ 51398 w 1704975"/>
              <a:gd name="T11" fmla="*/ 51398 h 1184275"/>
              <a:gd name="T12" fmla="*/ 51398 w 1704975"/>
              <a:gd name="T13" fmla="*/ 1132877 h 1184275"/>
              <a:gd name="T14" fmla="*/ 1653577 w 1704975"/>
              <a:gd name="T15" fmla="*/ 1132877 h 1184275"/>
              <a:gd name="T16" fmla="*/ 1653577 w 1704975"/>
              <a:gd name="T17" fmla="*/ 51398 h 1184275"/>
              <a:gd name="T18" fmla="*/ 51398 w 1704975"/>
              <a:gd name="T19" fmla="*/ 51398 h 1184275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1704975" h="1184275">
                <a:moveTo>
                  <a:pt x="0" y="0"/>
                </a:moveTo>
                <a:lnTo>
                  <a:pt x="1704975" y="0"/>
                </a:lnTo>
                <a:lnTo>
                  <a:pt x="1704975" y="1184275"/>
                </a:lnTo>
                <a:lnTo>
                  <a:pt x="0" y="1184275"/>
                </a:lnTo>
                <a:lnTo>
                  <a:pt x="0" y="0"/>
                </a:lnTo>
                <a:close/>
                <a:moveTo>
                  <a:pt x="51398" y="51398"/>
                </a:moveTo>
                <a:lnTo>
                  <a:pt x="51398" y="1132877"/>
                </a:lnTo>
                <a:lnTo>
                  <a:pt x="1653577" y="1132877"/>
                </a:lnTo>
                <a:lnTo>
                  <a:pt x="1653577" y="51398"/>
                </a:lnTo>
                <a:lnTo>
                  <a:pt x="51398" y="51398"/>
                </a:lnTo>
                <a:close/>
              </a:path>
            </a:pathLst>
          </a:custGeom>
          <a:gradFill rotWithShape="1">
            <a:gsLst>
              <a:gs pos="0">
                <a:srgbClr val="FF9A99"/>
              </a:gs>
              <a:gs pos="100000">
                <a:srgbClr val="D1403C"/>
              </a:gs>
            </a:gsLst>
            <a:lin ang="5400000"/>
          </a:gradFill>
          <a:ln w="9525" cap="flat" cmpd="sng">
            <a:solidFill>
              <a:srgbClr val="BE4B48"/>
            </a:solidFill>
            <a:prstDash val="solid"/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4" name="Frame 3"/>
          <p:cNvSpPr>
            <a:spLocks/>
          </p:cNvSpPr>
          <p:nvPr/>
        </p:nvSpPr>
        <p:spPr bwMode="auto">
          <a:xfrm>
            <a:off x="2028825" y="3200401"/>
            <a:ext cx="1704975" cy="914400"/>
          </a:xfrm>
          <a:custGeom>
            <a:avLst/>
            <a:gdLst>
              <a:gd name="T0" fmla="*/ 0 w 1704975"/>
              <a:gd name="T1" fmla="*/ 0 h 1125537"/>
              <a:gd name="T2" fmla="*/ 1704975 w 1704975"/>
              <a:gd name="T3" fmla="*/ 0 h 1125537"/>
              <a:gd name="T4" fmla="*/ 1704975 w 1704975"/>
              <a:gd name="T5" fmla="*/ 1125537 h 1125537"/>
              <a:gd name="T6" fmla="*/ 0 w 1704975"/>
              <a:gd name="T7" fmla="*/ 1125537 h 1125537"/>
              <a:gd name="T8" fmla="*/ 0 w 1704975"/>
              <a:gd name="T9" fmla="*/ 0 h 1125537"/>
              <a:gd name="T10" fmla="*/ 48848 w 1704975"/>
              <a:gd name="T11" fmla="*/ 48848 h 1125537"/>
              <a:gd name="T12" fmla="*/ 48848 w 1704975"/>
              <a:gd name="T13" fmla="*/ 1076689 h 1125537"/>
              <a:gd name="T14" fmla="*/ 1656127 w 1704975"/>
              <a:gd name="T15" fmla="*/ 1076689 h 1125537"/>
              <a:gd name="T16" fmla="*/ 1656127 w 1704975"/>
              <a:gd name="T17" fmla="*/ 48848 h 1125537"/>
              <a:gd name="T18" fmla="*/ 48848 w 1704975"/>
              <a:gd name="T19" fmla="*/ 48848 h 1125537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1704975" h="1125537">
                <a:moveTo>
                  <a:pt x="0" y="0"/>
                </a:moveTo>
                <a:lnTo>
                  <a:pt x="1704975" y="0"/>
                </a:lnTo>
                <a:lnTo>
                  <a:pt x="1704975" y="1125537"/>
                </a:lnTo>
                <a:lnTo>
                  <a:pt x="0" y="1125537"/>
                </a:lnTo>
                <a:lnTo>
                  <a:pt x="0" y="0"/>
                </a:lnTo>
                <a:close/>
                <a:moveTo>
                  <a:pt x="48848" y="48848"/>
                </a:moveTo>
                <a:lnTo>
                  <a:pt x="48848" y="1076689"/>
                </a:lnTo>
                <a:lnTo>
                  <a:pt x="1656127" y="1076689"/>
                </a:lnTo>
                <a:lnTo>
                  <a:pt x="1656127" y="48848"/>
                </a:lnTo>
                <a:lnTo>
                  <a:pt x="48848" y="48848"/>
                </a:lnTo>
                <a:close/>
              </a:path>
            </a:pathLst>
          </a:custGeom>
          <a:gradFill rotWithShape="1">
            <a:gsLst>
              <a:gs pos="0">
                <a:srgbClr val="FF9A99"/>
              </a:gs>
              <a:gs pos="100000">
                <a:srgbClr val="D1403C"/>
              </a:gs>
            </a:gsLst>
            <a:lin ang="5400000"/>
          </a:gradFill>
          <a:ln w="9525" cap="flat" cmpd="sng">
            <a:solidFill>
              <a:srgbClr val="BE4B48"/>
            </a:solidFill>
            <a:prstDash val="solid"/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5" name="Frame 3"/>
          <p:cNvSpPr>
            <a:spLocks/>
          </p:cNvSpPr>
          <p:nvPr/>
        </p:nvSpPr>
        <p:spPr bwMode="auto">
          <a:xfrm>
            <a:off x="3705225" y="2514600"/>
            <a:ext cx="1704975" cy="1600200"/>
          </a:xfrm>
          <a:custGeom>
            <a:avLst/>
            <a:gdLst>
              <a:gd name="T0" fmla="*/ 0 w 1704975"/>
              <a:gd name="T1" fmla="*/ 0 h 1125537"/>
              <a:gd name="T2" fmla="*/ 1704975 w 1704975"/>
              <a:gd name="T3" fmla="*/ 0 h 1125537"/>
              <a:gd name="T4" fmla="*/ 1704975 w 1704975"/>
              <a:gd name="T5" fmla="*/ 1125537 h 1125537"/>
              <a:gd name="T6" fmla="*/ 0 w 1704975"/>
              <a:gd name="T7" fmla="*/ 1125537 h 1125537"/>
              <a:gd name="T8" fmla="*/ 0 w 1704975"/>
              <a:gd name="T9" fmla="*/ 0 h 1125537"/>
              <a:gd name="T10" fmla="*/ 48848 w 1704975"/>
              <a:gd name="T11" fmla="*/ 48848 h 1125537"/>
              <a:gd name="T12" fmla="*/ 48848 w 1704975"/>
              <a:gd name="T13" fmla="*/ 1076689 h 1125537"/>
              <a:gd name="T14" fmla="*/ 1656127 w 1704975"/>
              <a:gd name="T15" fmla="*/ 1076689 h 1125537"/>
              <a:gd name="T16" fmla="*/ 1656127 w 1704975"/>
              <a:gd name="T17" fmla="*/ 48848 h 1125537"/>
              <a:gd name="T18" fmla="*/ 48848 w 1704975"/>
              <a:gd name="T19" fmla="*/ 48848 h 1125537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1704975" h="1125537">
                <a:moveTo>
                  <a:pt x="0" y="0"/>
                </a:moveTo>
                <a:lnTo>
                  <a:pt x="1704975" y="0"/>
                </a:lnTo>
                <a:lnTo>
                  <a:pt x="1704975" y="1125537"/>
                </a:lnTo>
                <a:lnTo>
                  <a:pt x="0" y="1125537"/>
                </a:lnTo>
                <a:lnTo>
                  <a:pt x="0" y="0"/>
                </a:lnTo>
                <a:close/>
                <a:moveTo>
                  <a:pt x="48848" y="48848"/>
                </a:moveTo>
                <a:lnTo>
                  <a:pt x="48848" y="1076689"/>
                </a:lnTo>
                <a:lnTo>
                  <a:pt x="1656127" y="1076689"/>
                </a:lnTo>
                <a:lnTo>
                  <a:pt x="1656127" y="48848"/>
                </a:lnTo>
                <a:lnTo>
                  <a:pt x="48848" y="48848"/>
                </a:lnTo>
                <a:close/>
              </a:path>
            </a:pathLst>
          </a:custGeom>
          <a:gradFill rotWithShape="1">
            <a:gsLst>
              <a:gs pos="0">
                <a:srgbClr val="FF9A99"/>
              </a:gs>
              <a:gs pos="100000">
                <a:srgbClr val="D1403C"/>
              </a:gs>
            </a:gsLst>
            <a:lin ang="5400000"/>
          </a:gradFill>
          <a:ln w="9525" cap="flat" cmpd="sng">
            <a:solidFill>
              <a:srgbClr val="BE4B48"/>
            </a:solidFill>
            <a:prstDash val="solid"/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6" name="Frame 3"/>
          <p:cNvSpPr>
            <a:spLocks/>
          </p:cNvSpPr>
          <p:nvPr/>
        </p:nvSpPr>
        <p:spPr bwMode="auto">
          <a:xfrm>
            <a:off x="5334000" y="1981201"/>
            <a:ext cx="1752600" cy="609600"/>
          </a:xfrm>
          <a:custGeom>
            <a:avLst/>
            <a:gdLst>
              <a:gd name="T0" fmla="*/ 0 w 1704975"/>
              <a:gd name="T1" fmla="*/ 0 h 1125537"/>
              <a:gd name="T2" fmla="*/ 1704975 w 1704975"/>
              <a:gd name="T3" fmla="*/ 0 h 1125537"/>
              <a:gd name="T4" fmla="*/ 1704975 w 1704975"/>
              <a:gd name="T5" fmla="*/ 1125537 h 1125537"/>
              <a:gd name="T6" fmla="*/ 0 w 1704975"/>
              <a:gd name="T7" fmla="*/ 1125537 h 1125537"/>
              <a:gd name="T8" fmla="*/ 0 w 1704975"/>
              <a:gd name="T9" fmla="*/ 0 h 1125537"/>
              <a:gd name="T10" fmla="*/ 48848 w 1704975"/>
              <a:gd name="T11" fmla="*/ 48848 h 1125537"/>
              <a:gd name="T12" fmla="*/ 48848 w 1704975"/>
              <a:gd name="T13" fmla="*/ 1076689 h 1125537"/>
              <a:gd name="T14" fmla="*/ 1656127 w 1704975"/>
              <a:gd name="T15" fmla="*/ 1076689 h 1125537"/>
              <a:gd name="T16" fmla="*/ 1656127 w 1704975"/>
              <a:gd name="T17" fmla="*/ 48848 h 1125537"/>
              <a:gd name="T18" fmla="*/ 48848 w 1704975"/>
              <a:gd name="T19" fmla="*/ 48848 h 1125537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1704975" h="1125537">
                <a:moveTo>
                  <a:pt x="0" y="0"/>
                </a:moveTo>
                <a:lnTo>
                  <a:pt x="1704975" y="0"/>
                </a:lnTo>
                <a:lnTo>
                  <a:pt x="1704975" y="1125537"/>
                </a:lnTo>
                <a:lnTo>
                  <a:pt x="0" y="1125537"/>
                </a:lnTo>
                <a:lnTo>
                  <a:pt x="0" y="0"/>
                </a:lnTo>
                <a:close/>
                <a:moveTo>
                  <a:pt x="48848" y="48848"/>
                </a:moveTo>
                <a:lnTo>
                  <a:pt x="48848" y="1076689"/>
                </a:lnTo>
                <a:lnTo>
                  <a:pt x="1656127" y="1076689"/>
                </a:lnTo>
                <a:lnTo>
                  <a:pt x="1656127" y="48848"/>
                </a:lnTo>
                <a:lnTo>
                  <a:pt x="48848" y="48848"/>
                </a:lnTo>
                <a:close/>
              </a:path>
            </a:pathLst>
          </a:custGeom>
          <a:gradFill rotWithShape="1">
            <a:gsLst>
              <a:gs pos="0">
                <a:srgbClr val="FF9A99"/>
              </a:gs>
              <a:gs pos="100000">
                <a:srgbClr val="D1403C"/>
              </a:gs>
            </a:gsLst>
            <a:lin ang="5400000"/>
          </a:gradFill>
          <a:ln w="9525" cap="flat" cmpd="sng">
            <a:solidFill>
              <a:srgbClr val="BE4B48"/>
            </a:solidFill>
            <a:prstDash val="solid"/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7" name="Frame 3"/>
          <p:cNvSpPr>
            <a:spLocks/>
          </p:cNvSpPr>
          <p:nvPr/>
        </p:nvSpPr>
        <p:spPr bwMode="auto">
          <a:xfrm>
            <a:off x="7010400" y="2971800"/>
            <a:ext cx="1752600" cy="609600"/>
          </a:xfrm>
          <a:custGeom>
            <a:avLst/>
            <a:gdLst>
              <a:gd name="T0" fmla="*/ 0 w 1704975"/>
              <a:gd name="T1" fmla="*/ 0 h 1125537"/>
              <a:gd name="T2" fmla="*/ 1704975 w 1704975"/>
              <a:gd name="T3" fmla="*/ 0 h 1125537"/>
              <a:gd name="T4" fmla="*/ 1704975 w 1704975"/>
              <a:gd name="T5" fmla="*/ 1125537 h 1125537"/>
              <a:gd name="T6" fmla="*/ 0 w 1704975"/>
              <a:gd name="T7" fmla="*/ 1125537 h 1125537"/>
              <a:gd name="T8" fmla="*/ 0 w 1704975"/>
              <a:gd name="T9" fmla="*/ 0 h 1125537"/>
              <a:gd name="T10" fmla="*/ 48848 w 1704975"/>
              <a:gd name="T11" fmla="*/ 48848 h 1125537"/>
              <a:gd name="T12" fmla="*/ 48848 w 1704975"/>
              <a:gd name="T13" fmla="*/ 1076689 h 1125537"/>
              <a:gd name="T14" fmla="*/ 1656127 w 1704975"/>
              <a:gd name="T15" fmla="*/ 1076689 h 1125537"/>
              <a:gd name="T16" fmla="*/ 1656127 w 1704975"/>
              <a:gd name="T17" fmla="*/ 48848 h 1125537"/>
              <a:gd name="T18" fmla="*/ 48848 w 1704975"/>
              <a:gd name="T19" fmla="*/ 48848 h 1125537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1704975" h="1125537">
                <a:moveTo>
                  <a:pt x="0" y="0"/>
                </a:moveTo>
                <a:lnTo>
                  <a:pt x="1704975" y="0"/>
                </a:lnTo>
                <a:lnTo>
                  <a:pt x="1704975" y="1125537"/>
                </a:lnTo>
                <a:lnTo>
                  <a:pt x="0" y="1125537"/>
                </a:lnTo>
                <a:lnTo>
                  <a:pt x="0" y="0"/>
                </a:lnTo>
                <a:close/>
                <a:moveTo>
                  <a:pt x="48848" y="48848"/>
                </a:moveTo>
                <a:lnTo>
                  <a:pt x="48848" y="1076689"/>
                </a:lnTo>
                <a:lnTo>
                  <a:pt x="1656127" y="1076689"/>
                </a:lnTo>
                <a:lnTo>
                  <a:pt x="1656127" y="48848"/>
                </a:lnTo>
                <a:lnTo>
                  <a:pt x="48848" y="48848"/>
                </a:lnTo>
                <a:close/>
              </a:path>
            </a:pathLst>
          </a:custGeom>
          <a:gradFill rotWithShape="1">
            <a:gsLst>
              <a:gs pos="0">
                <a:srgbClr val="FF9A99"/>
              </a:gs>
              <a:gs pos="100000">
                <a:srgbClr val="D1403C"/>
              </a:gs>
            </a:gsLst>
            <a:lin ang="5400000"/>
          </a:gradFill>
          <a:ln w="9525" cap="flat" cmpd="sng">
            <a:solidFill>
              <a:srgbClr val="BE4B48"/>
            </a:solidFill>
            <a:prstDash val="solid"/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grpSp>
        <p:nvGrpSpPr>
          <p:cNvPr id="8" name="Group 8"/>
          <p:cNvGrpSpPr>
            <a:grpSpLocks/>
          </p:cNvGrpSpPr>
          <p:nvPr/>
        </p:nvGrpSpPr>
        <p:grpSpPr bwMode="auto">
          <a:xfrm>
            <a:off x="381000" y="5867400"/>
            <a:ext cx="1722438" cy="609600"/>
            <a:chOff x="0" y="2438400"/>
            <a:chExt cx="1722750" cy="612648"/>
          </a:xfrm>
        </p:grpSpPr>
        <p:sp>
          <p:nvSpPr>
            <p:cNvPr id="9" name="Oval Callout 8"/>
            <p:cNvSpPr/>
            <p:nvPr/>
          </p:nvSpPr>
          <p:spPr>
            <a:xfrm>
              <a:off x="0" y="2438400"/>
              <a:ext cx="1722750" cy="612648"/>
            </a:xfrm>
            <a:prstGeom prst="wedgeEllipseCallout">
              <a:avLst>
                <a:gd name="adj1" fmla="val 17735"/>
                <a:gd name="adj2" fmla="val -168387"/>
              </a:avLst>
            </a:prstGeom>
            <a:noFill/>
            <a:ln w="38100" cmpd="sng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0" name="TextBox 2"/>
            <p:cNvSpPr txBox="1">
              <a:spLocks noChangeArrowheads="1"/>
            </p:cNvSpPr>
            <p:nvPr/>
          </p:nvSpPr>
          <p:spPr bwMode="auto">
            <a:xfrm>
              <a:off x="152400" y="2514981"/>
              <a:ext cx="1415697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 b="1" dirty="0">
                  <a:solidFill>
                    <a:schemeClr val="tx2"/>
                  </a:solidFill>
                </a:rPr>
                <a:t>Boot Camp</a:t>
              </a:r>
            </a:p>
          </p:txBody>
        </p:sp>
      </p:grpSp>
      <p:grpSp>
        <p:nvGrpSpPr>
          <p:cNvPr id="11" name="Group 8"/>
          <p:cNvGrpSpPr>
            <a:grpSpLocks/>
          </p:cNvGrpSpPr>
          <p:nvPr/>
        </p:nvGrpSpPr>
        <p:grpSpPr bwMode="auto">
          <a:xfrm>
            <a:off x="2590800" y="5867400"/>
            <a:ext cx="1722438" cy="609600"/>
            <a:chOff x="0" y="2438400"/>
            <a:chExt cx="1722750" cy="612648"/>
          </a:xfrm>
        </p:grpSpPr>
        <p:sp>
          <p:nvSpPr>
            <p:cNvPr id="12" name="Oval Callout 11"/>
            <p:cNvSpPr/>
            <p:nvPr/>
          </p:nvSpPr>
          <p:spPr>
            <a:xfrm>
              <a:off x="0" y="2438400"/>
              <a:ext cx="1722750" cy="612648"/>
            </a:xfrm>
            <a:prstGeom prst="wedgeEllipseCallout">
              <a:avLst>
                <a:gd name="adj1" fmla="val -23794"/>
                <a:gd name="adj2" fmla="val -336029"/>
              </a:avLst>
            </a:prstGeom>
            <a:noFill/>
            <a:ln w="38100" cmpd="sng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3" name="TextBox 2"/>
            <p:cNvSpPr txBox="1">
              <a:spLocks noChangeArrowheads="1"/>
            </p:cNvSpPr>
            <p:nvPr/>
          </p:nvSpPr>
          <p:spPr bwMode="auto">
            <a:xfrm>
              <a:off x="152400" y="2514981"/>
              <a:ext cx="1415697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 b="1" dirty="0">
                  <a:solidFill>
                    <a:schemeClr val="tx2"/>
                  </a:solidFill>
                </a:rPr>
                <a:t>Boot Camp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52066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7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100" y="584200"/>
            <a:ext cx="8559800" cy="567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Frame 2"/>
          <p:cNvSpPr>
            <a:spLocks/>
          </p:cNvSpPr>
          <p:nvPr/>
        </p:nvSpPr>
        <p:spPr bwMode="auto">
          <a:xfrm>
            <a:off x="3681413" y="2057400"/>
            <a:ext cx="1728787" cy="533400"/>
          </a:xfrm>
          <a:custGeom>
            <a:avLst/>
            <a:gdLst>
              <a:gd name="T0" fmla="*/ 0 w 1728787"/>
              <a:gd name="T1" fmla="*/ 0 h 706438"/>
              <a:gd name="T2" fmla="*/ 1728787 w 1728787"/>
              <a:gd name="T3" fmla="*/ 0 h 706438"/>
              <a:gd name="T4" fmla="*/ 1728787 w 1728787"/>
              <a:gd name="T5" fmla="*/ 706438 h 706438"/>
              <a:gd name="T6" fmla="*/ 0 w 1728787"/>
              <a:gd name="T7" fmla="*/ 706438 h 706438"/>
              <a:gd name="T8" fmla="*/ 0 w 1728787"/>
              <a:gd name="T9" fmla="*/ 0 h 706438"/>
              <a:gd name="T10" fmla="*/ 43107 w 1728787"/>
              <a:gd name="T11" fmla="*/ 43107 h 706438"/>
              <a:gd name="T12" fmla="*/ 43107 w 1728787"/>
              <a:gd name="T13" fmla="*/ 663331 h 706438"/>
              <a:gd name="T14" fmla="*/ 1685680 w 1728787"/>
              <a:gd name="T15" fmla="*/ 663331 h 706438"/>
              <a:gd name="T16" fmla="*/ 1685680 w 1728787"/>
              <a:gd name="T17" fmla="*/ 43107 h 706438"/>
              <a:gd name="T18" fmla="*/ 43107 w 1728787"/>
              <a:gd name="T19" fmla="*/ 43107 h 706438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1728787" h="706438">
                <a:moveTo>
                  <a:pt x="0" y="0"/>
                </a:moveTo>
                <a:lnTo>
                  <a:pt x="1728787" y="0"/>
                </a:lnTo>
                <a:lnTo>
                  <a:pt x="1728787" y="706438"/>
                </a:lnTo>
                <a:lnTo>
                  <a:pt x="0" y="706438"/>
                </a:lnTo>
                <a:lnTo>
                  <a:pt x="0" y="0"/>
                </a:lnTo>
                <a:close/>
                <a:moveTo>
                  <a:pt x="43107" y="43107"/>
                </a:moveTo>
                <a:lnTo>
                  <a:pt x="43107" y="663331"/>
                </a:lnTo>
                <a:lnTo>
                  <a:pt x="1685680" y="663331"/>
                </a:lnTo>
                <a:lnTo>
                  <a:pt x="1685680" y="43107"/>
                </a:lnTo>
                <a:lnTo>
                  <a:pt x="43107" y="43107"/>
                </a:lnTo>
                <a:close/>
              </a:path>
            </a:pathLst>
          </a:custGeom>
          <a:gradFill rotWithShape="1">
            <a:gsLst>
              <a:gs pos="0">
                <a:srgbClr val="FF9A99"/>
              </a:gs>
              <a:gs pos="100000">
                <a:srgbClr val="D1403C"/>
              </a:gs>
            </a:gsLst>
            <a:lin ang="5400000"/>
          </a:gradFill>
          <a:ln w="9525" cap="flat" cmpd="sng">
            <a:solidFill>
              <a:srgbClr val="BE4B48"/>
            </a:solidFill>
            <a:prstDash val="solid"/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5" name="Frame 2"/>
          <p:cNvSpPr>
            <a:spLocks/>
          </p:cNvSpPr>
          <p:nvPr/>
        </p:nvSpPr>
        <p:spPr bwMode="auto">
          <a:xfrm>
            <a:off x="1981200" y="1524000"/>
            <a:ext cx="1752600" cy="609600"/>
          </a:xfrm>
          <a:custGeom>
            <a:avLst/>
            <a:gdLst>
              <a:gd name="T0" fmla="*/ 0 w 1728787"/>
              <a:gd name="T1" fmla="*/ 0 h 706438"/>
              <a:gd name="T2" fmla="*/ 1728787 w 1728787"/>
              <a:gd name="T3" fmla="*/ 0 h 706438"/>
              <a:gd name="T4" fmla="*/ 1728787 w 1728787"/>
              <a:gd name="T5" fmla="*/ 706438 h 706438"/>
              <a:gd name="T6" fmla="*/ 0 w 1728787"/>
              <a:gd name="T7" fmla="*/ 706438 h 706438"/>
              <a:gd name="T8" fmla="*/ 0 w 1728787"/>
              <a:gd name="T9" fmla="*/ 0 h 706438"/>
              <a:gd name="T10" fmla="*/ 43107 w 1728787"/>
              <a:gd name="T11" fmla="*/ 43107 h 706438"/>
              <a:gd name="T12" fmla="*/ 43107 w 1728787"/>
              <a:gd name="T13" fmla="*/ 663331 h 706438"/>
              <a:gd name="T14" fmla="*/ 1685680 w 1728787"/>
              <a:gd name="T15" fmla="*/ 663331 h 706438"/>
              <a:gd name="T16" fmla="*/ 1685680 w 1728787"/>
              <a:gd name="T17" fmla="*/ 43107 h 706438"/>
              <a:gd name="T18" fmla="*/ 43107 w 1728787"/>
              <a:gd name="T19" fmla="*/ 43107 h 706438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1728787" h="706438">
                <a:moveTo>
                  <a:pt x="0" y="0"/>
                </a:moveTo>
                <a:lnTo>
                  <a:pt x="1728787" y="0"/>
                </a:lnTo>
                <a:lnTo>
                  <a:pt x="1728787" y="706438"/>
                </a:lnTo>
                <a:lnTo>
                  <a:pt x="0" y="706438"/>
                </a:lnTo>
                <a:lnTo>
                  <a:pt x="0" y="0"/>
                </a:lnTo>
                <a:close/>
                <a:moveTo>
                  <a:pt x="43107" y="43107"/>
                </a:moveTo>
                <a:lnTo>
                  <a:pt x="43107" y="663331"/>
                </a:lnTo>
                <a:lnTo>
                  <a:pt x="1685680" y="663331"/>
                </a:lnTo>
                <a:lnTo>
                  <a:pt x="1685680" y="43107"/>
                </a:lnTo>
                <a:lnTo>
                  <a:pt x="43107" y="43107"/>
                </a:lnTo>
                <a:close/>
              </a:path>
            </a:pathLst>
          </a:custGeom>
          <a:gradFill rotWithShape="1">
            <a:gsLst>
              <a:gs pos="0">
                <a:srgbClr val="FF9A99"/>
              </a:gs>
              <a:gs pos="100000">
                <a:srgbClr val="D1403C"/>
              </a:gs>
            </a:gsLst>
            <a:lin ang="5400000"/>
          </a:gradFill>
          <a:ln w="9525" cap="flat" cmpd="sng">
            <a:solidFill>
              <a:srgbClr val="BE4B48"/>
            </a:solidFill>
            <a:prstDash val="solid"/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6" name="Frame 2"/>
          <p:cNvSpPr>
            <a:spLocks/>
          </p:cNvSpPr>
          <p:nvPr/>
        </p:nvSpPr>
        <p:spPr bwMode="auto">
          <a:xfrm>
            <a:off x="304800" y="1524000"/>
            <a:ext cx="1728788" cy="609600"/>
          </a:xfrm>
          <a:custGeom>
            <a:avLst/>
            <a:gdLst>
              <a:gd name="T0" fmla="*/ 0 w 1728787"/>
              <a:gd name="T1" fmla="*/ 0 h 706438"/>
              <a:gd name="T2" fmla="*/ 1728787 w 1728787"/>
              <a:gd name="T3" fmla="*/ 0 h 706438"/>
              <a:gd name="T4" fmla="*/ 1728787 w 1728787"/>
              <a:gd name="T5" fmla="*/ 706438 h 706438"/>
              <a:gd name="T6" fmla="*/ 0 w 1728787"/>
              <a:gd name="T7" fmla="*/ 706438 h 706438"/>
              <a:gd name="T8" fmla="*/ 0 w 1728787"/>
              <a:gd name="T9" fmla="*/ 0 h 706438"/>
              <a:gd name="T10" fmla="*/ 43107 w 1728787"/>
              <a:gd name="T11" fmla="*/ 43107 h 706438"/>
              <a:gd name="T12" fmla="*/ 43107 w 1728787"/>
              <a:gd name="T13" fmla="*/ 663331 h 706438"/>
              <a:gd name="T14" fmla="*/ 1685680 w 1728787"/>
              <a:gd name="T15" fmla="*/ 663331 h 706438"/>
              <a:gd name="T16" fmla="*/ 1685680 w 1728787"/>
              <a:gd name="T17" fmla="*/ 43107 h 706438"/>
              <a:gd name="T18" fmla="*/ 43107 w 1728787"/>
              <a:gd name="T19" fmla="*/ 43107 h 706438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1728787" h="706438">
                <a:moveTo>
                  <a:pt x="0" y="0"/>
                </a:moveTo>
                <a:lnTo>
                  <a:pt x="1728787" y="0"/>
                </a:lnTo>
                <a:lnTo>
                  <a:pt x="1728787" y="706438"/>
                </a:lnTo>
                <a:lnTo>
                  <a:pt x="0" y="706438"/>
                </a:lnTo>
                <a:lnTo>
                  <a:pt x="0" y="0"/>
                </a:lnTo>
                <a:close/>
                <a:moveTo>
                  <a:pt x="43107" y="43107"/>
                </a:moveTo>
                <a:lnTo>
                  <a:pt x="43107" y="663331"/>
                </a:lnTo>
                <a:lnTo>
                  <a:pt x="1685680" y="663331"/>
                </a:lnTo>
                <a:lnTo>
                  <a:pt x="1685680" y="43107"/>
                </a:lnTo>
                <a:lnTo>
                  <a:pt x="43107" y="43107"/>
                </a:lnTo>
                <a:close/>
              </a:path>
            </a:pathLst>
          </a:custGeom>
          <a:gradFill rotWithShape="1">
            <a:gsLst>
              <a:gs pos="0">
                <a:srgbClr val="FF9A99"/>
              </a:gs>
              <a:gs pos="100000">
                <a:srgbClr val="D1403C"/>
              </a:gs>
            </a:gsLst>
            <a:lin ang="5400000"/>
          </a:gradFill>
          <a:ln w="9525" cap="flat" cmpd="sng">
            <a:solidFill>
              <a:srgbClr val="BE4B48"/>
            </a:solidFill>
            <a:prstDash val="solid"/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7" name="Frame 2"/>
          <p:cNvSpPr>
            <a:spLocks/>
          </p:cNvSpPr>
          <p:nvPr/>
        </p:nvSpPr>
        <p:spPr bwMode="auto">
          <a:xfrm>
            <a:off x="5357813" y="2209800"/>
            <a:ext cx="1728787" cy="1295400"/>
          </a:xfrm>
          <a:custGeom>
            <a:avLst/>
            <a:gdLst>
              <a:gd name="T0" fmla="*/ 0 w 1728787"/>
              <a:gd name="T1" fmla="*/ 0 h 706438"/>
              <a:gd name="T2" fmla="*/ 1728787 w 1728787"/>
              <a:gd name="T3" fmla="*/ 0 h 706438"/>
              <a:gd name="T4" fmla="*/ 1728787 w 1728787"/>
              <a:gd name="T5" fmla="*/ 706438 h 706438"/>
              <a:gd name="T6" fmla="*/ 0 w 1728787"/>
              <a:gd name="T7" fmla="*/ 706438 h 706438"/>
              <a:gd name="T8" fmla="*/ 0 w 1728787"/>
              <a:gd name="T9" fmla="*/ 0 h 706438"/>
              <a:gd name="T10" fmla="*/ 43107 w 1728787"/>
              <a:gd name="T11" fmla="*/ 43107 h 706438"/>
              <a:gd name="T12" fmla="*/ 43107 w 1728787"/>
              <a:gd name="T13" fmla="*/ 663331 h 706438"/>
              <a:gd name="T14" fmla="*/ 1685680 w 1728787"/>
              <a:gd name="T15" fmla="*/ 663331 h 706438"/>
              <a:gd name="T16" fmla="*/ 1685680 w 1728787"/>
              <a:gd name="T17" fmla="*/ 43107 h 706438"/>
              <a:gd name="T18" fmla="*/ 43107 w 1728787"/>
              <a:gd name="T19" fmla="*/ 43107 h 706438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1728787" h="706438">
                <a:moveTo>
                  <a:pt x="0" y="0"/>
                </a:moveTo>
                <a:lnTo>
                  <a:pt x="1728787" y="0"/>
                </a:lnTo>
                <a:lnTo>
                  <a:pt x="1728787" y="706438"/>
                </a:lnTo>
                <a:lnTo>
                  <a:pt x="0" y="706438"/>
                </a:lnTo>
                <a:lnTo>
                  <a:pt x="0" y="0"/>
                </a:lnTo>
                <a:close/>
                <a:moveTo>
                  <a:pt x="43107" y="43107"/>
                </a:moveTo>
                <a:lnTo>
                  <a:pt x="43107" y="663331"/>
                </a:lnTo>
                <a:lnTo>
                  <a:pt x="1685680" y="663331"/>
                </a:lnTo>
                <a:lnTo>
                  <a:pt x="1685680" y="43107"/>
                </a:lnTo>
                <a:lnTo>
                  <a:pt x="43107" y="43107"/>
                </a:lnTo>
                <a:close/>
              </a:path>
            </a:pathLst>
          </a:custGeom>
          <a:gradFill rotWithShape="1">
            <a:gsLst>
              <a:gs pos="0">
                <a:srgbClr val="FF9A99"/>
              </a:gs>
              <a:gs pos="100000">
                <a:srgbClr val="D1403C"/>
              </a:gs>
            </a:gsLst>
            <a:lin ang="5400000"/>
          </a:gradFill>
          <a:ln w="9525" cap="flat" cmpd="sng">
            <a:solidFill>
              <a:srgbClr val="BE4B48"/>
            </a:solidFill>
            <a:prstDash val="solid"/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1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100" y="584200"/>
            <a:ext cx="8559800" cy="567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Frame 2"/>
          <p:cNvSpPr>
            <a:spLocks/>
          </p:cNvSpPr>
          <p:nvPr/>
        </p:nvSpPr>
        <p:spPr bwMode="auto">
          <a:xfrm>
            <a:off x="3681413" y="2057400"/>
            <a:ext cx="1728787" cy="533400"/>
          </a:xfrm>
          <a:custGeom>
            <a:avLst/>
            <a:gdLst>
              <a:gd name="T0" fmla="*/ 0 w 1728787"/>
              <a:gd name="T1" fmla="*/ 0 h 706438"/>
              <a:gd name="T2" fmla="*/ 1728787 w 1728787"/>
              <a:gd name="T3" fmla="*/ 0 h 706438"/>
              <a:gd name="T4" fmla="*/ 1728787 w 1728787"/>
              <a:gd name="T5" fmla="*/ 706438 h 706438"/>
              <a:gd name="T6" fmla="*/ 0 w 1728787"/>
              <a:gd name="T7" fmla="*/ 706438 h 706438"/>
              <a:gd name="T8" fmla="*/ 0 w 1728787"/>
              <a:gd name="T9" fmla="*/ 0 h 706438"/>
              <a:gd name="T10" fmla="*/ 43107 w 1728787"/>
              <a:gd name="T11" fmla="*/ 43107 h 706438"/>
              <a:gd name="T12" fmla="*/ 43107 w 1728787"/>
              <a:gd name="T13" fmla="*/ 663331 h 706438"/>
              <a:gd name="T14" fmla="*/ 1685680 w 1728787"/>
              <a:gd name="T15" fmla="*/ 663331 h 706438"/>
              <a:gd name="T16" fmla="*/ 1685680 w 1728787"/>
              <a:gd name="T17" fmla="*/ 43107 h 706438"/>
              <a:gd name="T18" fmla="*/ 43107 w 1728787"/>
              <a:gd name="T19" fmla="*/ 43107 h 706438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1728787" h="706438">
                <a:moveTo>
                  <a:pt x="0" y="0"/>
                </a:moveTo>
                <a:lnTo>
                  <a:pt x="1728787" y="0"/>
                </a:lnTo>
                <a:lnTo>
                  <a:pt x="1728787" y="706438"/>
                </a:lnTo>
                <a:lnTo>
                  <a:pt x="0" y="706438"/>
                </a:lnTo>
                <a:lnTo>
                  <a:pt x="0" y="0"/>
                </a:lnTo>
                <a:close/>
                <a:moveTo>
                  <a:pt x="43107" y="43107"/>
                </a:moveTo>
                <a:lnTo>
                  <a:pt x="43107" y="663331"/>
                </a:lnTo>
                <a:lnTo>
                  <a:pt x="1685680" y="663331"/>
                </a:lnTo>
                <a:lnTo>
                  <a:pt x="1685680" y="43107"/>
                </a:lnTo>
                <a:lnTo>
                  <a:pt x="43107" y="43107"/>
                </a:lnTo>
                <a:close/>
              </a:path>
            </a:pathLst>
          </a:custGeom>
          <a:gradFill rotWithShape="1">
            <a:gsLst>
              <a:gs pos="0">
                <a:srgbClr val="FF9A99"/>
              </a:gs>
              <a:gs pos="100000">
                <a:srgbClr val="D1403C"/>
              </a:gs>
            </a:gsLst>
            <a:lin ang="5400000"/>
          </a:gradFill>
          <a:ln w="9525" cap="flat" cmpd="sng">
            <a:solidFill>
              <a:srgbClr val="BE4B48"/>
            </a:solidFill>
            <a:prstDash val="solid"/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5" name="Frame 2"/>
          <p:cNvSpPr>
            <a:spLocks/>
          </p:cNvSpPr>
          <p:nvPr/>
        </p:nvSpPr>
        <p:spPr bwMode="auto">
          <a:xfrm>
            <a:off x="1981200" y="1524000"/>
            <a:ext cx="1752600" cy="609600"/>
          </a:xfrm>
          <a:custGeom>
            <a:avLst/>
            <a:gdLst>
              <a:gd name="T0" fmla="*/ 0 w 1728787"/>
              <a:gd name="T1" fmla="*/ 0 h 706438"/>
              <a:gd name="T2" fmla="*/ 1728787 w 1728787"/>
              <a:gd name="T3" fmla="*/ 0 h 706438"/>
              <a:gd name="T4" fmla="*/ 1728787 w 1728787"/>
              <a:gd name="T5" fmla="*/ 706438 h 706438"/>
              <a:gd name="T6" fmla="*/ 0 w 1728787"/>
              <a:gd name="T7" fmla="*/ 706438 h 706438"/>
              <a:gd name="T8" fmla="*/ 0 w 1728787"/>
              <a:gd name="T9" fmla="*/ 0 h 706438"/>
              <a:gd name="T10" fmla="*/ 43107 w 1728787"/>
              <a:gd name="T11" fmla="*/ 43107 h 706438"/>
              <a:gd name="T12" fmla="*/ 43107 w 1728787"/>
              <a:gd name="T13" fmla="*/ 663331 h 706438"/>
              <a:gd name="T14" fmla="*/ 1685680 w 1728787"/>
              <a:gd name="T15" fmla="*/ 663331 h 706438"/>
              <a:gd name="T16" fmla="*/ 1685680 w 1728787"/>
              <a:gd name="T17" fmla="*/ 43107 h 706438"/>
              <a:gd name="T18" fmla="*/ 43107 w 1728787"/>
              <a:gd name="T19" fmla="*/ 43107 h 706438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1728787" h="706438">
                <a:moveTo>
                  <a:pt x="0" y="0"/>
                </a:moveTo>
                <a:lnTo>
                  <a:pt x="1728787" y="0"/>
                </a:lnTo>
                <a:lnTo>
                  <a:pt x="1728787" y="706438"/>
                </a:lnTo>
                <a:lnTo>
                  <a:pt x="0" y="706438"/>
                </a:lnTo>
                <a:lnTo>
                  <a:pt x="0" y="0"/>
                </a:lnTo>
                <a:close/>
                <a:moveTo>
                  <a:pt x="43107" y="43107"/>
                </a:moveTo>
                <a:lnTo>
                  <a:pt x="43107" y="663331"/>
                </a:lnTo>
                <a:lnTo>
                  <a:pt x="1685680" y="663331"/>
                </a:lnTo>
                <a:lnTo>
                  <a:pt x="1685680" y="43107"/>
                </a:lnTo>
                <a:lnTo>
                  <a:pt x="43107" y="43107"/>
                </a:lnTo>
                <a:close/>
              </a:path>
            </a:pathLst>
          </a:custGeom>
          <a:gradFill rotWithShape="1">
            <a:gsLst>
              <a:gs pos="0">
                <a:srgbClr val="FF9A99"/>
              </a:gs>
              <a:gs pos="100000">
                <a:srgbClr val="D1403C"/>
              </a:gs>
            </a:gsLst>
            <a:lin ang="5400000"/>
          </a:gradFill>
          <a:ln w="9525" cap="flat" cmpd="sng">
            <a:solidFill>
              <a:srgbClr val="BE4B48"/>
            </a:solidFill>
            <a:prstDash val="solid"/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6" name="Frame 2"/>
          <p:cNvSpPr>
            <a:spLocks/>
          </p:cNvSpPr>
          <p:nvPr/>
        </p:nvSpPr>
        <p:spPr bwMode="auto">
          <a:xfrm>
            <a:off x="304800" y="1524000"/>
            <a:ext cx="1728788" cy="609600"/>
          </a:xfrm>
          <a:custGeom>
            <a:avLst/>
            <a:gdLst>
              <a:gd name="T0" fmla="*/ 0 w 1728787"/>
              <a:gd name="T1" fmla="*/ 0 h 706438"/>
              <a:gd name="T2" fmla="*/ 1728787 w 1728787"/>
              <a:gd name="T3" fmla="*/ 0 h 706438"/>
              <a:gd name="T4" fmla="*/ 1728787 w 1728787"/>
              <a:gd name="T5" fmla="*/ 706438 h 706438"/>
              <a:gd name="T6" fmla="*/ 0 w 1728787"/>
              <a:gd name="T7" fmla="*/ 706438 h 706438"/>
              <a:gd name="T8" fmla="*/ 0 w 1728787"/>
              <a:gd name="T9" fmla="*/ 0 h 706438"/>
              <a:gd name="T10" fmla="*/ 43107 w 1728787"/>
              <a:gd name="T11" fmla="*/ 43107 h 706438"/>
              <a:gd name="T12" fmla="*/ 43107 w 1728787"/>
              <a:gd name="T13" fmla="*/ 663331 h 706438"/>
              <a:gd name="T14" fmla="*/ 1685680 w 1728787"/>
              <a:gd name="T15" fmla="*/ 663331 h 706438"/>
              <a:gd name="T16" fmla="*/ 1685680 w 1728787"/>
              <a:gd name="T17" fmla="*/ 43107 h 706438"/>
              <a:gd name="T18" fmla="*/ 43107 w 1728787"/>
              <a:gd name="T19" fmla="*/ 43107 h 706438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1728787" h="706438">
                <a:moveTo>
                  <a:pt x="0" y="0"/>
                </a:moveTo>
                <a:lnTo>
                  <a:pt x="1728787" y="0"/>
                </a:lnTo>
                <a:lnTo>
                  <a:pt x="1728787" y="706438"/>
                </a:lnTo>
                <a:lnTo>
                  <a:pt x="0" y="706438"/>
                </a:lnTo>
                <a:lnTo>
                  <a:pt x="0" y="0"/>
                </a:lnTo>
                <a:close/>
                <a:moveTo>
                  <a:pt x="43107" y="43107"/>
                </a:moveTo>
                <a:lnTo>
                  <a:pt x="43107" y="663331"/>
                </a:lnTo>
                <a:lnTo>
                  <a:pt x="1685680" y="663331"/>
                </a:lnTo>
                <a:lnTo>
                  <a:pt x="1685680" y="43107"/>
                </a:lnTo>
                <a:lnTo>
                  <a:pt x="43107" y="43107"/>
                </a:lnTo>
                <a:close/>
              </a:path>
            </a:pathLst>
          </a:custGeom>
          <a:gradFill rotWithShape="1">
            <a:gsLst>
              <a:gs pos="0">
                <a:srgbClr val="FF9A99"/>
              </a:gs>
              <a:gs pos="100000">
                <a:srgbClr val="D1403C"/>
              </a:gs>
            </a:gsLst>
            <a:lin ang="5400000"/>
          </a:gradFill>
          <a:ln w="9525" cap="flat" cmpd="sng">
            <a:solidFill>
              <a:srgbClr val="BE4B48"/>
            </a:solidFill>
            <a:prstDash val="solid"/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7" name="Frame 2"/>
          <p:cNvSpPr>
            <a:spLocks/>
          </p:cNvSpPr>
          <p:nvPr/>
        </p:nvSpPr>
        <p:spPr bwMode="auto">
          <a:xfrm>
            <a:off x="5357813" y="2209800"/>
            <a:ext cx="1728787" cy="1295400"/>
          </a:xfrm>
          <a:custGeom>
            <a:avLst/>
            <a:gdLst>
              <a:gd name="T0" fmla="*/ 0 w 1728787"/>
              <a:gd name="T1" fmla="*/ 0 h 706438"/>
              <a:gd name="T2" fmla="*/ 1728787 w 1728787"/>
              <a:gd name="T3" fmla="*/ 0 h 706438"/>
              <a:gd name="T4" fmla="*/ 1728787 w 1728787"/>
              <a:gd name="T5" fmla="*/ 706438 h 706438"/>
              <a:gd name="T6" fmla="*/ 0 w 1728787"/>
              <a:gd name="T7" fmla="*/ 706438 h 706438"/>
              <a:gd name="T8" fmla="*/ 0 w 1728787"/>
              <a:gd name="T9" fmla="*/ 0 h 706438"/>
              <a:gd name="T10" fmla="*/ 43107 w 1728787"/>
              <a:gd name="T11" fmla="*/ 43107 h 706438"/>
              <a:gd name="T12" fmla="*/ 43107 w 1728787"/>
              <a:gd name="T13" fmla="*/ 663331 h 706438"/>
              <a:gd name="T14" fmla="*/ 1685680 w 1728787"/>
              <a:gd name="T15" fmla="*/ 663331 h 706438"/>
              <a:gd name="T16" fmla="*/ 1685680 w 1728787"/>
              <a:gd name="T17" fmla="*/ 43107 h 706438"/>
              <a:gd name="T18" fmla="*/ 43107 w 1728787"/>
              <a:gd name="T19" fmla="*/ 43107 h 706438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1728787" h="706438">
                <a:moveTo>
                  <a:pt x="0" y="0"/>
                </a:moveTo>
                <a:lnTo>
                  <a:pt x="1728787" y="0"/>
                </a:lnTo>
                <a:lnTo>
                  <a:pt x="1728787" y="706438"/>
                </a:lnTo>
                <a:lnTo>
                  <a:pt x="0" y="706438"/>
                </a:lnTo>
                <a:lnTo>
                  <a:pt x="0" y="0"/>
                </a:lnTo>
                <a:close/>
                <a:moveTo>
                  <a:pt x="43107" y="43107"/>
                </a:moveTo>
                <a:lnTo>
                  <a:pt x="43107" y="663331"/>
                </a:lnTo>
                <a:lnTo>
                  <a:pt x="1685680" y="663331"/>
                </a:lnTo>
                <a:lnTo>
                  <a:pt x="1685680" y="43107"/>
                </a:lnTo>
                <a:lnTo>
                  <a:pt x="43107" y="43107"/>
                </a:lnTo>
                <a:close/>
              </a:path>
            </a:pathLst>
          </a:custGeom>
          <a:gradFill rotWithShape="1">
            <a:gsLst>
              <a:gs pos="0">
                <a:srgbClr val="FF9A99"/>
              </a:gs>
              <a:gs pos="100000">
                <a:srgbClr val="D1403C"/>
              </a:gs>
            </a:gsLst>
            <a:lin ang="5400000"/>
          </a:gradFill>
          <a:ln w="9525" cap="flat" cmpd="sng">
            <a:solidFill>
              <a:srgbClr val="BE4B48"/>
            </a:solidFill>
            <a:prstDash val="solid"/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grpSp>
        <p:nvGrpSpPr>
          <p:cNvPr id="76806" name="Group 8"/>
          <p:cNvGrpSpPr>
            <a:grpSpLocks/>
          </p:cNvGrpSpPr>
          <p:nvPr/>
        </p:nvGrpSpPr>
        <p:grpSpPr bwMode="auto">
          <a:xfrm>
            <a:off x="228600" y="3200400"/>
            <a:ext cx="1722438" cy="609600"/>
            <a:chOff x="0" y="2438400"/>
            <a:chExt cx="1722750" cy="612648"/>
          </a:xfrm>
        </p:grpSpPr>
        <p:sp>
          <p:nvSpPr>
            <p:cNvPr id="8" name="Oval Callout 7"/>
            <p:cNvSpPr/>
            <p:nvPr/>
          </p:nvSpPr>
          <p:spPr>
            <a:xfrm>
              <a:off x="0" y="2438400"/>
              <a:ext cx="1722750" cy="612648"/>
            </a:xfrm>
            <a:prstGeom prst="wedgeEllipseCallout">
              <a:avLst>
                <a:gd name="adj1" fmla="val 27058"/>
                <a:gd name="adj2" fmla="val -223470"/>
              </a:avLst>
            </a:prstGeom>
            <a:noFill/>
            <a:ln w="38100" cmpd="sng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76808" name="TextBox 2"/>
            <p:cNvSpPr txBox="1">
              <a:spLocks noChangeArrowheads="1"/>
            </p:cNvSpPr>
            <p:nvPr/>
          </p:nvSpPr>
          <p:spPr bwMode="auto">
            <a:xfrm>
              <a:off x="152400" y="2514981"/>
              <a:ext cx="1415697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 b="1" dirty="0" smtClean="0">
                  <a:solidFill>
                    <a:schemeClr val="tx2"/>
                  </a:solidFill>
                </a:rPr>
                <a:t>Boot Camp</a:t>
              </a:r>
              <a:endParaRPr lang="en-US" sz="1800" b="1" dirty="0">
                <a:solidFill>
                  <a:schemeClr val="tx2"/>
                </a:solidFill>
              </a:endParaRPr>
            </a:p>
          </p:txBody>
        </p:sp>
      </p:grpSp>
      <p:grpSp>
        <p:nvGrpSpPr>
          <p:cNvPr id="10" name="Group 8"/>
          <p:cNvGrpSpPr>
            <a:grpSpLocks/>
          </p:cNvGrpSpPr>
          <p:nvPr/>
        </p:nvGrpSpPr>
        <p:grpSpPr bwMode="auto">
          <a:xfrm>
            <a:off x="3428999" y="4495800"/>
            <a:ext cx="1722438" cy="609600"/>
            <a:chOff x="1371848" y="3740277"/>
            <a:chExt cx="1722750" cy="612648"/>
          </a:xfrm>
        </p:grpSpPr>
        <p:sp>
          <p:nvSpPr>
            <p:cNvPr id="11" name="Oval Callout 10"/>
            <p:cNvSpPr/>
            <p:nvPr/>
          </p:nvSpPr>
          <p:spPr>
            <a:xfrm>
              <a:off x="1371848" y="3740277"/>
              <a:ext cx="1722750" cy="612648"/>
            </a:xfrm>
            <a:prstGeom prst="wedgeEllipseCallout">
              <a:avLst>
                <a:gd name="adj1" fmla="val -62781"/>
                <a:gd name="adj2" fmla="val -431825"/>
              </a:avLst>
            </a:prstGeom>
            <a:noFill/>
            <a:ln w="38100" cmpd="sng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2" name="TextBox 2"/>
            <p:cNvSpPr txBox="1">
              <a:spLocks noChangeArrowheads="1"/>
            </p:cNvSpPr>
            <p:nvPr/>
          </p:nvSpPr>
          <p:spPr bwMode="auto">
            <a:xfrm>
              <a:off x="1556716" y="3816858"/>
              <a:ext cx="1339409" cy="3711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 b="1" dirty="0" smtClean="0">
                  <a:solidFill>
                    <a:schemeClr val="tx2"/>
                  </a:solidFill>
                </a:rPr>
                <a:t>JR Course</a:t>
              </a:r>
              <a:endParaRPr lang="en-US" sz="1800" b="1" dirty="0">
                <a:solidFill>
                  <a:schemeClr val="tx2"/>
                </a:solidFill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effectLst>
            <a:outerShdw blurRad="50800" dist="25400" dir="2700000">
              <a:srgbClr val="000000">
                <a:alpha val="43000"/>
              </a:srgbClr>
            </a:outerShdw>
          </a:effectLst>
        </p:spPr>
        <p:txBody>
          <a:bodyPr rtlCol="0" anchor="t">
            <a:normAutofit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en-US" sz="3600" b="1" i="1" dirty="0" smtClean="0">
                <a:solidFill>
                  <a:schemeClr val="accent3">
                    <a:lumMod val="20000"/>
                    <a:lumOff val="80000"/>
                  </a:schemeClr>
                </a:solidFill>
                <a:latin typeface="Arial"/>
                <a:ea typeface="+mj-ea"/>
                <a:cs typeface="Arial"/>
              </a:rPr>
              <a:t>Financing and Administration</a:t>
            </a:r>
          </a:p>
        </p:txBody>
      </p:sp>
      <p:sp>
        <p:nvSpPr>
          <p:cNvPr id="14339" name="Content Placeholder 2"/>
          <p:cNvSpPr>
            <a:spLocks noGrp="1"/>
          </p:cNvSpPr>
          <p:nvPr>
            <p:ph idx="1"/>
          </p:nvPr>
        </p:nvSpPr>
        <p:spPr>
          <a:xfrm>
            <a:off x="457200" y="1487312"/>
            <a:ext cx="8407400" cy="5046132"/>
          </a:xfrm>
        </p:spPr>
        <p:txBody>
          <a:bodyPr/>
          <a:lstStyle/>
          <a:p>
            <a:pPr eaLnBrk="1" hangingPunct="1">
              <a:buFont typeface="Arial"/>
              <a:buChar char="•"/>
              <a:defRPr/>
            </a:pPr>
            <a:r>
              <a:rPr lang="en-US" sz="2800" dirty="0" smtClean="0">
                <a:solidFill>
                  <a:srgbClr val="EBF1DE"/>
                </a:solidFill>
                <a:latin typeface="Arial" charset="0"/>
                <a:ea typeface="Arial" charset="0"/>
                <a:cs typeface="Arial" charset="0"/>
              </a:rPr>
              <a:t>Boot Camps</a:t>
            </a:r>
          </a:p>
          <a:p>
            <a:pPr lvl="1" eaLnBrk="1" hangingPunct="1">
              <a:buFont typeface="Arial"/>
              <a:buChar char="•"/>
              <a:defRPr/>
            </a:pPr>
            <a:r>
              <a:rPr lang="en-US" sz="2400" dirty="0" smtClean="0">
                <a:solidFill>
                  <a:srgbClr val="EBF1DE"/>
                </a:solidFill>
                <a:latin typeface="Arial" charset="0"/>
                <a:ea typeface="Arial" charset="0"/>
                <a:cs typeface="Arial" charset="0"/>
              </a:rPr>
              <a:t>5 year </a:t>
            </a:r>
            <a:r>
              <a:rPr lang="en-US" sz="2400" dirty="0" smtClean="0">
                <a:solidFill>
                  <a:srgbClr val="EBF1DE"/>
                </a:solidFill>
                <a:latin typeface="Arial" charset="0"/>
                <a:ea typeface="Arial" charset="0"/>
                <a:cs typeface="Arial" charset="0"/>
              </a:rPr>
              <a:t>agreement</a:t>
            </a:r>
          </a:p>
          <a:p>
            <a:pPr lvl="2" eaLnBrk="1" hangingPunct="1">
              <a:buFont typeface="Arial"/>
              <a:buChar char="•"/>
              <a:defRPr/>
            </a:pPr>
            <a:r>
              <a:rPr lang="en-US" dirty="0">
                <a:solidFill>
                  <a:srgbClr val="EBF1DE"/>
                </a:solidFill>
                <a:latin typeface="Arial" charset="0"/>
                <a:ea typeface="Arial" charset="0"/>
                <a:cs typeface="Arial" charset="0"/>
              </a:rPr>
              <a:t>A</a:t>
            </a:r>
            <a:r>
              <a:rPr lang="en-US" dirty="0" smtClean="0">
                <a:solidFill>
                  <a:srgbClr val="EBF1DE"/>
                </a:solidFill>
                <a:latin typeface="Arial" charset="0"/>
                <a:ea typeface="Arial" charset="0"/>
                <a:cs typeface="Arial" charset="0"/>
              </a:rPr>
              <a:t>dministrative </a:t>
            </a:r>
            <a:r>
              <a:rPr lang="en-US" dirty="0" smtClean="0">
                <a:solidFill>
                  <a:srgbClr val="EBF1DE"/>
                </a:solidFill>
                <a:latin typeface="Arial" charset="0"/>
                <a:ea typeface="Arial" charset="0"/>
                <a:cs typeface="Arial" charset="0"/>
              </a:rPr>
              <a:t>support </a:t>
            </a:r>
            <a:r>
              <a:rPr lang="en-US" dirty="0" smtClean="0">
                <a:solidFill>
                  <a:srgbClr val="EBF1DE"/>
                </a:solidFill>
                <a:latin typeface="Arial" charset="0"/>
                <a:ea typeface="Arial" charset="0"/>
                <a:cs typeface="Arial" charset="0"/>
              </a:rPr>
              <a:t>from the </a:t>
            </a:r>
            <a:r>
              <a:rPr lang="en-US" i="1" dirty="0" smtClean="0">
                <a:solidFill>
                  <a:srgbClr val="EBF1DE"/>
                </a:solidFill>
                <a:latin typeface="Arial" charset="0"/>
                <a:ea typeface="Arial" charset="0"/>
                <a:cs typeface="Arial" charset="0"/>
              </a:rPr>
              <a:t>CNS</a:t>
            </a:r>
            <a:endParaRPr lang="en-US" i="1" dirty="0" smtClean="0">
              <a:solidFill>
                <a:srgbClr val="EBF1DE"/>
              </a:solidFill>
              <a:latin typeface="Arial" charset="0"/>
              <a:ea typeface="Arial" charset="0"/>
              <a:cs typeface="Arial" charset="0"/>
            </a:endParaRPr>
          </a:p>
          <a:p>
            <a:pPr lvl="2" eaLnBrk="1" hangingPunct="1">
              <a:buFont typeface="Arial"/>
              <a:buChar char="•"/>
              <a:defRPr/>
            </a:pPr>
            <a:r>
              <a:rPr lang="en-US" dirty="0">
                <a:solidFill>
                  <a:srgbClr val="EBF1DE"/>
                </a:solidFill>
                <a:latin typeface="Arial" charset="0"/>
                <a:ea typeface="Arial" charset="0"/>
                <a:cs typeface="Arial" charset="0"/>
              </a:rPr>
              <a:t>E</a:t>
            </a:r>
            <a:r>
              <a:rPr lang="en-US" dirty="0" smtClean="0">
                <a:solidFill>
                  <a:srgbClr val="EBF1DE"/>
                </a:solidFill>
                <a:latin typeface="Arial" charset="0"/>
                <a:ea typeface="Arial" charset="0"/>
                <a:cs typeface="Arial" charset="0"/>
              </a:rPr>
              <a:t>ducational grant from Stryker</a:t>
            </a:r>
            <a:r>
              <a:rPr lang="en-US" dirty="0">
                <a:solidFill>
                  <a:srgbClr val="EBF1DE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dirty="0" smtClean="0">
                <a:solidFill>
                  <a:srgbClr val="EBF1DE"/>
                </a:solidFill>
                <a:latin typeface="Arial" charset="0"/>
                <a:ea typeface="Arial" charset="0"/>
                <a:cs typeface="Arial" charset="0"/>
              </a:rPr>
              <a:t>(</a:t>
            </a:r>
            <a:r>
              <a:rPr lang="en-US" dirty="0" smtClean="0">
                <a:solidFill>
                  <a:srgbClr val="EBF1DE"/>
                </a:solidFill>
                <a:latin typeface="Arial" charset="0"/>
                <a:ea typeface="Arial" charset="0"/>
                <a:cs typeface="Arial" charset="0"/>
              </a:rPr>
              <a:t>$</a:t>
            </a:r>
            <a:r>
              <a:rPr lang="en-US" dirty="0" smtClean="0">
                <a:solidFill>
                  <a:srgbClr val="EBF1DE"/>
                </a:solidFill>
                <a:latin typeface="Arial" charset="0"/>
                <a:ea typeface="Arial" charset="0"/>
                <a:cs typeface="Arial" charset="0"/>
              </a:rPr>
              <a:t>1.89 </a:t>
            </a:r>
            <a:r>
              <a:rPr lang="en-US" dirty="0" smtClean="0">
                <a:solidFill>
                  <a:srgbClr val="EBF1DE"/>
                </a:solidFill>
                <a:latin typeface="Arial" charset="0"/>
                <a:ea typeface="Arial" charset="0"/>
                <a:cs typeface="Arial" charset="0"/>
              </a:rPr>
              <a:t>million)</a:t>
            </a:r>
            <a:endParaRPr lang="en-US" dirty="0" smtClean="0">
              <a:solidFill>
                <a:srgbClr val="EBF1DE"/>
              </a:solidFill>
              <a:latin typeface="Arial" charset="0"/>
              <a:ea typeface="Arial" charset="0"/>
              <a:cs typeface="Arial" charset="0"/>
            </a:endParaRPr>
          </a:p>
          <a:p>
            <a:pPr lvl="1" eaLnBrk="1" hangingPunct="1">
              <a:buFont typeface="Arial"/>
              <a:buChar char="•"/>
              <a:defRPr/>
            </a:pPr>
            <a:r>
              <a:rPr lang="en-US" sz="2400" dirty="0" smtClean="0">
                <a:solidFill>
                  <a:srgbClr val="EBF1DE"/>
                </a:solidFill>
                <a:latin typeface="Arial" charset="0"/>
                <a:ea typeface="Arial" charset="0"/>
                <a:cs typeface="Arial" charset="0"/>
              </a:rPr>
              <a:t>2013 is the </a:t>
            </a:r>
            <a:r>
              <a:rPr lang="en-US" sz="2400" dirty="0" smtClean="0">
                <a:solidFill>
                  <a:srgbClr val="EBF1DE"/>
                </a:solidFill>
                <a:latin typeface="Arial" charset="0"/>
                <a:ea typeface="Arial" charset="0"/>
                <a:cs typeface="Arial" charset="0"/>
              </a:rPr>
              <a:t>3</a:t>
            </a:r>
            <a:r>
              <a:rPr lang="en-US" sz="2400" baseline="30000" dirty="0" smtClean="0">
                <a:solidFill>
                  <a:srgbClr val="EBF1DE"/>
                </a:solidFill>
                <a:latin typeface="Arial" charset="0"/>
                <a:ea typeface="Arial" charset="0"/>
                <a:cs typeface="Arial" charset="0"/>
              </a:rPr>
              <a:t>rd</a:t>
            </a:r>
            <a:r>
              <a:rPr lang="en-US" sz="2400" dirty="0" smtClean="0">
                <a:solidFill>
                  <a:srgbClr val="EBF1DE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dirty="0" smtClean="0">
                <a:solidFill>
                  <a:srgbClr val="EBF1DE"/>
                </a:solidFill>
                <a:latin typeface="Arial" charset="0"/>
                <a:ea typeface="Arial" charset="0"/>
                <a:cs typeface="Arial" charset="0"/>
              </a:rPr>
              <a:t>year of the </a:t>
            </a:r>
            <a:r>
              <a:rPr lang="en-US" sz="2400" dirty="0" smtClean="0">
                <a:solidFill>
                  <a:srgbClr val="EBF1DE"/>
                </a:solidFill>
                <a:latin typeface="Arial" charset="0"/>
                <a:ea typeface="Arial" charset="0"/>
                <a:cs typeface="Arial" charset="0"/>
              </a:rPr>
              <a:t>contract</a:t>
            </a:r>
          </a:p>
          <a:p>
            <a:pPr eaLnBrk="1" hangingPunct="1">
              <a:buFont typeface="Arial"/>
              <a:buChar char="•"/>
              <a:defRPr/>
            </a:pPr>
            <a:r>
              <a:rPr lang="en-US" sz="2800" dirty="0" smtClean="0">
                <a:solidFill>
                  <a:srgbClr val="EBF1DE"/>
                </a:solidFill>
                <a:latin typeface="Arial" charset="0"/>
                <a:ea typeface="Arial" charset="0"/>
                <a:cs typeface="Arial" charset="0"/>
              </a:rPr>
              <a:t>Junior Resident </a:t>
            </a:r>
            <a:r>
              <a:rPr lang="en-US" sz="2800" dirty="0" smtClean="0">
                <a:solidFill>
                  <a:srgbClr val="EBF1DE"/>
                </a:solidFill>
                <a:latin typeface="Arial" charset="0"/>
                <a:ea typeface="Arial" charset="0"/>
                <a:cs typeface="Arial" charset="0"/>
              </a:rPr>
              <a:t>Courses</a:t>
            </a:r>
            <a:endParaRPr lang="en-US" sz="2800" dirty="0" smtClean="0">
              <a:solidFill>
                <a:srgbClr val="EBF1DE"/>
              </a:solidFill>
              <a:latin typeface="Arial" charset="0"/>
              <a:ea typeface="Arial" charset="0"/>
              <a:cs typeface="Arial" charset="0"/>
            </a:endParaRPr>
          </a:p>
          <a:p>
            <a:pPr lvl="1" eaLnBrk="1" hangingPunct="1">
              <a:buFont typeface="Arial"/>
              <a:buChar char="•"/>
              <a:defRPr/>
            </a:pPr>
            <a:r>
              <a:rPr lang="en-US" sz="2400" dirty="0" smtClean="0">
                <a:solidFill>
                  <a:srgbClr val="EBF1DE"/>
                </a:solidFill>
                <a:latin typeface="Arial" charset="0"/>
                <a:ea typeface="Arial" charset="0"/>
                <a:cs typeface="Arial" charset="0"/>
              </a:rPr>
              <a:t>First year supported by Stryker, Integra, Depuy-</a:t>
            </a:r>
            <a:r>
              <a:rPr lang="en-US" sz="2400" dirty="0" smtClean="0">
                <a:solidFill>
                  <a:srgbClr val="EBF1DE"/>
                </a:solidFill>
                <a:latin typeface="Arial" charset="0"/>
                <a:ea typeface="Arial" charset="0"/>
                <a:cs typeface="Arial" charset="0"/>
              </a:rPr>
              <a:t>Synthes, Zeiss</a:t>
            </a:r>
            <a:endParaRPr lang="en-US" sz="2400" dirty="0" smtClean="0">
              <a:solidFill>
                <a:srgbClr val="EBF1DE"/>
              </a:solidFill>
              <a:latin typeface="Arial" charset="0"/>
              <a:ea typeface="Arial" charset="0"/>
              <a:cs typeface="Arial" charset="0"/>
            </a:endParaRPr>
          </a:p>
          <a:p>
            <a:pPr lvl="1" eaLnBrk="1" hangingPunct="1">
              <a:buFont typeface="Arial"/>
              <a:buChar char="•"/>
              <a:defRPr/>
            </a:pPr>
            <a:r>
              <a:rPr lang="en-US" sz="2400" dirty="0" smtClean="0">
                <a:solidFill>
                  <a:srgbClr val="EBF1DE"/>
                </a:solidFill>
                <a:latin typeface="Arial" charset="0"/>
                <a:ea typeface="Arial" charset="0"/>
                <a:cs typeface="Arial" charset="0"/>
              </a:rPr>
              <a:t>Administrative support </a:t>
            </a:r>
            <a:r>
              <a:rPr lang="en-US" sz="2400" dirty="0" smtClean="0">
                <a:solidFill>
                  <a:srgbClr val="EBF1DE"/>
                </a:solidFill>
                <a:latin typeface="Arial" charset="0"/>
                <a:ea typeface="Arial" charset="0"/>
                <a:cs typeface="Arial" charset="0"/>
              </a:rPr>
              <a:t>from the </a:t>
            </a:r>
            <a:r>
              <a:rPr lang="en-US" sz="2400" i="1" dirty="0" smtClean="0">
                <a:solidFill>
                  <a:srgbClr val="EBF1DE"/>
                </a:solidFill>
                <a:latin typeface="Arial" charset="0"/>
                <a:ea typeface="Arial" charset="0"/>
                <a:cs typeface="Arial" charset="0"/>
              </a:rPr>
              <a:t>AANS</a:t>
            </a:r>
            <a:endParaRPr lang="en-US" sz="2400" i="1" dirty="0" smtClean="0">
              <a:solidFill>
                <a:srgbClr val="EBF1DE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97853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8523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EEECE1"/>
                </a:solidFill>
              </a:rPr>
              <a:t>Lessons Learned</a:t>
            </a:r>
            <a:endParaRPr lang="en-US" dirty="0">
              <a:solidFill>
                <a:srgbClr val="EEECE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37641"/>
            <a:ext cx="8229600" cy="4397026"/>
          </a:xfrm>
        </p:spPr>
        <p:txBody>
          <a:bodyPr/>
          <a:lstStyle/>
          <a:p>
            <a:r>
              <a:rPr lang="en-US" dirty="0" smtClean="0">
                <a:solidFill>
                  <a:srgbClr val="EEECE1"/>
                </a:solidFill>
              </a:rPr>
              <a:t>Curricula can be national and engage directly with outcomes based education imperatives</a:t>
            </a:r>
          </a:p>
          <a:p>
            <a:r>
              <a:rPr lang="en-US" dirty="0" smtClean="0">
                <a:solidFill>
                  <a:srgbClr val="EEECE1"/>
                </a:solidFill>
              </a:rPr>
              <a:t>Industry is interested in arms length funding of real safety and skills training for residency</a:t>
            </a:r>
          </a:p>
          <a:p>
            <a:pPr lvl="1"/>
            <a:r>
              <a:rPr lang="en-US" dirty="0" smtClean="0">
                <a:solidFill>
                  <a:srgbClr val="EEECE1"/>
                </a:solidFill>
              </a:rPr>
              <a:t>Public mission</a:t>
            </a:r>
          </a:p>
          <a:p>
            <a:r>
              <a:rPr lang="en-US" dirty="0" smtClean="0">
                <a:solidFill>
                  <a:srgbClr val="EEECE1"/>
                </a:solidFill>
              </a:rPr>
              <a:t>Model based simulation is very useful for early learners</a:t>
            </a:r>
          </a:p>
          <a:p>
            <a:r>
              <a:rPr lang="en-US" dirty="0" smtClean="0">
                <a:solidFill>
                  <a:srgbClr val="EEECE1"/>
                </a:solidFill>
              </a:rPr>
              <a:t>Decision making simulation is critical</a:t>
            </a:r>
            <a:endParaRPr lang="en-US" dirty="0">
              <a:solidFill>
                <a:srgbClr val="EEECE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36283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10860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EEECE1"/>
                </a:solidFill>
              </a:rPr>
              <a:t>Thanks</a:t>
            </a:r>
            <a:endParaRPr lang="en-US" dirty="0">
              <a:solidFill>
                <a:srgbClr val="EEECE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2054578"/>
            <a:ext cx="7772400" cy="4210756"/>
          </a:xfrm>
        </p:spPr>
        <p:txBody>
          <a:bodyPr/>
          <a:lstStyle/>
          <a:p>
            <a:pPr>
              <a:buFont typeface="Arial"/>
              <a:buChar char="•"/>
            </a:pPr>
            <a:r>
              <a:rPr lang="en-US" dirty="0" smtClean="0">
                <a:solidFill>
                  <a:srgbClr val="EEECE1"/>
                </a:solidFill>
              </a:rPr>
              <a:t>SNS Council</a:t>
            </a:r>
          </a:p>
          <a:p>
            <a:pPr>
              <a:buFont typeface="Arial"/>
              <a:buChar char="•"/>
            </a:pPr>
            <a:r>
              <a:rPr lang="en-US" dirty="0" smtClean="0">
                <a:solidFill>
                  <a:srgbClr val="EEECE1"/>
                </a:solidFill>
              </a:rPr>
              <a:t>Subcommittee on Boot Camp Courses</a:t>
            </a:r>
          </a:p>
          <a:p>
            <a:pPr lvl="1">
              <a:buFont typeface="Arial"/>
              <a:buChar char="•"/>
            </a:pPr>
            <a:r>
              <a:rPr lang="en-US" i="1" dirty="0" smtClean="0">
                <a:solidFill>
                  <a:srgbClr val="EEECE1"/>
                </a:solidFill>
              </a:rPr>
              <a:t>Steering Committee: Byrne (Chair), Barbaro, Burchiel, Origitano, Selden</a:t>
            </a:r>
          </a:p>
          <a:p>
            <a:pPr>
              <a:buFont typeface="Arial"/>
              <a:buChar char="•"/>
            </a:pPr>
            <a:r>
              <a:rPr lang="en-US" dirty="0" smtClean="0">
                <a:solidFill>
                  <a:srgbClr val="EEECE1"/>
                </a:solidFill>
              </a:rPr>
              <a:t>Course </a:t>
            </a:r>
            <a:r>
              <a:rPr lang="en-US" dirty="0" smtClean="0">
                <a:solidFill>
                  <a:srgbClr val="EEECE1"/>
                </a:solidFill>
              </a:rPr>
              <a:t>Directors (12) </a:t>
            </a:r>
            <a:r>
              <a:rPr lang="en-US" dirty="0" smtClean="0">
                <a:solidFill>
                  <a:srgbClr val="EEECE1"/>
                </a:solidFill>
              </a:rPr>
              <a:t>and </a:t>
            </a:r>
            <a:r>
              <a:rPr lang="en-US" dirty="0" smtClean="0">
                <a:solidFill>
                  <a:srgbClr val="EEECE1"/>
                </a:solidFill>
              </a:rPr>
              <a:t>Faculty (89)</a:t>
            </a:r>
            <a:endParaRPr lang="en-US" dirty="0" smtClean="0">
              <a:solidFill>
                <a:srgbClr val="EEECE1"/>
              </a:solidFill>
            </a:endParaRPr>
          </a:p>
          <a:p>
            <a:pPr>
              <a:buFont typeface="Arial"/>
              <a:buChar char="•"/>
            </a:pPr>
            <a:r>
              <a:rPr lang="en-US" dirty="0">
                <a:solidFill>
                  <a:srgbClr val="EEECE1"/>
                </a:solidFill>
              </a:rPr>
              <a:t>CNS, </a:t>
            </a:r>
            <a:r>
              <a:rPr lang="en-US" dirty="0" smtClean="0">
                <a:solidFill>
                  <a:srgbClr val="EEECE1"/>
                </a:solidFill>
              </a:rPr>
              <a:t>AANS</a:t>
            </a:r>
          </a:p>
          <a:p>
            <a:pPr>
              <a:buFont typeface="Arial"/>
              <a:buChar char="•"/>
            </a:pPr>
            <a:r>
              <a:rPr lang="en-US" dirty="0">
                <a:solidFill>
                  <a:srgbClr val="EEECE1"/>
                </a:solidFill>
              </a:rPr>
              <a:t>C</a:t>
            </a:r>
            <a:r>
              <a:rPr lang="en-US" dirty="0" smtClean="0">
                <a:solidFill>
                  <a:srgbClr val="EEECE1"/>
                </a:solidFill>
              </a:rPr>
              <a:t>orporate sponsors</a:t>
            </a:r>
            <a:endParaRPr lang="en-US" dirty="0">
              <a:solidFill>
                <a:srgbClr val="EEECE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53968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62842"/>
            <a:ext cx="7772400" cy="1143000"/>
          </a:xfrm>
        </p:spPr>
        <p:txBody>
          <a:bodyPr/>
          <a:lstStyle/>
          <a:p>
            <a:r>
              <a:rPr lang="en-US" dirty="0" smtClean="0">
                <a:solidFill>
                  <a:srgbClr val="EEECE1"/>
                </a:solidFill>
              </a:rPr>
              <a:t>Attendance</a:t>
            </a:r>
            <a:endParaRPr lang="en-US" dirty="0">
              <a:solidFill>
                <a:srgbClr val="EEECE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4724400" cy="4780844"/>
          </a:xfrm>
        </p:spPr>
        <p:txBody>
          <a:bodyPr/>
          <a:lstStyle/>
          <a:p>
            <a:r>
              <a:rPr lang="en-US" sz="2800" dirty="0" smtClean="0">
                <a:solidFill>
                  <a:srgbClr val="EEECE1"/>
                </a:solidFill>
              </a:rPr>
              <a:t>2010</a:t>
            </a:r>
          </a:p>
          <a:p>
            <a:pPr lvl="1"/>
            <a:r>
              <a:rPr lang="en-US" sz="2400" dirty="0" smtClean="0">
                <a:solidFill>
                  <a:srgbClr val="EEECE1"/>
                </a:solidFill>
              </a:rPr>
              <a:t>95 programs (96%)</a:t>
            </a:r>
          </a:p>
          <a:p>
            <a:pPr lvl="1"/>
            <a:r>
              <a:rPr lang="en-US" sz="2400" dirty="0" smtClean="0">
                <a:solidFill>
                  <a:srgbClr val="EEECE1"/>
                </a:solidFill>
              </a:rPr>
              <a:t>186 residents (94%)</a:t>
            </a:r>
            <a:endParaRPr lang="en-US" sz="2400" dirty="0">
              <a:solidFill>
                <a:srgbClr val="EEECE1"/>
              </a:solidFill>
            </a:endParaRPr>
          </a:p>
          <a:p>
            <a:r>
              <a:rPr lang="en-US" sz="2800" dirty="0" smtClean="0">
                <a:solidFill>
                  <a:srgbClr val="EEECE1"/>
                </a:solidFill>
              </a:rPr>
              <a:t>2011</a:t>
            </a:r>
          </a:p>
          <a:p>
            <a:pPr lvl="1"/>
            <a:r>
              <a:rPr lang="en-US" sz="2400" dirty="0" smtClean="0">
                <a:solidFill>
                  <a:srgbClr val="EEECE1"/>
                </a:solidFill>
              </a:rPr>
              <a:t>101 </a:t>
            </a:r>
            <a:r>
              <a:rPr lang="en-US" sz="2400" dirty="0" smtClean="0">
                <a:solidFill>
                  <a:srgbClr val="EEECE1"/>
                </a:solidFill>
              </a:rPr>
              <a:t>programs (100%)</a:t>
            </a:r>
          </a:p>
          <a:p>
            <a:pPr lvl="1"/>
            <a:r>
              <a:rPr lang="en-US" sz="2400" dirty="0" smtClean="0">
                <a:solidFill>
                  <a:srgbClr val="EEECE1"/>
                </a:solidFill>
              </a:rPr>
              <a:t>201 residents (100%)</a:t>
            </a:r>
            <a:endParaRPr lang="en-US" sz="2400" dirty="0">
              <a:solidFill>
                <a:srgbClr val="EEECE1"/>
              </a:solidFill>
            </a:endParaRPr>
          </a:p>
          <a:p>
            <a:r>
              <a:rPr lang="en-US" sz="2800" dirty="0" smtClean="0">
                <a:solidFill>
                  <a:srgbClr val="EEECE1"/>
                </a:solidFill>
              </a:rPr>
              <a:t>2012</a:t>
            </a:r>
            <a:endParaRPr lang="en-US" sz="2800" dirty="0" smtClean="0">
              <a:solidFill>
                <a:srgbClr val="EEECE1"/>
              </a:solidFill>
            </a:endParaRPr>
          </a:p>
          <a:p>
            <a:pPr lvl="1"/>
            <a:r>
              <a:rPr lang="en-US" sz="2400" dirty="0" smtClean="0">
                <a:solidFill>
                  <a:srgbClr val="EEECE1"/>
                </a:solidFill>
              </a:rPr>
              <a:t>101 programs (100%)</a:t>
            </a:r>
          </a:p>
          <a:p>
            <a:pPr lvl="1"/>
            <a:r>
              <a:rPr lang="en-US" sz="2400" dirty="0" smtClean="0">
                <a:solidFill>
                  <a:srgbClr val="EEECE1"/>
                </a:solidFill>
              </a:rPr>
              <a:t>206 residents (100%)</a:t>
            </a:r>
          </a:p>
          <a:p>
            <a:pPr lvl="1"/>
            <a:r>
              <a:rPr lang="en-US" sz="2400" dirty="0" smtClean="0">
                <a:solidFill>
                  <a:srgbClr val="EEECE1"/>
                </a:solidFill>
              </a:rPr>
              <a:t>89 registered faculty</a:t>
            </a:r>
            <a:endParaRPr lang="en-US" sz="2400" dirty="0">
              <a:solidFill>
                <a:srgbClr val="EEECE1"/>
              </a:solidFill>
            </a:endParaRPr>
          </a:p>
        </p:txBody>
      </p:sp>
      <p:pic>
        <p:nvPicPr>
          <p:cNvPr id="5" name="Picture 4" descr="DSCN120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1532472"/>
            <a:ext cx="3860800" cy="2895600"/>
          </a:xfrm>
          <a:prstGeom prst="rect">
            <a:avLst/>
          </a:prstGeom>
        </p:spPr>
      </p:pic>
      <p:pic>
        <p:nvPicPr>
          <p:cNvPr id="6" name="Picture 5" descr="Color Cover or Supplemen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1777" y="4158070"/>
            <a:ext cx="3838223" cy="25588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ourse-Rating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39" y="339108"/>
            <a:ext cx="9103723" cy="61797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Unknown-4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2876" y="364997"/>
            <a:ext cx="9309752" cy="6128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91750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nowledge-Que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7025" y="0"/>
            <a:ext cx="594995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2010 paper cover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557" y="-487231"/>
            <a:ext cx="9285111" cy="12016026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3" name="Picture 2" descr="2009 Bootcamp Title Page_Page_2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26" t="6082" r="6667"/>
          <a:stretch/>
        </p:blipFill>
        <p:spPr>
          <a:xfrm>
            <a:off x="719667" y="4049891"/>
            <a:ext cx="7690555" cy="10865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9214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4369</TotalTime>
  <Words>855</Words>
  <Application>Microsoft Macintosh PowerPoint</Application>
  <PresentationFormat>On-screen Show (4:3)</PresentationFormat>
  <Paragraphs>190</Paragraphs>
  <Slides>48</Slides>
  <Notes>11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48</vt:i4>
      </vt:variant>
    </vt:vector>
  </HeadingPairs>
  <TitlesOfParts>
    <vt:vector size="50" baseType="lpstr">
      <vt:lpstr>Office Theme</vt:lpstr>
      <vt:lpstr>1_Office Theme</vt:lpstr>
      <vt:lpstr> PGY1 Boot Camp Courses</vt:lpstr>
      <vt:lpstr>Disclosures</vt:lpstr>
      <vt:lpstr>Outline</vt:lpstr>
      <vt:lpstr>PowerPoint Presentation</vt:lpstr>
      <vt:lpstr>Attendance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Continued Acceptance</vt:lpstr>
      <vt:lpstr>Other Efforts</vt:lpstr>
      <vt:lpstr>Innovations</vt:lpstr>
      <vt:lpstr>PowerPoint Presentation</vt:lpstr>
      <vt:lpstr>Decision Simulation</vt:lpstr>
      <vt:lpstr>SNS Junior Resident Course</vt:lpstr>
      <vt:lpstr>Model Based Simulation</vt:lpstr>
      <vt:lpstr>Boot Camp Physical Models</vt:lpstr>
      <vt:lpstr>Boot Camp Physical Models</vt:lpstr>
      <vt:lpstr>Boot Camp Physical Models</vt:lpstr>
      <vt:lpstr>Model based simulation</vt:lpstr>
      <vt:lpstr>PowerPoint Presentation</vt:lpstr>
      <vt:lpstr>Iterative model improvement</vt:lpstr>
      <vt:lpstr>PowerPoint Presentation</vt:lpstr>
      <vt:lpstr>Iterative model improvement</vt:lpstr>
      <vt:lpstr>PowerPoint Presentation</vt:lpstr>
      <vt:lpstr>Iterative model improvement</vt:lpstr>
      <vt:lpstr>PowerPoint Presentation</vt:lpstr>
      <vt:lpstr>Iterative model improvement</vt:lpstr>
      <vt:lpstr>PowerPoint Presentation</vt:lpstr>
      <vt:lpstr>Systematic model introduction</vt:lpstr>
      <vt:lpstr>PowerPoint Presentation</vt:lpstr>
      <vt:lpstr>Iterative model improvement</vt:lpstr>
      <vt:lpstr>PowerPoint Presentation</vt:lpstr>
      <vt:lpstr>PowerPoint Presentation</vt:lpstr>
      <vt:lpstr>PowerPoint Presentation</vt:lpstr>
      <vt:lpstr>Model-based simulation for early learners</vt:lpstr>
      <vt:lpstr>Coordination with ACGME</vt:lpstr>
      <vt:lpstr>PowerPoint Presentation</vt:lpstr>
      <vt:lpstr>PowerPoint Presentation</vt:lpstr>
      <vt:lpstr>PowerPoint Presentation</vt:lpstr>
      <vt:lpstr>PowerPoint Presentation</vt:lpstr>
      <vt:lpstr>Financing and Administration</vt:lpstr>
      <vt:lpstr>Lessons Learned</vt:lpstr>
      <vt:lpstr>Thanks</vt:lpstr>
    </vt:vector>
  </TitlesOfParts>
  <Company>Oregon Health Sciences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Brain Surgery 101</dc:title>
  <dc:creator>Andrew Rekito</dc:creator>
  <cp:lastModifiedBy>Nathan Selden</cp:lastModifiedBy>
  <cp:revision>279</cp:revision>
  <dcterms:created xsi:type="dcterms:W3CDTF">2010-10-17T20:02:58Z</dcterms:created>
  <dcterms:modified xsi:type="dcterms:W3CDTF">2013-06-11T03:37:55Z</dcterms:modified>
</cp:coreProperties>
</file>