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notesMasterIdLst>
    <p:notesMasterId r:id="rId40"/>
  </p:notesMasterIdLst>
  <p:sldIdLst>
    <p:sldId id="256" r:id="rId2"/>
    <p:sldId id="364" r:id="rId3"/>
    <p:sldId id="398" r:id="rId4"/>
    <p:sldId id="366" r:id="rId5"/>
    <p:sldId id="374" r:id="rId6"/>
    <p:sldId id="353" r:id="rId7"/>
    <p:sldId id="405" r:id="rId8"/>
    <p:sldId id="399" r:id="rId9"/>
    <p:sldId id="400" r:id="rId10"/>
    <p:sldId id="401" r:id="rId11"/>
    <p:sldId id="381" r:id="rId12"/>
    <p:sldId id="384" r:id="rId13"/>
    <p:sldId id="402" r:id="rId14"/>
    <p:sldId id="387" r:id="rId15"/>
    <p:sldId id="404" r:id="rId16"/>
    <p:sldId id="406" r:id="rId17"/>
    <p:sldId id="409" r:id="rId18"/>
    <p:sldId id="407" r:id="rId19"/>
    <p:sldId id="408" r:id="rId20"/>
    <p:sldId id="410" r:id="rId21"/>
    <p:sldId id="411" r:id="rId22"/>
    <p:sldId id="412" r:id="rId23"/>
    <p:sldId id="413" r:id="rId24"/>
    <p:sldId id="416" r:id="rId25"/>
    <p:sldId id="390" r:id="rId26"/>
    <p:sldId id="302" r:id="rId27"/>
    <p:sldId id="393" r:id="rId28"/>
    <p:sldId id="363" r:id="rId29"/>
    <p:sldId id="360" r:id="rId30"/>
    <p:sldId id="414" r:id="rId31"/>
    <p:sldId id="415" r:id="rId32"/>
    <p:sldId id="271" r:id="rId33"/>
    <p:sldId id="395" r:id="rId34"/>
    <p:sldId id="345" r:id="rId35"/>
    <p:sldId id="396" r:id="rId36"/>
    <p:sldId id="346" r:id="rId37"/>
    <p:sldId id="361" r:id="rId38"/>
    <p:sldId id="33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95" autoAdjust="0"/>
    <p:restoredTop sz="81600" autoAdjust="0"/>
  </p:normalViewPr>
  <p:slideViewPr>
    <p:cSldViewPr snapToGrid="0">
      <p:cViewPr>
        <p:scale>
          <a:sx n="103" d="100"/>
          <a:sy n="103" d="100"/>
        </p:scale>
        <p:origin x="-376" y="-8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149F4-7095-4B81-8E5B-9DC81BA508FD}" type="datetimeFigureOut">
              <a:rPr lang="en-US" smtClean="0"/>
              <a:t>5/20/19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F3FF1-8F0C-4846-9600-9AE0ACE95AD1}" type="slidenum">
              <a:rPr lang="en-US" smtClean="0"/>
              <a:t>‹#›</a:t>
            </a:fld>
            <a:endParaRPr lang="en-US" dirty="0"/>
          </a:p>
        </p:txBody>
      </p:sp>
    </p:spTree>
    <p:extLst>
      <p:ext uri="{BB962C8B-B14F-4D97-AF65-F5344CB8AC3E}">
        <p14:creationId xmlns:p14="http://schemas.microsoft.com/office/powerpoint/2010/main" val="231496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F3FF1-8F0C-4846-9600-9AE0ACE95AD1}" type="slidenum">
              <a:rPr lang="en-US" smtClean="0"/>
              <a:t>1</a:t>
            </a:fld>
            <a:endParaRPr lang="en-US" dirty="0"/>
          </a:p>
        </p:txBody>
      </p:sp>
    </p:spTree>
    <p:extLst>
      <p:ext uri="{BB962C8B-B14F-4D97-AF65-F5344CB8AC3E}">
        <p14:creationId xmlns:p14="http://schemas.microsoft.com/office/powerpoint/2010/main" val="342457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F3FF1-8F0C-4846-9600-9AE0ACE95AD1}" type="slidenum">
              <a:rPr lang="en-US" smtClean="0"/>
              <a:t>3</a:t>
            </a:fld>
            <a:endParaRPr lang="en-US" dirty="0"/>
          </a:p>
        </p:txBody>
      </p:sp>
    </p:spTree>
    <p:extLst>
      <p:ext uri="{BB962C8B-B14F-4D97-AF65-F5344CB8AC3E}">
        <p14:creationId xmlns:p14="http://schemas.microsoft.com/office/powerpoint/2010/main" val="51937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F3FF1-8F0C-4846-9600-9AE0ACE95AD1}" type="slidenum">
              <a:rPr lang="en-US" smtClean="0"/>
              <a:t>27</a:t>
            </a:fld>
            <a:endParaRPr lang="en-US" dirty="0"/>
          </a:p>
        </p:txBody>
      </p:sp>
    </p:spTree>
    <p:extLst>
      <p:ext uri="{BB962C8B-B14F-4D97-AF65-F5344CB8AC3E}">
        <p14:creationId xmlns:p14="http://schemas.microsoft.com/office/powerpoint/2010/main" val="157237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F3FF1-8F0C-4846-9600-9AE0ACE95AD1}" type="slidenum">
              <a:rPr lang="en-US" smtClean="0"/>
              <a:t>34</a:t>
            </a:fld>
            <a:endParaRPr lang="en-US" dirty="0"/>
          </a:p>
        </p:txBody>
      </p:sp>
    </p:spTree>
    <p:extLst>
      <p:ext uri="{BB962C8B-B14F-4D97-AF65-F5344CB8AC3E}">
        <p14:creationId xmlns:p14="http://schemas.microsoft.com/office/powerpoint/2010/main" val="14092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F3FF1-8F0C-4846-9600-9AE0ACE95AD1}" type="slidenum">
              <a:rPr lang="en-US" smtClean="0"/>
              <a:t>36</a:t>
            </a:fld>
            <a:endParaRPr lang="en-US" dirty="0"/>
          </a:p>
        </p:txBody>
      </p:sp>
    </p:spTree>
    <p:extLst>
      <p:ext uri="{BB962C8B-B14F-4D97-AF65-F5344CB8AC3E}">
        <p14:creationId xmlns:p14="http://schemas.microsoft.com/office/powerpoint/2010/main" val="338608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741736-7AA7-4867-B0E8-71244BADCBB8}" type="datetime1">
              <a:rPr lang="en-US" smtClean="0"/>
              <a:t>5/20/19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4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371BEF-D622-4B0D-A653-F257C3B94DF5}" type="datetime1">
              <a:rPr lang="en-US" smtClean="0"/>
              <a:t>5/20/19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20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62E6C1-FDBA-4128-852E-3201547EF828}" type="datetime1">
              <a:rPr lang="en-US" smtClean="0"/>
              <a:t>5/20/19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973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BFE26-C2EB-45B2-80D1-EEF8E607A7BF}" type="datetime1">
              <a:rPr lang="en-US" smtClean="0"/>
              <a:t>5/20/19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115157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10B8C-E79C-444B-9C08-9E3268AB08FC}" type="datetime1">
              <a:rPr lang="en-US" smtClean="0"/>
              <a:t>5/20/19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3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B1C546-097D-4A8E-B786-81E475D31B69}" type="datetime1">
              <a:rPr lang="en-US" smtClean="0"/>
              <a:t>5/20/19</a:t>
            </a:fld>
            <a:endParaRPr lang="en-US" dirty="0"/>
          </a:p>
        </p:txBody>
      </p:sp>
      <p:sp>
        <p:nvSpPr>
          <p:cNvPr id="6" name="Footer Placeholder 5"/>
          <p:cNvSpPr>
            <a:spLocks noGrp="1"/>
          </p:cNvSpPr>
          <p:nvPr>
            <p:ph type="ftr" sz="quarter" idx="11"/>
          </p:nvPr>
        </p:nvSpPr>
        <p:spPr/>
        <p:txBody>
          <a:bodyPr/>
          <a:lstStyle/>
          <a:p>
            <a:r>
              <a:rPr lang="en-US" dirty="0"/>
              <a:t>www.abns.org</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7147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9A6C5B-7CF3-4CCB-BDBE-BBE6EEE2B92A}" type="datetime1">
              <a:rPr lang="en-US" smtClean="0"/>
              <a:t>5/20/19</a:t>
            </a:fld>
            <a:endParaRPr lang="en-US" dirty="0"/>
          </a:p>
        </p:txBody>
      </p:sp>
      <p:sp>
        <p:nvSpPr>
          <p:cNvPr id="8" name="Footer Placeholder 7"/>
          <p:cNvSpPr>
            <a:spLocks noGrp="1"/>
          </p:cNvSpPr>
          <p:nvPr>
            <p:ph type="ftr" sz="quarter" idx="11"/>
          </p:nvPr>
        </p:nvSpPr>
        <p:spPr/>
        <p:txBody>
          <a:bodyPr/>
          <a:lstStyle/>
          <a:p>
            <a:r>
              <a:rPr lang="en-US" dirty="0"/>
              <a:t>www.abns.org</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043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006D88-3D27-46C4-8BDC-7017FC325FEA}" type="datetime1">
              <a:rPr lang="en-US" smtClean="0"/>
              <a:t>5/20/19</a:t>
            </a:fld>
            <a:endParaRPr lang="en-US" dirty="0"/>
          </a:p>
        </p:txBody>
      </p:sp>
      <p:sp>
        <p:nvSpPr>
          <p:cNvPr id="4" name="Footer Placeholder 3"/>
          <p:cNvSpPr>
            <a:spLocks noGrp="1"/>
          </p:cNvSpPr>
          <p:nvPr>
            <p:ph type="ftr" sz="quarter" idx="11"/>
          </p:nvPr>
        </p:nvSpPr>
        <p:spPr/>
        <p:txBody>
          <a:bodyPr/>
          <a:lstStyle/>
          <a:p>
            <a:r>
              <a:rPr lang="en-US" dirty="0"/>
              <a:t>www.abns.org</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2491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F1BDE7-C76F-4649-B609-5ABCC65C293B}" type="datetime1">
              <a:rPr lang="en-US" smtClean="0"/>
              <a:t>5/20/19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www.abns.org</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588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C152DB5-8145-41C3-A4DF-218F03E918A1}" type="datetime1">
              <a:rPr lang="en-US" smtClean="0"/>
              <a:t>5/20/19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dirty="0"/>
              <a:t>www.abns.org</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421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C8D66E-8B34-4504-B00F-B29545AC06A3}" type="datetime1">
              <a:rPr lang="en-US" smtClean="0"/>
              <a:t>5/20/19</a:t>
            </a:fld>
            <a:endParaRPr lang="en-US" dirty="0"/>
          </a:p>
        </p:txBody>
      </p:sp>
      <p:sp>
        <p:nvSpPr>
          <p:cNvPr id="6" name="Footer Placeholder 5"/>
          <p:cNvSpPr>
            <a:spLocks noGrp="1"/>
          </p:cNvSpPr>
          <p:nvPr>
            <p:ph type="ftr" sz="quarter" idx="11"/>
          </p:nvPr>
        </p:nvSpPr>
        <p:spPr/>
        <p:txBody>
          <a:bodyPr/>
          <a:lstStyle/>
          <a:p>
            <a:r>
              <a:rPr lang="en-US" dirty="0"/>
              <a:t>www.abns.org</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99679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5377595-52D9-4CC6-9F80-8F0C36317D7E}" type="datetime1">
              <a:rPr lang="en-US" smtClean="0"/>
              <a:t>5/20/19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www.abns.org</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5218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jp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5.png"/><Relationship Id="rId5" Type="http://schemas.openxmlformats.org/officeDocument/2006/relationships/image" Target="../media/image41.png"/><Relationship Id="rId6" Type="http://schemas.openxmlformats.org/officeDocument/2006/relationships/image" Target="../media/image3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2852928"/>
          </a:xfrm>
        </p:spPr>
        <p:txBody>
          <a:bodyPr>
            <a:normAutofit/>
          </a:bodyPr>
          <a:lstStyle/>
          <a:p>
            <a:r>
              <a:rPr lang="en-US" sz="5400" dirty="0"/>
              <a:t>ABNS </a:t>
            </a:r>
            <a:r>
              <a:rPr lang="en-US" sz="5400" dirty="0" smtClean="0"/>
              <a:t>Update</a:t>
            </a:r>
            <a:endParaRPr lang="en-US" sz="5400" dirty="0"/>
          </a:p>
        </p:txBody>
      </p:sp>
      <p:sp>
        <p:nvSpPr>
          <p:cNvPr id="3" name="Subtitle 2"/>
          <p:cNvSpPr>
            <a:spLocks noGrp="1"/>
          </p:cNvSpPr>
          <p:nvPr>
            <p:ph type="subTitle" idx="1"/>
          </p:nvPr>
        </p:nvSpPr>
        <p:spPr>
          <a:xfrm>
            <a:off x="619298" y="4581351"/>
            <a:ext cx="7543800" cy="1143000"/>
          </a:xfrm>
        </p:spPr>
        <p:txBody>
          <a:bodyPr/>
          <a:lstStyle/>
          <a:p>
            <a:r>
              <a:rPr lang="en-US" dirty="0" smtClean="0"/>
              <a:t>Carl Heilman MD</a:t>
            </a:r>
          </a:p>
          <a:p>
            <a:r>
              <a:rPr lang="en-US" dirty="0" smtClean="0"/>
              <a:t>Secretary ABNS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196" y="300186"/>
            <a:ext cx="1801687" cy="1724034"/>
          </a:xfrm>
          <a:prstGeom prst="rect">
            <a:avLst/>
          </a:prstGeom>
        </p:spPr>
      </p:pic>
      <p:sp>
        <p:nvSpPr>
          <p:cNvPr id="5" name="Footer Placeholder 4">
            <a:extLst>
              <a:ext uri="{FF2B5EF4-FFF2-40B4-BE49-F238E27FC236}">
                <a16:creationId xmlns="" xmlns:a16="http://schemas.microsoft.com/office/drawing/2014/main" id="{43C33E3D-37E2-4689-9FD5-339F0E18694F}"/>
              </a:ext>
            </a:extLst>
          </p:cNvPr>
          <p:cNvSpPr>
            <a:spLocks noGrp="1"/>
          </p:cNvSpPr>
          <p:nvPr>
            <p:ph type="ftr" sz="quarter" idx="11"/>
          </p:nvPr>
        </p:nvSpPr>
        <p:spPr>
          <a:xfrm>
            <a:off x="2764639" y="6495882"/>
            <a:ext cx="3617103" cy="365125"/>
          </a:xfrm>
        </p:spPr>
        <p:txBody>
          <a:bodyPr/>
          <a:lstStyle/>
          <a:p>
            <a:r>
              <a:rPr lang="en-US" sz="1600" dirty="0"/>
              <a:t>www.abns.org</a:t>
            </a:r>
          </a:p>
        </p:txBody>
      </p:sp>
    </p:spTree>
    <p:extLst>
      <p:ext uri="{BB962C8B-B14F-4D97-AF65-F5344CB8AC3E}">
        <p14:creationId xmlns:p14="http://schemas.microsoft.com/office/powerpoint/2010/main" val="260394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Screen Shot 2019-04-02 at 5.24.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182"/>
            <a:ext cx="9144000" cy="4740037"/>
          </a:xfrm>
          <a:prstGeom prst="rect">
            <a:avLst/>
          </a:prstGeom>
        </p:spPr>
      </p:pic>
      <p:sp>
        <p:nvSpPr>
          <p:cNvPr id="4" name="TextBox 3"/>
          <p:cNvSpPr txBox="1"/>
          <p:nvPr/>
        </p:nvSpPr>
        <p:spPr>
          <a:xfrm>
            <a:off x="939800" y="5346700"/>
            <a:ext cx="7708900" cy="646331"/>
          </a:xfrm>
          <a:prstGeom prst="rect">
            <a:avLst/>
          </a:prstGeom>
          <a:noFill/>
        </p:spPr>
        <p:txBody>
          <a:bodyPr wrap="square" rtlCol="0">
            <a:spAutoFit/>
          </a:bodyPr>
          <a:lstStyle/>
          <a:p>
            <a:r>
              <a:rPr lang="en-US" dirty="0" smtClean="0"/>
              <a:t>Each image has labeled structures.  Any structure with a green anatomical term to the right might be on the test.</a:t>
            </a:r>
            <a:endParaRPr lang="en-US" dirty="0"/>
          </a:p>
        </p:txBody>
      </p:sp>
    </p:spTree>
    <p:extLst>
      <p:ext uri="{BB962C8B-B14F-4D97-AF65-F5344CB8AC3E}">
        <p14:creationId xmlns:p14="http://schemas.microsoft.com/office/powerpoint/2010/main" val="22937000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Screen Shot 2019-04-02 at 5.21.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196"/>
            <a:ext cx="9144000" cy="4763808"/>
          </a:xfrm>
          <a:prstGeom prst="rect">
            <a:avLst/>
          </a:prstGeom>
        </p:spPr>
      </p:pic>
    </p:spTree>
    <p:extLst>
      <p:ext uri="{BB962C8B-B14F-4D97-AF65-F5344CB8AC3E}">
        <p14:creationId xmlns:p14="http://schemas.microsoft.com/office/powerpoint/2010/main" val="20042217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Screen Shot 2019-04-02 at 5.29.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74" y="279400"/>
            <a:ext cx="4009326" cy="5295900"/>
          </a:xfrm>
          <a:prstGeom prst="rect">
            <a:avLst/>
          </a:prstGeom>
        </p:spPr>
      </p:pic>
      <p:pic>
        <p:nvPicPr>
          <p:cNvPr id="4" name="Picture 3" descr="Screen Shot 2019-04-02 at 5.30.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049" y="457200"/>
            <a:ext cx="4239741" cy="5035550"/>
          </a:xfrm>
          <a:prstGeom prst="rect">
            <a:avLst/>
          </a:prstGeom>
        </p:spPr>
      </p:pic>
      <p:sp>
        <p:nvSpPr>
          <p:cNvPr id="5" name="TextBox 4"/>
          <p:cNvSpPr txBox="1"/>
          <p:nvPr/>
        </p:nvSpPr>
        <p:spPr>
          <a:xfrm>
            <a:off x="1917700" y="5588000"/>
            <a:ext cx="939800" cy="369332"/>
          </a:xfrm>
          <a:prstGeom prst="rect">
            <a:avLst/>
          </a:prstGeom>
          <a:noFill/>
        </p:spPr>
        <p:txBody>
          <a:bodyPr wrap="square" rtlCol="0">
            <a:spAutoFit/>
          </a:bodyPr>
          <a:lstStyle/>
          <a:p>
            <a:pPr algn="ctr"/>
            <a:r>
              <a:rPr lang="en-US" dirty="0" smtClean="0"/>
              <a:t>$75</a:t>
            </a:r>
            <a:endParaRPr lang="en-US" dirty="0"/>
          </a:p>
        </p:txBody>
      </p:sp>
      <p:sp>
        <p:nvSpPr>
          <p:cNvPr id="6" name="TextBox 5"/>
          <p:cNvSpPr txBox="1"/>
          <p:nvPr/>
        </p:nvSpPr>
        <p:spPr>
          <a:xfrm>
            <a:off x="6489700" y="5575300"/>
            <a:ext cx="749300" cy="369332"/>
          </a:xfrm>
          <a:prstGeom prst="rect">
            <a:avLst/>
          </a:prstGeom>
          <a:noFill/>
        </p:spPr>
        <p:txBody>
          <a:bodyPr wrap="square" rtlCol="0">
            <a:spAutoFit/>
          </a:bodyPr>
          <a:lstStyle/>
          <a:p>
            <a:pPr algn="ctr"/>
            <a:r>
              <a:rPr lang="en-US" dirty="0" smtClean="0"/>
              <a:t>$30</a:t>
            </a:r>
            <a:endParaRPr lang="en-US" dirty="0"/>
          </a:p>
        </p:txBody>
      </p:sp>
    </p:spTree>
    <p:extLst>
      <p:ext uri="{BB962C8B-B14F-4D97-AF65-F5344CB8AC3E}">
        <p14:creationId xmlns:p14="http://schemas.microsoft.com/office/powerpoint/2010/main" val="1144292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86604"/>
            <a:ext cx="6581140" cy="1450757"/>
          </a:xfrm>
        </p:spPr>
        <p:txBody>
          <a:bodyPr/>
          <a:lstStyle/>
          <a:p>
            <a:r>
              <a:rPr lang="en-US" dirty="0" smtClean="0"/>
              <a:t>Example:  </a:t>
            </a:r>
            <a:r>
              <a:rPr lang="en-US" dirty="0" err="1" smtClean="0"/>
              <a:t>Neuroanatomy</a:t>
            </a:r>
            <a:r>
              <a:rPr lang="en-US" dirty="0" smtClean="0"/>
              <a:t> Text and Atlas J Martin</a:t>
            </a:r>
            <a:endParaRPr lang="en-US" dirty="0"/>
          </a:p>
        </p:txBody>
      </p:sp>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pic>
        <p:nvPicPr>
          <p:cNvPr id="5" name="Picture 4" descr="DSC_0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72" y="2641600"/>
            <a:ext cx="3881364" cy="2590800"/>
          </a:xfrm>
          <a:prstGeom prst="rect">
            <a:avLst/>
          </a:prstGeom>
        </p:spPr>
      </p:pic>
      <p:pic>
        <p:nvPicPr>
          <p:cNvPr id="6" name="Picture 5" descr="IMG_2562.JPG"/>
          <p:cNvPicPr>
            <a:picLocks noChangeAspect="1"/>
          </p:cNvPicPr>
          <p:nvPr/>
        </p:nvPicPr>
        <p:blipFill rotWithShape="1">
          <a:blip r:embed="rId4">
            <a:extLst>
              <a:ext uri="{28A0092B-C50C-407E-A947-70E740481C1C}">
                <a14:useLocalDpi xmlns:a14="http://schemas.microsoft.com/office/drawing/2010/main" val="0"/>
              </a:ext>
            </a:extLst>
          </a:blip>
          <a:srcRect l="8056" t="12407" r="4444" b="17778"/>
          <a:stretch/>
        </p:blipFill>
        <p:spPr>
          <a:xfrm>
            <a:off x="4533900" y="2641600"/>
            <a:ext cx="4329454" cy="2590800"/>
          </a:xfrm>
          <a:prstGeom prst="rect">
            <a:avLst/>
          </a:prstGeom>
        </p:spPr>
      </p:pic>
      <p:sp>
        <p:nvSpPr>
          <p:cNvPr id="7" name="TextBox 6"/>
          <p:cNvSpPr txBox="1"/>
          <p:nvPr/>
        </p:nvSpPr>
        <p:spPr>
          <a:xfrm>
            <a:off x="2260600" y="5511800"/>
            <a:ext cx="4953000" cy="369332"/>
          </a:xfrm>
          <a:prstGeom prst="rect">
            <a:avLst/>
          </a:prstGeom>
          <a:noFill/>
        </p:spPr>
        <p:txBody>
          <a:bodyPr wrap="square" rtlCol="0">
            <a:spAutoFit/>
          </a:bodyPr>
          <a:lstStyle/>
          <a:p>
            <a:r>
              <a:rPr lang="en-US" dirty="0" smtClean="0"/>
              <a:t>There will be 5 questions from the Atlas Section</a:t>
            </a:r>
            <a:endParaRPr lang="en-US" dirty="0"/>
          </a:p>
        </p:txBody>
      </p:sp>
    </p:spTree>
    <p:extLst>
      <p:ext uri="{BB962C8B-B14F-4D97-AF65-F5344CB8AC3E}">
        <p14:creationId xmlns:p14="http://schemas.microsoft.com/office/powerpoint/2010/main" val="15405566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 y="286604"/>
            <a:ext cx="6479540" cy="1450757"/>
          </a:xfrm>
        </p:spPr>
        <p:txBody>
          <a:bodyPr>
            <a:normAutofit/>
          </a:bodyPr>
          <a:lstStyle/>
          <a:p>
            <a:r>
              <a:rPr lang="en-US" sz="4000" dirty="0" smtClean="0"/>
              <a:t>Aids to the Examination of the Peripheral Nervous System</a:t>
            </a:r>
            <a:endParaRPr lang="en-US" sz="4000" dirty="0"/>
          </a:p>
        </p:txBody>
      </p:sp>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pic>
        <p:nvPicPr>
          <p:cNvPr id="6" name="Picture 5" descr="IMG_2537.JPG"/>
          <p:cNvPicPr>
            <a:picLocks noChangeAspect="1"/>
          </p:cNvPicPr>
          <p:nvPr/>
        </p:nvPicPr>
        <p:blipFill rotWithShape="1">
          <a:blip r:embed="rId3">
            <a:extLst>
              <a:ext uri="{28A0092B-C50C-407E-A947-70E740481C1C}">
                <a14:useLocalDpi xmlns:a14="http://schemas.microsoft.com/office/drawing/2010/main" val="0"/>
              </a:ext>
            </a:extLst>
          </a:blip>
          <a:srcRect l="10696" t="10185" r="3333" b="15555"/>
          <a:stretch/>
        </p:blipFill>
        <p:spPr>
          <a:xfrm>
            <a:off x="215900" y="2578798"/>
            <a:ext cx="4978400" cy="3225102"/>
          </a:xfrm>
          <a:prstGeom prst="rect">
            <a:avLst/>
          </a:prstGeom>
        </p:spPr>
      </p:pic>
      <p:pic>
        <p:nvPicPr>
          <p:cNvPr id="7" name="Picture 6" descr="IMG_2538.JPG"/>
          <p:cNvPicPr>
            <a:picLocks noChangeAspect="1"/>
          </p:cNvPicPr>
          <p:nvPr/>
        </p:nvPicPr>
        <p:blipFill rotWithShape="1">
          <a:blip r:embed="rId4">
            <a:extLst>
              <a:ext uri="{28A0092B-C50C-407E-A947-70E740481C1C}">
                <a14:useLocalDpi xmlns:a14="http://schemas.microsoft.com/office/drawing/2010/main" val="0"/>
              </a:ext>
            </a:extLst>
          </a:blip>
          <a:srcRect l="10001" t="14259" r="8611" b="11666"/>
          <a:stretch/>
        </p:blipFill>
        <p:spPr>
          <a:xfrm rot="5400000">
            <a:off x="5312740" y="2675561"/>
            <a:ext cx="3975100" cy="2713379"/>
          </a:xfrm>
          <a:prstGeom prst="rect">
            <a:avLst/>
          </a:prstGeom>
        </p:spPr>
      </p:pic>
    </p:spTree>
    <p:extLst>
      <p:ext uri="{BB962C8B-B14F-4D97-AF65-F5344CB8AC3E}">
        <p14:creationId xmlns:p14="http://schemas.microsoft.com/office/powerpoint/2010/main" val="41071492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3176" y="286604"/>
            <a:ext cx="6839324" cy="1327043"/>
          </a:xfrm>
        </p:spPr>
        <p:txBody>
          <a:bodyPr>
            <a:normAutofit fontScale="90000"/>
          </a:bodyPr>
          <a:lstStyle/>
          <a:p>
            <a:r>
              <a:rPr lang="en-US" sz="4000" dirty="0" smtClean="0"/>
              <a:t>Aids to the Examination of the Peripheral Nervous System: Last Page</a:t>
            </a:r>
            <a:endParaRPr lang="en-US" sz="4000" dirty="0"/>
          </a:p>
        </p:txBody>
      </p:sp>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pic>
        <p:nvPicPr>
          <p:cNvPr id="4" name="Picture 3" descr="IMG_2561.JPG"/>
          <p:cNvPicPr>
            <a:picLocks noChangeAspect="1"/>
          </p:cNvPicPr>
          <p:nvPr/>
        </p:nvPicPr>
        <p:blipFill rotWithShape="1">
          <a:blip r:embed="rId3">
            <a:extLst>
              <a:ext uri="{28A0092B-C50C-407E-A947-70E740481C1C}">
                <a14:useLocalDpi xmlns:a14="http://schemas.microsoft.com/office/drawing/2010/main" val="0"/>
              </a:ext>
            </a:extLst>
          </a:blip>
          <a:srcRect l="5416" t="11111" r="6250" b="13889"/>
          <a:stretch/>
        </p:blipFill>
        <p:spPr>
          <a:xfrm>
            <a:off x="1384300" y="1929920"/>
            <a:ext cx="6502400" cy="4140679"/>
          </a:xfrm>
          <a:prstGeom prst="rect">
            <a:avLst/>
          </a:prstGeom>
        </p:spPr>
      </p:pic>
    </p:spTree>
    <p:extLst>
      <p:ext uri="{BB962C8B-B14F-4D97-AF65-F5344CB8AC3E}">
        <p14:creationId xmlns:p14="http://schemas.microsoft.com/office/powerpoint/2010/main" val="16510782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1A Anterior Clino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4567"/>
          </a:xfrm>
          <a:prstGeom prst="rect">
            <a:avLst/>
          </a:prstGeom>
        </p:spPr>
      </p:pic>
    </p:spTree>
    <p:extLst>
      <p:ext uri="{BB962C8B-B14F-4D97-AF65-F5344CB8AC3E}">
        <p14:creationId xmlns:p14="http://schemas.microsoft.com/office/powerpoint/2010/main" val="35385453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1B Tuberculum Sel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4567"/>
          </a:xfrm>
          <a:prstGeom prst="rect">
            <a:avLst/>
          </a:prstGeom>
        </p:spPr>
      </p:pic>
    </p:spTree>
    <p:extLst>
      <p:ext uri="{BB962C8B-B14F-4D97-AF65-F5344CB8AC3E}">
        <p14:creationId xmlns:p14="http://schemas.microsoft.com/office/powerpoint/2010/main" val="27663401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1C Planum Sphenoid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4567"/>
          </a:xfrm>
          <a:prstGeom prst="rect">
            <a:avLst/>
          </a:prstGeom>
        </p:spPr>
      </p:pic>
    </p:spTree>
    <p:extLst>
      <p:ext uri="{BB962C8B-B14F-4D97-AF65-F5344CB8AC3E}">
        <p14:creationId xmlns:p14="http://schemas.microsoft.com/office/powerpoint/2010/main" val="17782417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1D Chiasmatic Sulc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4567"/>
          </a:xfrm>
          <a:prstGeom prst="rect">
            <a:avLst/>
          </a:prstGeom>
        </p:spPr>
      </p:pic>
    </p:spTree>
    <p:extLst>
      <p:ext uri="{BB962C8B-B14F-4D97-AF65-F5344CB8AC3E}">
        <p14:creationId xmlns:p14="http://schemas.microsoft.com/office/powerpoint/2010/main" val="7313096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160" y="566005"/>
            <a:ext cx="6339840" cy="1084996"/>
          </a:xfrm>
        </p:spPr>
        <p:txBody>
          <a:bodyPr>
            <a:normAutofit fontScale="90000"/>
          </a:bodyPr>
          <a:lstStyle/>
          <a:p>
            <a:r>
              <a:rPr lang="en-US" sz="4400" dirty="0" smtClean="0"/>
              <a:t>2019 ABNS Officers and New Directors</a:t>
            </a:r>
            <a:endParaRPr lang="en-US" sz="4400" dirty="0"/>
          </a:p>
        </p:txBody>
      </p:sp>
      <p:sp>
        <p:nvSpPr>
          <p:cNvPr id="8" name="Content Placeholder 7"/>
          <p:cNvSpPr>
            <a:spLocks noGrp="1"/>
          </p:cNvSpPr>
          <p:nvPr>
            <p:ph idx="1"/>
          </p:nvPr>
        </p:nvSpPr>
        <p:spPr>
          <a:xfrm>
            <a:off x="822959" y="1845734"/>
            <a:ext cx="7546341" cy="2713566"/>
          </a:xfrm>
        </p:spPr>
        <p:txBody>
          <a:bodyPr>
            <a:normAutofit/>
          </a:bodyPr>
          <a:lstStyle/>
          <a:p>
            <a:r>
              <a:rPr lang="en-US" b="1" dirty="0" smtClean="0"/>
              <a:t>Chair:  Linda </a:t>
            </a:r>
            <a:r>
              <a:rPr lang="en-US" b="1" dirty="0" err="1" smtClean="0"/>
              <a:t>Liau</a:t>
            </a:r>
            <a:r>
              <a:rPr lang="en-US" b="1" dirty="0" smtClean="0"/>
              <a:t> MD PhD</a:t>
            </a:r>
          </a:p>
          <a:p>
            <a:r>
              <a:rPr lang="en-US" dirty="0" smtClean="0"/>
              <a:t>Vice Chair:  Doug </a:t>
            </a:r>
            <a:r>
              <a:rPr lang="en-US" dirty="0" err="1" smtClean="0"/>
              <a:t>Kondziolka</a:t>
            </a:r>
            <a:r>
              <a:rPr lang="en-US" dirty="0" smtClean="0"/>
              <a:t> MD</a:t>
            </a:r>
          </a:p>
          <a:p>
            <a:r>
              <a:rPr lang="en-US" dirty="0" smtClean="0"/>
              <a:t>Secretary:  Carl Heilman MD</a:t>
            </a:r>
          </a:p>
          <a:p>
            <a:r>
              <a:rPr lang="en-US" dirty="0" smtClean="0"/>
              <a:t>Treasurer:  Kevin </a:t>
            </a:r>
            <a:r>
              <a:rPr lang="en-US" dirty="0" err="1" smtClean="0"/>
              <a:t>Cockroft</a:t>
            </a:r>
            <a:r>
              <a:rPr lang="en-US" dirty="0" smtClean="0"/>
              <a:t> MD</a:t>
            </a:r>
          </a:p>
          <a:p>
            <a:endParaRPr lang="en-US" dirty="0" smtClean="0"/>
          </a:p>
          <a:p>
            <a:r>
              <a:rPr lang="en-US" b="1" dirty="0" smtClean="0"/>
              <a:t>New Directors: Russ </a:t>
            </a:r>
            <a:r>
              <a:rPr lang="en-US" b="1" dirty="0" err="1" smtClean="0"/>
              <a:t>Lonser</a:t>
            </a:r>
            <a:r>
              <a:rPr lang="en-US" b="1" dirty="0" smtClean="0"/>
              <a:t> MD, Nate Selden MD, Paul </a:t>
            </a:r>
            <a:r>
              <a:rPr lang="en-US" b="1" dirty="0" err="1" smtClean="0"/>
              <a:t>Camarata</a:t>
            </a:r>
            <a:r>
              <a:rPr lang="en-US" b="1" dirty="0" smtClean="0"/>
              <a:t> MD</a:t>
            </a:r>
            <a:endParaRPr lang="en-US" b="1"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rotWithShape="1">
          <a:blip r:embed="rId2"/>
          <a:srcRect l="6765" t="602" r="6176" b="17182"/>
          <a:stretch/>
        </p:blipFill>
        <p:spPr>
          <a:xfrm>
            <a:off x="3405841" y="4538765"/>
            <a:ext cx="1204259" cy="1472776"/>
          </a:xfrm>
          <a:prstGeom prst="rect">
            <a:avLst/>
          </a:prstGeom>
        </p:spPr>
      </p:pic>
      <p:pic>
        <p:nvPicPr>
          <p:cNvPr id="6" name="Picture 5"/>
          <p:cNvPicPr>
            <a:picLocks noChangeAspect="1"/>
          </p:cNvPicPr>
          <p:nvPr/>
        </p:nvPicPr>
        <p:blipFill rotWithShape="1">
          <a:blip r:embed="rId3"/>
          <a:srcRect l="37399" t="10675" r="19463" b="42484"/>
          <a:stretch/>
        </p:blipFill>
        <p:spPr>
          <a:xfrm>
            <a:off x="5201771" y="4535204"/>
            <a:ext cx="1046629" cy="1470753"/>
          </a:xfrm>
          <a:prstGeom prst="rect">
            <a:avLst/>
          </a:prstGeom>
        </p:spPr>
      </p:pic>
      <p:pic>
        <p:nvPicPr>
          <p:cNvPr id="7" name="Picture 6"/>
          <p:cNvPicPr>
            <a:picLocks noChangeAspect="1"/>
          </p:cNvPicPr>
          <p:nvPr/>
        </p:nvPicPr>
        <p:blipFill rotWithShape="1">
          <a:blip r:embed="rId4"/>
          <a:srcRect l="15498" t="2601" r="14367" b="10865"/>
          <a:stretch/>
        </p:blipFill>
        <p:spPr>
          <a:xfrm>
            <a:off x="1922929" y="4572000"/>
            <a:ext cx="972671" cy="13962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696" y="223986"/>
            <a:ext cx="1801687" cy="1724034"/>
          </a:xfrm>
          <a:prstGeom prst="rect">
            <a:avLst/>
          </a:prstGeom>
        </p:spPr>
      </p:pic>
      <p:sp>
        <p:nvSpPr>
          <p:cNvPr id="10" name="TextBox 9"/>
          <p:cNvSpPr txBox="1"/>
          <p:nvPr/>
        </p:nvSpPr>
        <p:spPr>
          <a:xfrm>
            <a:off x="1981200" y="5943600"/>
            <a:ext cx="596900" cy="369332"/>
          </a:xfrm>
          <a:prstGeom prst="rect">
            <a:avLst/>
          </a:prstGeom>
          <a:noFill/>
        </p:spPr>
        <p:txBody>
          <a:bodyPr wrap="square" rtlCol="0">
            <a:spAutoFit/>
          </a:bodyPr>
          <a:lstStyle/>
          <a:p>
            <a:r>
              <a:rPr lang="en-US" dirty="0" smtClean="0"/>
              <a:t>CNS</a:t>
            </a:r>
            <a:endParaRPr lang="en-US" dirty="0"/>
          </a:p>
        </p:txBody>
      </p:sp>
      <p:sp>
        <p:nvSpPr>
          <p:cNvPr id="11" name="TextBox 10"/>
          <p:cNvSpPr txBox="1"/>
          <p:nvPr/>
        </p:nvSpPr>
        <p:spPr>
          <a:xfrm>
            <a:off x="3835400" y="5969000"/>
            <a:ext cx="647700" cy="369332"/>
          </a:xfrm>
          <a:prstGeom prst="rect">
            <a:avLst/>
          </a:prstGeom>
          <a:noFill/>
        </p:spPr>
        <p:txBody>
          <a:bodyPr wrap="square" rtlCol="0">
            <a:spAutoFit/>
          </a:bodyPr>
          <a:lstStyle/>
          <a:p>
            <a:r>
              <a:rPr lang="en-US" dirty="0" smtClean="0"/>
              <a:t>SNS</a:t>
            </a:r>
            <a:endParaRPr lang="en-US" dirty="0"/>
          </a:p>
        </p:txBody>
      </p:sp>
      <p:sp>
        <p:nvSpPr>
          <p:cNvPr id="12" name="TextBox 11"/>
          <p:cNvSpPr txBox="1"/>
          <p:nvPr/>
        </p:nvSpPr>
        <p:spPr>
          <a:xfrm>
            <a:off x="5486400" y="5994400"/>
            <a:ext cx="584200" cy="369332"/>
          </a:xfrm>
          <a:prstGeom prst="rect">
            <a:avLst/>
          </a:prstGeom>
          <a:noFill/>
        </p:spPr>
        <p:txBody>
          <a:bodyPr wrap="square" rtlCol="0">
            <a:spAutoFit/>
          </a:bodyPr>
          <a:lstStyle/>
          <a:p>
            <a:r>
              <a:rPr lang="en-US" dirty="0" smtClean="0"/>
              <a:t>NSA</a:t>
            </a:r>
            <a:endParaRPr lang="en-US" dirty="0"/>
          </a:p>
        </p:txBody>
      </p:sp>
      <p:pic>
        <p:nvPicPr>
          <p:cNvPr id="13" name="Picture 12" descr="Liau.png"/>
          <p:cNvPicPr/>
          <p:nvPr/>
        </p:nvPicPr>
        <p:blipFill rotWithShape="1">
          <a:blip r:embed="rId6">
            <a:extLst>
              <a:ext uri="{28A0092B-C50C-407E-A947-70E740481C1C}">
                <a14:useLocalDpi xmlns:a14="http://schemas.microsoft.com/office/drawing/2010/main" val="0"/>
              </a:ext>
            </a:extLst>
          </a:blip>
          <a:srcRect l="12535" t="7177" r="17317" b="29910"/>
          <a:stretch/>
        </p:blipFill>
        <p:spPr>
          <a:xfrm>
            <a:off x="4864100" y="1819910"/>
            <a:ext cx="1510030" cy="1837690"/>
          </a:xfrm>
          <a:prstGeom prst="rect">
            <a:avLst/>
          </a:prstGeom>
        </p:spPr>
      </p:pic>
    </p:spTree>
    <p:extLst>
      <p:ext uri="{BB962C8B-B14F-4D97-AF65-F5344CB8AC3E}">
        <p14:creationId xmlns:p14="http://schemas.microsoft.com/office/powerpoint/2010/main" val="2167018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22C Middle Longitudinal Fascicul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07007"/>
          </a:xfrm>
          <a:prstGeom prst="rect">
            <a:avLst/>
          </a:prstGeom>
        </p:spPr>
      </p:pic>
    </p:spTree>
    <p:extLst>
      <p:ext uri="{BB962C8B-B14F-4D97-AF65-F5344CB8AC3E}">
        <p14:creationId xmlns:p14="http://schemas.microsoft.com/office/powerpoint/2010/main" val="11849449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22D Inferior Longitudinal Fascicul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07007"/>
          </a:xfrm>
          <a:prstGeom prst="rect">
            <a:avLst/>
          </a:prstGeom>
        </p:spPr>
      </p:pic>
    </p:spTree>
    <p:extLst>
      <p:ext uri="{BB962C8B-B14F-4D97-AF65-F5344CB8AC3E}">
        <p14:creationId xmlns:p14="http://schemas.microsoft.com/office/powerpoint/2010/main" val="20543656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22B Short Association Fib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07007"/>
          </a:xfrm>
          <a:prstGeom prst="rect">
            <a:avLst/>
          </a:prstGeom>
        </p:spPr>
      </p:pic>
    </p:spTree>
    <p:extLst>
      <p:ext uri="{BB962C8B-B14F-4D97-AF65-F5344CB8AC3E}">
        <p14:creationId xmlns:p14="http://schemas.microsoft.com/office/powerpoint/2010/main" val="13702706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22A SLF I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07007"/>
          </a:xfrm>
          <a:prstGeom prst="rect">
            <a:avLst/>
          </a:prstGeom>
        </p:spPr>
      </p:pic>
    </p:spTree>
    <p:extLst>
      <p:ext uri="{BB962C8B-B14F-4D97-AF65-F5344CB8AC3E}">
        <p14:creationId xmlns:p14="http://schemas.microsoft.com/office/powerpoint/2010/main" val="21868807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Ima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823" y="268939"/>
            <a:ext cx="3354274" cy="5966136"/>
          </a:xfrm>
          <a:prstGeom prst="rect">
            <a:avLst/>
          </a:prstGeom>
        </p:spPr>
      </p:pic>
      <p:pic>
        <p:nvPicPr>
          <p:cNvPr id="4" name="Picture 3" descr="Imag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917" y="268940"/>
            <a:ext cx="3347259" cy="5953657"/>
          </a:xfrm>
          <a:prstGeom prst="rect">
            <a:avLst/>
          </a:prstGeom>
        </p:spPr>
      </p:pic>
    </p:spTree>
    <p:extLst>
      <p:ext uri="{BB962C8B-B14F-4D97-AF65-F5344CB8AC3E}">
        <p14:creationId xmlns:p14="http://schemas.microsoft.com/office/powerpoint/2010/main" val="3634814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6606540" cy="1450757"/>
          </a:xfrm>
        </p:spPr>
        <p:txBody>
          <a:bodyPr/>
          <a:lstStyle/>
          <a:p>
            <a:r>
              <a:rPr lang="en-US" dirty="0" smtClean="0"/>
              <a:t>Statement on Fellowships in ABNS Bylaws</a:t>
            </a:r>
            <a:endParaRPr lang="en-US" dirty="0"/>
          </a:p>
        </p:txBody>
      </p:sp>
      <p:sp>
        <p:nvSpPr>
          <p:cNvPr id="3" name="Content Placeholder 2"/>
          <p:cNvSpPr>
            <a:spLocks noGrp="1"/>
          </p:cNvSpPr>
          <p:nvPr>
            <p:ph idx="1"/>
          </p:nvPr>
        </p:nvSpPr>
        <p:spPr>
          <a:xfrm>
            <a:off x="330200" y="2137834"/>
            <a:ext cx="8547099" cy="4023360"/>
          </a:xfrm>
        </p:spPr>
        <p:txBody>
          <a:bodyPr>
            <a:normAutofit fontScale="92500" lnSpcReduction="20000"/>
          </a:bodyPr>
          <a:lstStyle/>
          <a:p>
            <a:r>
              <a:rPr lang="en-US" dirty="0"/>
              <a:t>“4.3.5 Commencing on July 1, 2021, enfolded fellowships (i.e., fellowships taken concurrently with residency training) must be taken after the trainee’s chief resident year. As a practical matter, this means that an enfolded fellowship will be possible only in the PGY-7 year and then only if the trainee has been chief resident during his or her PGY-6 year. A focused training experience prior to the chief residency year is considered to be an elective and not a fellowship</a:t>
            </a:r>
            <a:r>
              <a:rPr lang="en-US" dirty="0" smtClean="0"/>
              <a:t>.</a:t>
            </a:r>
          </a:p>
          <a:p>
            <a:r>
              <a:rPr lang="en-US" dirty="0" smtClean="0"/>
              <a:t>This </a:t>
            </a:r>
            <a:r>
              <a:rPr lang="en-US" dirty="0"/>
              <a:t>restriction does not apply to enfolded fellowships in </a:t>
            </a:r>
            <a:r>
              <a:rPr lang="en-US" dirty="0" err="1"/>
              <a:t>neurocritical</a:t>
            </a:r>
            <a:r>
              <a:rPr lang="en-US" dirty="0"/>
              <a:t> care, which may be taken prior to the trainee’s chief resident year. In addition, CNS endovascular training requires an initial training experience in the performance of angiography.  This training period may occur prior to the chief resident year.  The second year of CNS endovascular interventional training, as of July 1, 2021, must occur after the chief resident year, thus PGY-7.   </a:t>
            </a:r>
          </a:p>
          <a:p>
            <a:r>
              <a:rPr lang="en-US" dirty="0"/>
              <a:t>The ABNS does not require fellowships (enfolded or otherwise) as a requirement for initial ABNS certification.  However, a fellowship may be required for neurosurgeons who wish to achieve an ABMS “Focused Practice Designation” in certain areas of neurological surgery practice.”</a:t>
            </a:r>
          </a:p>
          <a:p>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658" y="265333"/>
            <a:ext cx="1470612" cy="1407228"/>
          </a:xfrm>
          <a:prstGeom prst="rect">
            <a:avLst/>
          </a:prstGeom>
        </p:spPr>
      </p:pic>
    </p:spTree>
    <p:extLst>
      <p:ext uri="{BB962C8B-B14F-4D97-AF65-F5344CB8AC3E}">
        <p14:creationId xmlns:p14="http://schemas.microsoft.com/office/powerpoint/2010/main" val="36555596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sz="5300" dirty="0"/>
              <a:t>ABNS </a:t>
            </a:r>
            <a:r>
              <a:rPr lang="en-US" sz="5300" dirty="0" smtClean="0"/>
              <a:t>POST</a:t>
            </a:r>
            <a:r>
              <a:rPr lang="en-US" sz="5300" dirty="0"/>
              <a:t> </a:t>
            </a:r>
            <a:r>
              <a:rPr lang="en-US" sz="5300" dirty="0" smtClean="0"/>
              <a:t>Case Log</a:t>
            </a:r>
            <a:br>
              <a:rPr lang="en-US" sz="5300" dirty="0" smtClean="0"/>
            </a:br>
            <a:r>
              <a:rPr lang="en-US" sz="3100" u="sng" dirty="0" smtClean="0">
                <a:solidFill>
                  <a:schemeClr val="tx1">
                    <a:lumMod val="75000"/>
                    <a:lumOff val="25000"/>
                  </a:schemeClr>
                </a:solidFill>
              </a:rPr>
              <a:t>P</a:t>
            </a:r>
            <a:r>
              <a:rPr lang="en-US" sz="3100" dirty="0" smtClean="0">
                <a:solidFill>
                  <a:schemeClr val="tx1">
                    <a:lumMod val="75000"/>
                    <a:lumOff val="25000"/>
                  </a:schemeClr>
                </a:solidFill>
              </a:rPr>
              <a:t>ractice </a:t>
            </a:r>
            <a:r>
              <a:rPr lang="en-US" sz="3100" dirty="0">
                <a:solidFill>
                  <a:schemeClr val="tx1">
                    <a:lumMod val="75000"/>
                    <a:lumOff val="25000"/>
                  </a:schemeClr>
                </a:solidFill>
              </a:rPr>
              <a:t>and </a:t>
            </a:r>
            <a:r>
              <a:rPr lang="en-US" sz="3100" u="sng" dirty="0">
                <a:solidFill>
                  <a:schemeClr val="tx1">
                    <a:lumMod val="75000"/>
                    <a:lumOff val="25000"/>
                  </a:schemeClr>
                </a:solidFill>
              </a:rPr>
              <a:t>O</a:t>
            </a:r>
            <a:r>
              <a:rPr lang="en-US" sz="3100" dirty="0">
                <a:solidFill>
                  <a:schemeClr val="tx1">
                    <a:lumMod val="75000"/>
                    <a:lumOff val="25000"/>
                  </a:schemeClr>
                </a:solidFill>
              </a:rPr>
              <a:t>utcomes of </a:t>
            </a:r>
            <a:r>
              <a:rPr lang="en-US" sz="3100" u="sng" dirty="0">
                <a:solidFill>
                  <a:schemeClr val="tx1">
                    <a:lumMod val="75000"/>
                    <a:lumOff val="25000"/>
                  </a:schemeClr>
                </a:solidFill>
              </a:rPr>
              <a:t>S</a:t>
            </a:r>
            <a:r>
              <a:rPr lang="en-US" sz="3100" dirty="0">
                <a:solidFill>
                  <a:schemeClr val="tx1">
                    <a:lumMod val="75000"/>
                    <a:lumOff val="25000"/>
                  </a:schemeClr>
                </a:solidFill>
              </a:rPr>
              <a:t>urgical </a:t>
            </a:r>
            <a:r>
              <a:rPr lang="en-US" sz="3100" u="sng" dirty="0">
                <a:solidFill>
                  <a:schemeClr val="tx1">
                    <a:lumMod val="75000"/>
                    <a:lumOff val="25000"/>
                  </a:schemeClr>
                </a:solidFill>
              </a:rPr>
              <a:t>T</a:t>
            </a:r>
            <a:r>
              <a:rPr lang="en-US" sz="3100" dirty="0">
                <a:solidFill>
                  <a:schemeClr val="tx1">
                    <a:lumMod val="75000"/>
                    <a:lumOff val="25000"/>
                  </a:schemeClr>
                </a:solidFill>
              </a:rPr>
              <a:t>herapies </a:t>
            </a:r>
            <a:endParaRPr lang="en-US" sz="3100" i="1" dirty="0">
              <a:solidFill>
                <a:schemeClr val="tx1">
                  <a:lumMod val="75000"/>
                  <a:lumOff val="25000"/>
                </a:schemeClr>
              </a:solidFill>
            </a:endParaRPr>
          </a:p>
        </p:txBody>
      </p:sp>
      <p:sp>
        <p:nvSpPr>
          <p:cNvPr id="6" name="Content Placeholder 5"/>
          <p:cNvSpPr>
            <a:spLocks noGrp="1"/>
          </p:cNvSpPr>
          <p:nvPr>
            <p:ph idx="1"/>
          </p:nvPr>
        </p:nvSpPr>
        <p:spPr>
          <a:xfrm>
            <a:off x="822959" y="2148977"/>
            <a:ext cx="3719159" cy="2721848"/>
          </a:xfrm>
        </p:spPr>
        <p:txBody>
          <a:bodyPr>
            <a:normAutofit/>
          </a:bodyPr>
          <a:lstStyle/>
          <a:p>
            <a:pPr marL="0" indent="0">
              <a:buNone/>
            </a:pPr>
            <a:endParaRPr lang="en-US" dirty="0"/>
          </a:p>
          <a:p>
            <a:r>
              <a:rPr lang="en-US" dirty="0" smtClean="0"/>
              <a:t>Candidates must submit 125 </a:t>
            </a:r>
            <a:r>
              <a:rPr lang="en-US" dirty="0"/>
              <a:t>c</a:t>
            </a:r>
            <a:r>
              <a:rPr lang="en-US" dirty="0" smtClean="0"/>
              <a:t>onsecutive cases with imaging</a:t>
            </a:r>
          </a:p>
          <a:p>
            <a:endParaRPr lang="en-US" dirty="0"/>
          </a:p>
          <a:p>
            <a:r>
              <a:rPr lang="en-US" dirty="0" smtClean="0"/>
              <a:t>POST takes more time for the candidate to complete and more time for the directors to review.</a:t>
            </a:r>
          </a:p>
          <a:p>
            <a:endParaRPr lang="en-US" dirty="0"/>
          </a:p>
          <a:p>
            <a:endParaRPr lang="en-US" dirty="0"/>
          </a:p>
        </p:txBody>
      </p:sp>
      <p:sp>
        <p:nvSpPr>
          <p:cNvPr id="4" name="Footer Placeholder 3">
            <a:extLst>
              <a:ext uri="{FF2B5EF4-FFF2-40B4-BE49-F238E27FC236}">
                <a16:creationId xmlns="" xmlns:a16="http://schemas.microsoft.com/office/drawing/2014/main" id="{1293FEA0-C73C-491E-9BE0-31026B35C0E7}"/>
              </a:ext>
            </a:extLst>
          </p:cNvPr>
          <p:cNvSpPr>
            <a:spLocks noGrp="1"/>
          </p:cNvSpPr>
          <p:nvPr>
            <p:ph type="ftr" sz="quarter" idx="11"/>
          </p:nvPr>
        </p:nvSpPr>
        <p:spPr/>
        <p:txBody>
          <a:bodyPr/>
          <a:lstStyle/>
          <a:p>
            <a:r>
              <a:rPr lang="en-US" sz="1600" dirty="0"/>
              <a:t>www.abns.org</a:t>
            </a:r>
          </a:p>
        </p:txBody>
      </p:sp>
      <p:pic>
        <p:nvPicPr>
          <p:cNvPr id="3" name="Picture 2" descr="C:\Users\dmielke.AD\AppData\Local\Microsoft\Windows\Temporary Internet Files\Content.IE5\THZZGUXQ\Red Logo w R.jpg">
            <a:extLst>
              <a:ext uri="{FF2B5EF4-FFF2-40B4-BE49-F238E27FC236}">
                <a16:creationId xmlns="" xmlns:a16="http://schemas.microsoft.com/office/drawing/2014/main" id="{D5C8DEAD-E8BD-4351-A79B-762E5EFDB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1" y="146568"/>
            <a:ext cx="685799" cy="68579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Levy.png"/>
          <p:cNvPicPr>
            <a:picLocks noChangeAspect="1"/>
          </p:cNvPicPr>
          <p:nvPr/>
        </p:nvPicPr>
        <p:blipFill rotWithShape="1">
          <a:blip r:embed="rId3">
            <a:extLst>
              <a:ext uri="{28A0092B-C50C-407E-A947-70E740481C1C}">
                <a14:useLocalDpi xmlns:a14="http://schemas.microsoft.com/office/drawing/2010/main" val="0"/>
              </a:ext>
            </a:extLst>
          </a:blip>
          <a:srcRect l="13611" t="3956" r="18334" b="27205"/>
          <a:stretch/>
        </p:blipFill>
        <p:spPr>
          <a:xfrm>
            <a:off x="4649474" y="2168768"/>
            <a:ext cx="1915669" cy="2941114"/>
          </a:xfrm>
          <a:prstGeom prst="rect">
            <a:avLst/>
          </a:prstGeom>
        </p:spPr>
      </p:pic>
      <p:pic>
        <p:nvPicPr>
          <p:cNvPr id="7" name="Picture 6" descr="Knightly.png"/>
          <p:cNvPicPr>
            <a:picLocks noChangeAspect="1"/>
          </p:cNvPicPr>
          <p:nvPr/>
        </p:nvPicPr>
        <p:blipFill rotWithShape="1">
          <a:blip r:embed="rId4">
            <a:extLst>
              <a:ext uri="{28A0092B-C50C-407E-A947-70E740481C1C}">
                <a14:useLocalDpi xmlns:a14="http://schemas.microsoft.com/office/drawing/2010/main" val="0"/>
              </a:ext>
            </a:extLst>
          </a:blip>
          <a:srcRect l="10059" t="3315" r="13018" b="26393"/>
          <a:stretch/>
        </p:blipFill>
        <p:spPr>
          <a:xfrm>
            <a:off x="6652845" y="2168769"/>
            <a:ext cx="2164215" cy="2941113"/>
          </a:xfrm>
          <a:prstGeom prst="rect">
            <a:avLst/>
          </a:prstGeom>
        </p:spPr>
      </p:pic>
      <p:pic>
        <p:nvPicPr>
          <p:cNvPr id="8" name="Picture 7" descr="Asher.jpg"/>
          <p:cNvPicPr>
            <a:picLocks noChangeAspect="1"/>
          </p:cNvPicPr>
          <p:nvPr/>
        </p:nvPicPr>
        <p:blipFill rotWithShape="1">
          <a:blip r:embed="rId5">
            <a:extLst>
              <a:ext uri="{28A0092B-C50C-407E-A947-70E740481C1C}">
                <a14:useLocalDpi xmlns:a14="http://schemas.microsoft.com/office/drawing/2010/main" val="0"/>
              </a:ext>
            </a:extLst>
          </a:blip>
          <a:srcRect l="44871" t="5087" r="5898" b="14432"/>
          <a:stretch/>
        </p:blipFill>
        <p:spPr>
          <a:xfrm>
            <a:off x="8277412" y="5581608"/>
            <a:ext cx="747059" cy="677022"/>
          </a:xfrm>
          <a:prstGeom prst="rect">
            <a:avLst/>
          </a:prstGeom>
        </p:spPr>
      </p:pic>
      <p:sp>
        <p:nvSpPr>
          <p:cNvPr id="9" name="TextBox 8"/>
          <p:cNvSpPr txBox="1"/>
          <p:nvPr/>
        </p:nvSpPr>
        <p:spPr>
          <a:xfrm>
            <a:off x="5109883" y="5124823"/>
            <a:ext cx="1135529" cy="369332"/>
          </a:xfrm>
          <a:prstGeom prst="rect">
            <a:avLst/>
          </a:prstGeom>
          <a:noFill/>
        </p:spPr>
        <p:txBody>
          <a:bodyPr wrap="square" rtlCol="0">
            <a:spAutoFit/>
          </a:bodyPr>
          <a:lstStyle/>
          <a:p>
            <a:r>
              <a:rPr lang="en-US" dirty="0" err="1" smtClean="0"/>
              <a:t>Elad</a:t>
            </a:r>
            <a:r>
              <a:rPr lang="en-US" dirty="0" smtClean="0"/>
              <a:t> Levy</a:t>
            </a:r>
            <a:endParaRPr lang="en-US" dirty="0"/>
          </a:p>
        </p:txBody>
      </p:sp>
      <p:sp>
        <p:nvSpPr>
          <p:cNvPr id="10" name="TextBox 9"/>
          <p:cNvSpPr txBox="1"/>
          <p:nvPr/>
        </p:nvSpPr>
        <p:spPr>
          <a:xfrm>
            <a:off x="7007412" y="5124824"/>
            <a:ext cx="1494118" cy="369332"/>
          </a:xfrm>
          <a:prstGeom prst="rect">
            <a:avLst/>
          </a:prstGeom>
          <a:noFill/>
        </p:spPr>
        <p:txBody>
          <a:bodyPr wrap="square" rtlCol="0">
            <a:spAutoFit/>
          </a:bodyPr>
          <a:lstStyle/>
          <a:p>
            <a:r>
              <a:rPr lang="en-US" dirty="0" smtClean="0"/>
              <a:t>Jack Knightly</a:t>
            </a:r>
            <a:endParaRPr lang="en-US" dirty="0"/>
          </a:p>
        </p:txBody>
      </p:sp>
    </p:spTree>
    <p:extLst>
      <p:ext uri="{BB962C8B-B14F-4D97-AF65-F5344CB8AC3E}">
        <p14:creationId xmlns:p14="http://schemas.microsoft.com/office/powerpoint/2010/main" val="24995530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6657340" cy="1450757"/>
          </a:xfrm>
        </p:spPr>
        <p:txBody>
          <a:bodyPr>
            <a:normAutofit/>
          </a:bodyPr>
          <a:lstStyle/>
          <a:p>
            <a:r>
              <a:rPr lang="en-US" dirty="0" smtClean="0"/>
              <a:t>Update on ABNS POST:</a:t>
            </a:r>
            <a:br>
              <a:rPr lang="en-US" dirty="0" smtClean="0"/>
            </a:br>
            <a:r>
              <a:rPr lang="en-US" sz="2400" dirty="0" smtClean="0"/>
              <a:t>(Practice and Outcomes of Surgical Therapies)</a:t>
            </a:r>
            <a:endParaRPr lang="en-US" sz="2400" dirty="0"/>
          </a:p>
        </p:txBody>
      </p:sp>
      <p:sp>
        <p:nvSpPr>
          <p:cNvPr id="3" name="Content Placeholder 2"/>
          <p:cNvSpPr>
            <a:spLocks noGrp="1"/>
          </p:cNvSpPr>
          <p:nvPr>
            <p:ph idx="1"/>
          </p:nvPr>
        </p:nvSpPr>
        <p:spPr>
          <a:xfrm>
            <a:off x="822959" y="2209053"/>
            <a:ext cx="7543801" cy="3570394"/>
          </a:xfrm>
        </p:spPr>
        <p:txBody>
          <a:bodyPr>
            <a:normAutofit/>
          </a:bodyPr>
          <a:lstStyle/>
          <a:p>
            <a:pPr>
              <a:buFont typeface="Wingdings" charset="2"/>
              <a:buChar char="§"/>
            </a:pPr>
            <a:r>
              <a:rPr lang="en-US" sz="2400" dirty="0" smtClean="0"/>
              <a:t>POST has completely transformed candidate evaluations.</a:t>
            </a:r>
          </a:p>
          <a:p>
            <a:pPr>
              <a:buFont typeface="Wingdings" charset="2"/>
              <a:buChar char="§"/>
            </a:pPr>
            <a:endParaRPr lang="en-US" sz="2400" dirty="0" smtClean="0"/>
          </a:p>
          <a:p>
            <a:pPr>
              <a:buFont typeface="Wingdings" charset="2"/>
              <a:buChar char="§"/>
            </a:pPr>
            <a:r>
              <a:rPr lang="en-US" sz="2400" dirty="0" smtClean="0"/>
              <a:t>Version 1 has been in use for about </a:t>
            </a:r>
            <a:r>
              <a:rPr lang="en-US" sz="2400" dirty="0"/>
              <a:t>9</a:t>
            </a:r>
            <a:r>
              <a:rPr lang="en-US" sz="2400" dirty="0" smtClean="0"/>
              <a:t> months</a:t>
            </a:r>
          </a:p>
          <a:p>
            <a:pPr lvl="1">
              <a:buFont typeface="Wingdings" charset="2"/>
              <a:buChar char="§"/>
            </a:pPr>
            <a:r>
              <a:rPr lang="en-US" sz="2200" dirty="0" smtClean="0"/>
              <a:t>&gt;30,000 cases logged into POST to date</a:t>
            </a:r>
          </a:p>
          <a:p>
            <a:pPr lvl="1">
              <a:buFont typeface="Wingdings" charset="2"/>
              <a:buChar char="§"/>
            </a:pPr>
            <a:r>
              <a:rPr lang="en-US" sz="2200" dirty="0" smtClean="0"/>
              <a:t>141 candidates have completed a full case log of 125 cases</a:t>
            </a:r>
          </a:p>
          <a:p>
            <a:pPr lvl="1">
              <a:buFont typeface="Wingdings" charset="2"/>
              <a:buChar char="§"/>
            </a:pPr>
            <a:r>
              <a:rPr lang="en-US" sz="2200" dirty="0" smtClean="0"/>
              <a:t>Automated </a:t>
            </a:r>
            <a:r>
              <a:rPr lang="en-US" sz="2200" dirty="0" err="1" smtClean="0"/>
              <a:t>PowerPoints</a:t>
            </a:r>
            <a:r>
              <a:rPr lang="en-US" sz="2200" dirty="0" smtClean="0"/>
              <a:t> created from POST are used on the “Cases” portion</a:t>
            </a:r>
            <a:r>
              <a:rPr lang="en-US" sz="2200" dirty="0"/>
              <a:t> </a:t>
            </a:r>
            <a:r>
              <a:rPr lang="en-US" sz="2200" dirty="0" smtClean="0"/>
              <a:t>of the ABSN Oral Exam</a:t>
            </a:r>
            <a:r>
              <a:rPr lang="en-US" sz="2200" dirty="0"/>
              <a:t>.</a:t>
            </a:r>
            <a:endParaRPr lang="en-US" sz="2200" dirty="0" smtClean="0"/>
          </a:p>
          <a:p>
            <a:pPr marL="201168" lvl="1" indent="0">
              <a:buNone/>
            </a:pPr>
            <a:endParaRPr lang="en-US" sz="2200"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658" y="354233"/>
            <a:ext cx="1470612" cy="1407228"/>
          </a:xfrm>
          <a:prstGeom prst="rect">
            <a:avLst/>
          </a:prstGeom>
        </p:spPr>
      </p:pic>
    </p:spTree>
    <p:extLst>
      <p:ext uri="{BB962C8B-B14F-4D97-AF65-F5344CB8AC3E}">
        <p14:creationId xmlns:p14="http://schemas.microsoft.com/office/powerpoint/2010/main" val="30775692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03126C1-0E6A-437D-B017-B4B634E1F012}"/>
              </a:ext>
            </a:extLst>
          </p:cNvPr>
          <p:cNvPicPr>
            <a:picLocks noGrp="1" noChangeAspect="1"/>
          </p:cNvPicPr>
          <p:nvPr>
            <p:ph idx="1"/>
          </p:nvPr>
        </p:nvPicPr>
        <p:blipFill rotWithShape="1">
          <a:blip r:embed="rId2"/>
          <a:srcRect l="305" t="4546" r="524" b="6346"/>
          <a:stretch/>
        </p:blipFill>
        <p:spPr>
          <a:xfrm>
            <a:off x="923513" y="159683"/>
            <a:ext cx="6830957" cy="6160434"/>
          </a:xfrm>
          <a:prstGeom prst="rect">
            <a:avLst/>
          </a:prstGeom>
        </p:spPr>
      </p:pic>
      <p:sp>
        <p:nvSpPr>
          <p:cNvPr id="4" name="Footer Placeholder 3">
            <a:extLst>
              <a:ext uri="{FF2B5EF4-FFF2-40B4-BE49-F238E27FC236}">
                <a16:creationId xmlns:a16="http://schemas.microsoft.com/office/drawing/2014/main" xmlns="" id="{9D97FB37-D9F1-47EF-BE2F-7E6606B7E1CA}"/>
              </a:ext>
            </a:extLst>
          </p:cNvPr>
          <p:cNvSpPr>
            <a:spLocks noGrp="1"/>
          </p:cNvSpPr>
          <p:nvPr>
            <p:ph type="ftr" sz="quarter" idx="11"/>
          </p:nvPr>
        </p:nvSpPr>
        <p:spPr/>
        <p:txBody>
          <a:bodyPr/>
          <a:lstStyle/>
          <a:p>
            <a:r>
              <a:rPr lang="en-US" dirty="0"/>
              <a:t>www.abns.org</a:t>
            </a:r>
          </a:p>
        </p:txBody>
      </p:sp>
      <p:sp>
        <p:nvSpPr>
          <p:cNvPr id="3" name="Rectangle 2"/>
          <p:cNvSpPr/>
          <p:nvPr/>
        </p:nvSpPr>
        <p:spPr>
          <a:xfrm>
            <a:off x="1758461" y="1426309"/>
            <a:ext cx="2676769" cy="25399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98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ABNS Credentials Chair</a:t>
            </a:r>
            <a:endParaRPr lang="en-US" b="1" dirty="0"/>
          </a:p>
        </p:txBody>
      </p:sp>
      <p:sp>
        <p:nvSpPr>
          <p:cNvPr id="3" name="Content Placeholder 2"/>
          <p:cNvSpPr>
            <a:spLocks noGrp="1"/>
          </p:cNvSpPr>
          <p:nvPr>
            <p:ph idx="1"/>
          </p:nvPr>
        </p:nvSpPr>
        <p:spPr>
          <a:xfrm>
            <a:off x="723544" y="2604362"/>
            <a:ext cx="4598964" cy="2637693"/>
          </a:xfrm>
        </p:spPr>
        <p:txBody>
          <a:bodyPr>
            <a:normAutofit lnSpcReduction="10000"/>
          </a:bodyPr>
          <a:lstStyle/>
          <a:p>
            <a:r>
              <a:rPr lang="en-US" dirty="0" smtClean="0"/>
              <a:t>Second Review of POST Case Logs with Issues.</a:t>
            </a:r>
          </a:p>
          <a:p>
            <a:r>
              <a:rPr lang="en-US" dirty="0" smtClean="0"/>
              <a:t>Approves candidates to take the Oral Exam</a:t>
            </a:r>
          </a:p>
          <a:p>
            <a:r>
              <a:rPr lang="en-US" dirty="0" smtClean="0"/>
              <a:t>Works closely with attorney Jeffrey Schneider on any legal issues and manages ABNS hearings</a:t>
            </a:r>
          </a:p>
          <a:p>
            <a:r>
              <a:rPr lang="en-US" dirty="0" smtClean="0"/>
              <a:t>Involved with any </a:t>
            </a:r>
            <a:r>
              <a:rPr lang="en-US" dirty="0" err="1" smtClean="0"/>
              <a:t>diplomate</a:t>
            </a:r>
            <a:r>
              <a:rPr lang="en-US" dirty="0" smtClean="0"/>
              <a:t> with a state action against medical license.</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descr="Valadk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0680" y="2271059"/>
            <a:ext cx="2295253" cy="3448826"/>
          </a:xfrm>
          <a:prstGeom prst="rect">
            <a:avLst/>
          </a:prstGeom>
        </p:spPr>
      </p:pic>
    </p:spTree>
    <p:extLst>
      <p:ext uri="{BB962C8B-B14F-4D97-AF65-F5344CB8AC3E}">
        <p14:creationId xmlns:p14="http://schemas.microsoft.com/office/powerpoint/2010/main" val="677040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ABNS Numbers:</a:t>
            </a:r>
            <a:endParaRPr lang="en-US" b="1" dirty="0"/>
          </a:p>
        </p:txBody>
      </p:sp>
      <p:sp>
        <p:nvSpPr>
          <p:cNvPr id="3" name="Subtitle 2"/>
          <p:cNvSpPr>
            <a:spLocks noGrp="1"/>
          </p:cNvSpPr>
          <p:nvPr>
            <p:ph idx="1"/>
          </p:nvPr>
        </p:nvSpPr>
        <p:spPr>
          <a:xfrm>
            <a:off x="643864" y="2148975"/>
            <a:ext cx="7903832" cy="4018976"/>
          </a:xfrm>
        </p:spPr>
        <p:txBody>
          <a:bodyPr>
            <a:normAutofit/>
          </a:bodyPr>
          <a:lstStyle/>
          <a:p>
            <a:pPr>
              <a:buFont typeface="Wingdings" panose="05000000000000000000" pitchFamily="2" charset="2"/>
              <a:buChar char="§"/>
            </a:pPr>
            <a:r>
              <a:rPr lang="en-US" dirty="0" smtClean="0"/>
              <a:t>7,063 Total ABNS </a:t>
            </a:r>
            <a:r>
              <a:rPr lang="en-US" dirty="0" err="1" smtClean="0"/>
              <a:t>Diplomates</a:t>
            </a:r>
            <a:endParaRPr lang="en-US" dirty="0" smtClean="0"/>
          </a:p>
          <a:p>
            <a:pPr>
              <a:buFont typeface="Wingdings" panose="05000000000000000000" pitchFamily="2" charset="2"/>
              <a:buChar char="§"/>
            </a:pPr>
            <a:r>
              <a:rPr lang="en-US" dirty="0" smtClean="0"/>
              <a:t>5,986 Active </a:t>
            </a:r>
            <a:r>
              <a:rPr lang="en-US" dirty="0" err="1" smtClean="0"/>
              <a:t>Diplomates</a:t>
            </a:r>
            <a:r>
              <a:rPr lang="en-US" dirty="0" smtClean="0"/>
              <a:t>: 3,191 lifetime</a:t>
            </a:r>
          </a:p>
          <a:p>
            <a:pPr>
              <a:buFont typeface="Wingdings" panose="05000000000000000000" pitchFamily="2" charset="2"/>
              <a:buChar char="§"/>
            </a:pPr>
            <a:endParaRPr lang="en-US" dirty="0" smtClean="0"/>
          </a:p>
          <a:p>
            <a:pPr>
              <a:buFont typeface="Wingdings" panose="05000000000000000000" pitchFamily="2" charset="2"/>
              <a:buChar char="§"/>
            </a:pPr>
            <a:r>
              <a:rPr lang="en-US" dirty="0" smtClean="0"/>
              <a:t>1,489 Neurosurgery residents in 115 ACGME training programs</a:t>
            </a:r>
          </a:p>
          <a:p>
            <a:pPr>
              <a:buFont typeface="Wingdings" panose="05000000000000000000" pitchFamily="2" charset="2"/>
              <a:buChar char="§"/>
            </a:pPr>
            <a:r>
              <a:rPr lang="en-US" dirty="0" smtClean="0"/>
              <a:t>16% of neurosurgery residents are women</a:t>
            </a:r>
          </a:p>
          <a:p>
            <a:pPr marL="0" indent="0">
              <a:buNone/>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196" y="300186"/>
            <a:ext cx="1801687" cy="1724034"/>
          </a:xfrm>
          <a:prstGeom prst="rect">
            <a:avLst/>
          </a:prstGeom>
        </p:spPr>
      </p:pic>
      <p:sp>
        <p:nvSpPr>
          <p:cNvPr id="5" name="Footer Placeholder 4">
            <a:extLst>
              <a:ext uri="{FF2B5EF4-FFF2-40B4-BE49-F238E27FC236}">
                <a16:creationId xmlns="" xmlns:a16="http://schemas.microsoft.com/office/drawing/2014/main" id="{F41AFBA1-1DAF-4CB5-85CE-87C57454DEAC}"/>
              </a:ext>
            </a:extLst>
          </p:cNvPr>
          <p:cNvSpPr>
            <a:spLocks noGrp="1"/>
          </p:cNvSpPr>
          <p:nvPr>
            <p:ph type="ftr" sz="quarter" idx="11"/>
          </p:nvPr>
        </p:nvSpPr>
        <p:spPr/>
        <p:txBody>
          <a:bodyPr/>
          <a:lstStyle/>
          <a:p>
            <a:r>
              <a:rPr lang="en-US" sz="1600" dirty="0"/>
              <a:t>www.abns.org</a:t>
            </a:r>
          </a:p>
        </p:txBody>
      </p:sp>
    </p:spTree>
    <p:extLst>
      <p:ext uri="{BB962C8B-B14F-4D97-AF65-F5344CB8AC3E}">
        <p14:creationId xmlns:p14="http://schemas.microsoft.com/office/powerpoint/2010/main" val="4274271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ABNS Credentials Committee</a:t>
            </a:r>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descr="Whistlebl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34" y="1661553"/>
            <a:ext cx="7490572" cy="4501909"/>
          </a:xfrm>
          <a:prstGeom prst="rect">
            <a:avLst/>
          </a:prstGeom>
        </p:spPr>
      </p:pic>
    </p:spTree>
    <p:extLst>
      <p:ext uri="{BB962C8B-B14F-4D97-AF65-F5344CB8AC3E}">
        <p14:creationId xmlns:p14="http://schemas.microsoft.com/office/powerpoint/2010/main" val="22337972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www.abns.org</a:t>
            </a:r>
            <a:endParaRPr lang="en-US" dirty="0"/>
          </a:p>
        </p:txBody>
      </p:sp>
      <p:pic>
        <p:nvPicPr>
          <p:cNvPr id="4" name="Picture 3" descr="Mind Reading Technolog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0" y="450104"/>
            <a:ext cx="9021355" cy="4405778"/>
          </a:xfrm>
          <a:prstGeom prst="rect">
            <a:avLst/>
          </a:prstGeom>
        </p:spPr>
      </p:pic>
    </p:spTree>
    <p:extLst>
      <p:ext uri="{BB962C8B-B14F-4D97-AF65-F5344CB8AC3E}">
        <p14:creationId xmlns:p14="http://schemas.microsoft.com/office/powerpoint/2010/main" val="21289987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ABNS Oral Exam</a:t>
            </a:r>
            <a:endParaRPr lang="en-US" dirty="0"/>
          </a:p>
        </p:txBody>
      </p:sp>
      <p:sp>
        <p:nvSpPr>
          <p:cNvPr id="16" name="Content Placeholder 15"/>
          <p:cNvSpPr>
            <a:spLocks noGrp="1"/>
          </p:cNvSpPr>
          <p:nvPr>
            <p:ph idx="1"/>
          </p:nvPr>
        </p:nvSpPr>
        <p:spPr>
          <a:xfrm>
            <a:off x="964281" y="2251321"/>
            <a:ext cx="4817954" cy="3770547"/>
          </a:xfrm>
        </p:spPr>
        <p:txBody>
          <a:bodyPr>
            <a:noAutofit/>
          </a:bodyPr>
          <a:lstStyle/>
          <a:p>
            <a:pPr>
              <a:buFont typeface="Wingdings" panose="05000000000000000000" pitchFamily="2" charset="2"/>
              <a:buChar char="§"/>
            </a:pPr>
            <a:r>
              <a:rPr lang="en-US" sz="1800" dirty="0" smtClean="0"/>
              <a:t>122 candidates tested at the May 2019 exam.</a:t>
            </a:r>
            <a:endParaRPr lang="en-US" sz="1800" dirty="0"/>
          </a:p>
          <a:p>
            <a:pPr>
              <a:buFont typeface="Arial"/>
              <a:buChar char="•"/>
            </a:pPr>
            <a:r>
              <a:rPr lang="en-US" sz="1800" dirty="0" smtClean="0"/>
              <a:t>Significant </a:t>
            </a:r>
            <a:r>
              <a:rPr lang="en-US" sz="1800" dirty="0"/>
              <a:t>progress has been made </a:t>
            </a:r>
            <a:r>
              <a:rPr lang="en-US" sz="1800" dirty="0" smtClean="0"/>
              <a:t>on </a:t>
            </a:r>
            <a:r>
              <a:rPr lang="en-US" sz="1800" dirty="0"/>
              <a:t>backlog</a:t>
            </a:r>
          </a:p>
          <a:p>
            <a:pPr lvl="1"/>
            <a:r>
              <a:rPr lang="en-US" dirty="0"/>
              <a:t>Spring 2018 -  112 examined</a:t>
            </a:r>
          </a:p>
          <a:p>
            <a:pPr lvl="1"/>
            <a:r>
              <a:rPr lang="en-US" dirty="0"/>
              <a:t>Fall 2018 -       154 examined</a:t>
            </a:r>
          </a:p>
          <a:p>
            <a:pPr lvl="1"/>
            <a:r>
              <a:rPr lang="en-US" dirty="0"/>
              <a:t>Spring 2019-   122 </a:t>
            </a:r>
            <a:r>
              <a:rPr lang="en-US" dirty="0" smtClean="0"/>
              <a:t>examined.</a:t>
            </a:r>
            <a:endParaRPr lang="en-US" dirty="0"/>
          </a:p>
          <a:p>
            <a:pPr lvl="1"/>
            <a:endParaRPr lang="en-US" dirty="0"/>
          </a:p>
          <a:p>
            <a:pPr>
              <a:buFont typeface="Arial"/>
              <a:buChar char="•"/>
            </a:pPr>
            <a:r>
              <a:rPr lang="en-US" sz="1800" dirty="0"/>
              <a:t>The </a:t>
            </a:r>
            <a:r>
              <a:rPr lang="en-US" sz="1800" dirty="0" smtClean="0"/>
              <a:t>goal </a:t>
            </a:r>
            <a:r>
              <a:rPr lang="en-US" sz="1800" dirty="0"/>
              <a:t>is to examine everyone within 6 months of submission of their POST case log.</a:t>
            </a:r>
          </a:p>
          <a:p>
            <a:pPr>
              <a:buFont typeface="Wingdings" panose="05000000000000000000" pitchFamily="2" charset="2"/>
              <a:buChar char="§"/>
            </a:pPr>
            <a:endParaRPr lang="en-US" sz="1800" dirty="0" smtClean="0"/>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372" y="300186"/>
            <a:ext cx="1455511" cy="1392778"/>
          </a:xfrm>
          <a:prstGeom prst="rect">
            <a:avLst/>
          </a:prstGeom>
        </p:spPr>
      </p:pic>
      <p:sp>
        <p:nvSpPr>
          <p:cNvPr id="2" name="Footer Placeholder 1">
            <a:extLst>
              <a:ext uri="{FF2B5EF4-FFF2-40B4-BE49-F238E27FC236}">
                <a16:creationId xmlns="" xmlns:a16="http://schemas.microsoft.com/office/drawing/2014/main" id="{CE1FEDBA-774A-49C2-9294-0D63A238F303}"/>
              </a:ext>
            </a:extLst>
          </p:cNvPr>
          <p:cNvSpPr>
            <a:spLocks noGrp="1"/>
          </p:cNvSpPr>
          <p:nvPr>
            <p:ph type="ftr" sz="quarter" idx="11"/>
          </p:nvPr>
        </p:nvSpPr>
        <p:spPr/>
        <p:txBody>
          <a:bodyPr/>
          <a:lstStyle/>
          <a:p>
            <a:r>
              <a:rPr lang="en-US" sz="1600" dirty="0"/>
              <a:t>www.abns.org</a:t>
            </a:r>
          </a:p>
        </p:txBody>
      </p:sp>
      <p:pic>
        <p:nvPicPr>
          <p:cNvPr id="3" name="Picture 2" descr="Kondziolk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732" y="2256117"/>
            <a:ext cx="2513208" cy="3743903"/>
          </a:xfrm>
          <a:prstGeom prst="rect">
            <a:avLst/>
          </a:prstGeom>
        </p:spPr>
      </p:pic>
    </p:spTree>
    <p:extLst>
      <p:ext uri="{BB962C8B-B14F-4D97-AF65-F5344CB8AC3E}">
        <p14:creationId xmlns:p14="http://schemas.microsoft.com/office/powerpoint/2010/main" val="60274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8019" y="0"/>
            <a:ext cx="7543800" cy="1450757"/>
          </a:xfrm>
        </p:spPr>
        <p:txBody>
          <a:bodyPr/>
          <a:lstStyle/>
          <a:p>
            <a:r>
              <a:rPr lang="en-US" dirty="0" smtClean="0"/>
              <a:t>Oral Exam Fail Rates</a:t>
            </a:r>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6" name="Picture 5" descr="Screen Shot 2018-11-20 at 8.34.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692" y="1957294"/>
            <a:ext cx="3172489" cy="39739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058" y="316133"/>
            <a:ext cx="1470612" cy="1407228"/>
          </a:xfrm>
          <a:prstGeom prst="rect">
            <a:avLst/>
          </a:prstGeom>
        </p:spPr>
      </p:pic>
      <p:sp>
        <p:nvSpPr>
          <p:cNvPr id="8" name="Left Arrow 7"/>
          <p:cNvSpPr/>
          <p:nvPr/>
        </p:nvSpPr>
        <p:spPr>
          <a:xfrm>
            <a:off x="4180541" y="5122583"/>
            <a:ext cx="812800" cy="2814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29306" y="5074024"/>
            <a:ext cx="3251200" cy="369332"/>
          </a:xfrm>
          <a:prstGeom prst="rect">
            <a:avLst/>
          </a:prstGeom>
          <a:noFill/>
        </p:spPr>
        <p:txBody>
          <a:bodyPr wrap="square" rtlCol="0">
            <a:spAutoFit/>
          </a:bodyPr>
          <a:lstStyle/>
          <a:p>
            <a:r>
              <a:rPr lang="en-US" dirty="0" smtClean="0"/>
              <a:t>First Exam with Candidate Cases</a:t>
            </a:r>
            <a:endParaRPr lang="en-US" dirty="0"/>
          </a:p>
        </p:txBody>
      </p:sp>
      <p:sp>
        <p:nvSpPr>
          <p:cNvPr id="2" name="TextBox 1"/>
          <p:cNvSpPr txBox="1"/>
          <p:nvPr/>
        </p:nvSpPr>
        <p:spPr>
          <a:xfrm>
            <a:off x="1255059" y="5697817"/>
            <a:ext cx="2819400" cy="523220"/>
          </a:xfrm>
          <a:prstGeom prst="rect">
            <a:avLst/>
          </a:prstGeom>
          <a:noFill/>
        </p:spPr>
        <p:txBody>
          <a:bodyPr wrap="square" rtlCol="0">
            <a:spAutoFit/>
          </a:bodyPr>
          <a:lstStyle/>
          <a:p>
            <a:r>
              <a:rPr lang="en-US" sz="1400" u="sng" dirty="0" smtClean="0"/>
              <a:t>2018 Fall			    14.9</a:t>
            </a:r>
          </a:p>
          <a:p>
            <a:r>
              <a:rPr lang="en-US" sz="1400" b="1" u="sng" dirty="0" smtClean="0"/>
              <a:t>Average of past 8 years 	    15%               </a:t>
            </a:r>
            <a:endParaRPr lang="en-US" sz="1400" b="1" u="sng" dirty="0"/>
          </a:p>
        </p:txBody>
      </p:sp>
    </p:spTree>
    <p:extLst>
      <p:ext uri="{BB962C8B-B14F-4D97-AF65-F5344CB8AC3E}">
        <p14:creationId xmlns:p14="http://schemas.microsoft.com/office/powerpoint/2010/main" val="34355323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678407"/>
            <a:ext cx="7543800" cy="1058954"/>
          </a:xfrm>
        </p:spPr>
        <p:txBody>
          <a:bodyPr>
            <a:normAutofit/>
          </a:bodyPr>
          <a:lstStyle/>
          <a:p>
            <a:r>
              <a:rPr lang="en-US" sz="4000" dirty="0"/>
              <a:t>C</a:t>
            </a:r>
            <a:r>
              <a:rPr lang="en-US" sz="4000" dirty="0" smtClean="0"/>
              <a:t>ontinuous Certification:</a:t>
            </a:r>
            <a:endParaRPr lang="en-US" sz="4000" dirty="0"/>
          </a:p>
        </p:txBody>
      </p:sp>
      <p:sp>
        <p:nvSpPr>
          <p:cNvPr id="3" name="Content Placeholder 2"/>
          <p:cNvSpPr>
            <a:spLocks noGrp="1"/>
          </p:cNvSpPr>
          <p:nvPr>
            <p:ph idx="1"/>
          </p:nvPr>
        </p:nvSpPr>
        <p:spPr>
          <a:xfrm>
            <a:off x="689020" y="2076824"/>
            <a:ext cx="5750628" cy="3712308"/>
          </a:xfrm>
        </p:spPr>
        <p:txBody>
          <a:bodyPr>
            <a:normAutofit fontScale="77500" lnSpcReduction="20000"/>
          </a:bodyPr>
          <a:lstStyle/>
          <a:p>
            <a:r>
              <a:rPr lang="en-US" sz="1600" dirty="0"/>
              <a:t>I</a:t>
            </a:r>
            <a:r>
              <a:rPr lang="en-US" sz="1600" dirty="0" smtClean="0"/>
              <a:t>. Professionalism and Professional Standing</a:t>
            </a:r>
          </a:p>
          <a:p>
            <a:pPr lvl="1"/>
            <a:r>
              <a:rPr lang="en-US" sz="1600" dirty="0" smtClean="0"/>
              <a:t>Chief of Staff* Questionnaire: Unrestricted Privileges, Safety Module Participation, and M and M</a:t>
            </a:r>
          </a:p>
          <a:p>
            <a:pPr lvl="1"/>
            <a:endParaRPr lang="en-US" dirty="0"/>
          </a:p>
          <a:p>
            <a:r>
              <a:rPr lang="en-US" sz="1800" dirty="0" smtClean="0"/>
              <a:t>II. Lifelong Learning and Self Assessment:  20 CMEs/</a:t>
            </a:r>
            <a:r>
              <a:rPr lang="en-US" sz="1800" dirty="0" err="1" smtClean="0"/>
              <a:t>yr</a:t>
            </a:r>
            <a:endParaRPr lang="en-US" sz="1800" dirty="0" smtClean="0"/>
          </a:p>
          <a:p>
            <a:endParaRPr lang="en-US" dirty="0"/>
          </a:p>
          <a:p>
            <a:r>
              <a:rPr lang="en-US" sz="1800" dirty="0" smtClean="0"/>
              <a:t>III. Assessment of Knowledge, Judgment and Skills: </a:t>
            </a:r>
          </a:p>
          <a:p>
            <a:pPr lvl="1"/>
            <a:r>
              <a:rPr lang="en-US" sz="1600" dirty="0"/>
              <a:t>Adaptive Learning </a:t>
            </a:r>
            <a:r>
              <a:rPr lang="en-US" sz="1600" dirty="0" smtClean="0"/>
              <a:t>Tool.  On line, 24/7/365.  </a:t>
            </a:r>
          </a:p>
          <a:p>
            <a:pPr lvl="1"/>
            <a:r>
              <a:rPr lang="en-US" sz="1600" dirty="0" smtClean="0"/>
              <a:t>32 core neurosurgery principles.</a:t>
            </a:r>
          </a:p>
          <a:p>
            <a:pPr lvl="1"/>
            <a:r>
              <a:rPr lang="en-US" sz="1600" dirty="0" smtClean="0"/>
              <a:t>8 Additional principles if Recognition of Focused Practice (RFP). </a:t>
            </a:r>
          </a:p>
          <a:p>
            <a:pPr lvl="1"/>
            <a:endParaRPr lang="en-US" dirty="0"/>
          </a:p>
          <a:p>
            <a:r>
              <a:rPr lang="en-US" sz="1800" dirty="0" smtClean="0"/>
              <a:t>IV. Meaningful participation in an M and M Conference or Meeting</a:t>
            </a:r>
          </a:p>
          <a:p>
            <a:pPr lvl="1"/>
            <a:r>
              <a:rPr lang="en-US" sz="1600" dirty="0" smtClean="0"/>
              <a:t>Participation must be at least quarterly</a:t>
            </a:r>
          </a:p>
          <a:p>
            <a:pPr lvl="1"/>
            <a:r>
              <a:rPr lang="en-US" sz="1600" dirty="0" smtClean="0"/>
              <a:t>It must involve review of a </a:t>
            </a:r>
            <a:r>
              <a:rPr lang="en-US" sz="1600" dirty="0" err="1" smtClean="0"/>
              <a:t>diplomate’s</a:t>
            </a:r>
            <a:r>
              <a:rPr lang="en-US" sz="1600" dirty="0" smtClean="0"/>
              <a:t> own case or cases.</a:t>
            </a:r>
          </a:p>
          <a:p>
            <a:pPr lvl="1"/>
            <a:r>
              <a:rPr lang="en-US" sz="1600" dirty="0" smtClean="0"/>
              <a:t>The meeting or conference may be local, regional or national</a:t>
            </a:r>
          </a:p>
          <a:p>
            <a:pPr marL="201168" lvl="1" indent="0">
              <a:buNone/>
            </a:pP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6731" y="28275"/>
            <a:ext cx="1644869" cy="1573975"/>
          </a:xfrm>
          <a:prstGeom prst="rect">
            <a:avLst/>
          </a:prstGeom>
        </p:spPr>
      </p:pic>
      <p:sp>
        <p:nvSpPr>
          <p:cNvPr id="5" name="Footer Placeholder 4">
            <a:extLst>
              <a:ext uri="{FF2B5EF4-FFF2-40B4-BE49-F238E27FC236}">
                <a16:creationId xmlns="" xmlns:a16="http://schemas.microsoft.com/office/drawing/2014/main" id="{AF425F51-AB25-4553-AAEF-B4893C001612}"/>
              </a:ext>
            </a:extLst>
          </p:cNvPr>
          <p:cNvSpPr>
            <a:spLocks noGrp="1"/>
          </p:cNvSpPr>
          <p:nvPr>
            <p:ph type="ftr" sz="quarter" idx="11"/>
          </p:nvPr>
        </p:nvSpPr>
        <p:spPr/>
        <p:txBody>
          <a:bodyPr/>
          <a:lstStyle/>
          <a:p>
            <a:r>
              <a:rPr lang="en-US" sz="1600" dirty="0"/>
              <a:t>www.abns.org</a:t>
            </a:r>
          </a:p>
        </p:txBody>
      </p:sp>
      <p:pic>
        <p:nvPicPr>
          <p:cNvPr id="6" name="Picture 5" descr="Connolly.png"/>
          <p:cNvPicPr>
            <a:picLocks noChangeAspect="1"/>
          </p:cNvPicPr>
          <p:nvPr/>
        </p:nvPicPr>
        <p:blipFill rotWithShape="1">
          <a:blip r:embed="rId4">
            <a:extLst>
              <a:ext uri="{28A0092B-C50C-407E-A947-70E740481C1C}">
                <a14:useLocalDpi xmlns:a14="http://schemas.microsoft.com/office/drawing/2010/main" val="0"/>
              </a:ext>
            </a:extLst>
          </a:blip>
          <a:srcRect l="16639" t="7206" r="20565" b="35823"/>
          <a:stretch/>
        </p:blipFill>
        <p:spPr>
          <a:xfrm>
            <a:off x="7219461" y="2041771"/>
            <a:ext cx="1563077" cy="2119924"/>
          </a:xfrm>
          <a:prstGeom prst="rect">
            <a:avLst/>
          </a:prstGeom>
        </p:spPr>
      </p:pic>
      <p:pic>
        <p:nvPicPr>
          <p:cNvPr id="7" name="Picture 6" descr="boop.png"/>
          <p:cNvPicPr>
            <a:picLocks noChangeAspect="1"/>
          </p:cNvPicPr>
          <p:nvPr/>
        </p:nvPicPr>
        <p:blipFill rotWithShape="1">
          <a:blip r:embed="rId5">
            <a:extLst>
              <a:ext uri="{28A0092B-C50C-407E-A947-70E740481C1C}">
                <a14:useLocalDpi xmlns:a14="http://schemas.microsoft.com/office/drawing/2010/main" val="0"/>
              </a:ext>
            </a:extLst>
          </a:blip>
          <a:srcRect l="11341" t="7270" r="17259" b="34247"/>
          <a:stretch/>
        </p:blipFill>
        <p:spPr>
          <a:xfrm>
            <a:off x="7219462" y="4230078"/>
            <a:ext cx="1572846" cy="1929126"/>
          </a:xfrm>
          <a:prstGeom prst="rect">
            <a:avLst/>
          </a:prstGeom>
        </p:spPr>
      </p:pic>
    </p:spTree>
    <p:extLst>
      <p:ext uri="{BB962C8B-B14F-4D97-AF65-F5344CB8AC3E}">
        <p14:creationId xmlns:p14="http://schemas.microsoft.com/office/powerpoint/2010/main" val="3434173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160" y="330200"/>
            <a:ext cx="7543800" cy="1178561"/>
          </a:xfrm>
        </p:spPr>
        <p:txBody>
          <a:bodyPr/>
          <a:lstStyle/>
          <a:p>
            <a:r>
              <a:rPr lang="en-US" dirty="0" smtClean="0"/>
              <a:t>Continuous Certification</a:t>
            </a:r>
            <a:endParaRPr lang="en-US" dirty="0"/>
          </a:p>
        </p:txBody>
      </p:sp>
      <p:sp>
        <p:nvSpPr>
          <p:cNvPr id="3" name="Content Placeholder 2"/>
          <p:cNvSpPr>
            <a:spLocks noGrp="1"/>
          </p:cNvSpPr>
          <p:nvPr>
            <p:ph idx="1"/>
          </p:nvPr>
        </p:nvSpPr>
        <p:spPr>
          <a:xfrm>
            <a:off x="822959" y="2171700"/>
            <a:ext cx="7543801" cy="3697394"/>
          </a:xfrm>
        </p:spPr>
        <p:txBody>
          <a:bodyPr>
            <a:normAutofit/>
          </a:bodyPr>
          <a:lstStyle/>
          <a:p>
            <a:r>
              <a:rPr lang="en-US" dirty="0" smtClean="0"/>
              <a:t>All 15 ABNS Directors are participating in Continuous Certification.</a:t>
            </a:r>
          </a:p>
          <a:p>
            <a:endParaRPr lang="en-US" dirty="0" smtClean="0"/>
          </a:p>
          <a:p>
            <a:r>
              <a:rPr lang="en-US" dirty="0" smtClean="0"/>
              <a:t>ABNS has led all ABMS boards in making CC less burdensome and hopefully useful.  </a:t>
            </a:r>
          </a:p>
          <a:p>
            <a:endParaRPr lang="en-US" dirty="0" smtClean="0"/>
          </a:p>
          <a:p>
            <a:r>
              <a:rPr lang="en-US" dirty="0" smtClean="0"/>
              <a:t>No high stakes exam.  No case log entry. Participation in CC satisfies CME requirement for ACS level I trauma call.</a:t>
            </a:r>
          </a:p>
          <a:p>
            <a:endParaRPr lang="en-US" dirty="0"/>
          </a:p>
          <a:p>
            <a:r>
              <a:rPr lang="en-US" dirty="0" smtClean="0"/>
              <a:t>Lawsuits:  ABIM, ABR, ABPN</a:t>
            </a:r>
          </a:p>
          <a:p>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958" y="430433"/>
            <a:ext cx="1470612" cy="1407228"/>
          </a:xfrm>
          <a:prstGeom prst="rect">
            <a:avLst/>
          </a:prstGeom>
        </p:spPr>
      </p:pic>
    </p:spTree>
    <p:extLst>
      <p:ext uri="{BB962C8B-B14F-4D97-AF65-F5344CB8AC3E}">
        <p14:creationId xmlns:p14="http://schemas.microsoft.com/office/powerpoint/2010/main" val="4184245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11F01-A89C-4CAE-9EDA-D8058A32FEA8}"/>
              </a:ext>
            </a:extLst>
          </p:cNvPr>
          <p:cNvSpPr>
            <a:spLocks noGrp="1"/>
          </p:cNvSpPr>
          <p:nvPr>
            <p:ph type="title"/>
          </p:nvPr>
        </p:nvSpPr>
        <p:spPr>
          <a:xfrm>
            <a:off x="179292" y="0"/>
            <a:ext cx="7543800" cy="1450757"/>
          </a:xfrm>
        </p:spPr>
        <p:txBody>
          <a:bodyPr>
            <a:normAutofit/>
          </a:bodyPr>
          <a:lstStyle/>
          <a:p>
            <a:r>
              <a:rPr lang="en-US" sz="4400" dirty="0" smtClean="0"/>
              <a:t>Recognition of Focused Practice:</a:t>
            </a:r>
            <a:endParaRPr lang="en-US" sz="4400" dirty="0"/>
          </a:p>
        </p:txBody>
      </p:sp>
      <p:sp>
        <p:nvSpPr>
          <p:cNvPr id="3" name="Content Placeholder 2">
            <a:extLst>
              <a:ext uri="{FF2B5EF4-FFF2-40B4-BE49-F238E27FC236}">
                <a16:creationId xmlns="" xmlns:a16="http://schemas.microsoft.com/office/drawing/2014/main" id="{78614463-E550-4A3F-8F10-09A044F0FF1E}"/>
              </a:ext>
            </a:extLst>
          </p:cNvPr>
          <p:cNvSpPr>
            <a:spLocks noGrp="1"/>
          </p:cNvSpPr>
          <p:nvPr>
            <p:ph idx="1"/>
          </p:nvPr>
        </p:nvSpPr>
        <p:spPr>
          <a:xfrm>
            <a:off x="170815" y="2053359"/>
            <a:ext cx="6156396" cy="4023360"/>
          </a:xfrm>
        </p:spPr>
        <p:txBody>
          <a:bodyPr/>
          <a:lstStyle/>
          <a:p>
            <a:pPr>
              <a:buFont typeface="Wingdings" panose="05000000000000000000" pitchFamily="2" charset="2"/>
              <a:buChar char="§"/>
            </a:pPr>
            <a:r>
              <a:rPr lang="en-US" dirty="0" err="1" smtClean="0"/>
              <a:t>Neurocritical</a:t>
            </a:r>
            <a:r>
              <a:rPr lang="en-US" dirty="0" smtClean="0"/>
              <a:t> </a:t>
            </a:r>
            <a:r>
              <a:rPr lang="en-US" dirty="0"/>
              <a:t>Care </a:t>
            </a:r>
            <a:r>
              <a:rPr lang="en-US" dirty="0" smtClean="0"/>
              <a:t>Medicine: collaboration with ACGME </a:t>
            </a:r>
            <a:r>
              <a:rPr lang="en-US" dirty="0"/>
              <a:t>and </a:t>
            </a:r>
            <a:r>
              <a:rPr lang="en-US" dirty="0" smtClean="0"/>
              <a:t>SNS/CAST</a:t>
            </a:r>
          </a:p>
          <a:p>
            <a:pPr marL="0" indent="0">
              <a:buNone/>
            </a:pPr>
            <a:endParaRPr lang="en-US" dirty="0"/>
          </a:p>
          <a:p>
            <a:pPr>
              <a:buFont typeface="Wingdings" panose="05000000000000000000" pitchFamily="2" charset="2"/>
              <a:buChar char="§"/>
            </a:pPr>
            <a:r>
              <a:rPr lang="en-US" dirty="0" smtClean="0"/>
              <a:t>Pediatric </a:t>
            </a:r>
            <a:r>
              <a:rPr lang="en-US" dirty="0"/>
              <a:t>Neurological </a:t>
            </a:r>
            <a:r>
              <a:rPr lang="en-US" dirty="0" smtClean="0"/>
              <a:t>Surgery: collaboration </a:t>
            </a:r>
            <a:r>
              <a:rPr lang="en-US" dirty="0"/>
              <a:t>with </a:t>
            </a:r>
            <a:r>
              <a:rPr lang="en-US" dirty="0" smtClean="0"/>
              <a:t>ABPNS</a:t>
            </a:r>
          </a:p>
          <a:p>
            <a:pPr marL="0" indent="0">
              <a:buNone/>
            </a:pPr>
            <a:endParaRPr lang="en-US" dirty="0"/>
          </a:p>
          <a:p>
            <a:pPr>
              <a:buFont typeface="Wingdings" panose="05000000000000000000" pitchFamily="2" charset="2"/>
              <a:buChar char="§"/>
            </a:pPr>
            <a:r>
              <a:rPr lang="en-US" dirty="0" smtClean="0"/>
              <a:t>CNS </a:t>
            </a:r>
            <a:r>
              <a:rPr lang="en-US" dirty="0"/>
              <a:t>Endovascular </a:t>
            </a:r>
            <a:r>
              <a:rPr lang="en-US" dirty="0" smtClean="0"/>
              <a:t>Surgery: collaboration </a:t>
            </a:r>
            <a:r>
              <a:rPr lang="en-US" dirty="0"/>
              <a:t>with </a:t>
            </a:r>
            <a:r>
              <a:rPr lang="en-US" dirty="0" smtClean="0"/>
              <a:t>Radiology (ABR) </a:t>
            </a:r>
            <a:r>
              <a:rPr lang="en-US" dirty="0"/>
              <a:t>and Neurology </a:t>
            </a:r>
            <a:r>
              <a:rPr lang="en-US" dirty="0" smtClean="0"/>
              <a:t>Boards (ABPN)</a:t>
            </a:r>
          </a:p>
          <a:p>
            <a:pPr>
              <a:buFont typeface="Wingdings" panose="05000000000000000000" pitchFamily="2" charset="2"/>
              <a:buChar char="§"/>
            </a:pPr>
            <a:endParaRPr lang="en-US" dirty="0"/>
          </a:p>
          <a:p>
            <a:endParaRPr lang="en-US" dirty="0"/>
          </a:p>
        </p:txBody>
      </p:sp>
      <p:pic>
        <p:nvPicPr>
          <p:cNvPr id="4" name="Picture 3">
            <a:extLst>
              <a:ext uri="{FF2B5EF4-FFF2-40B4-BE49-F238E27FC236}">
                <a16:creationId xmlns="" xmlns:a16="http://schemas.microsoft.com/office/drawing/2014/main" id="{5EDF101F-148C-401C-B8D6-056AB6F5D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734" y="192579"/>
            <a:ext cx="1470612" cy="1407228"/>
          </a:xfrm>
          <a:prstGeom prst="rect">
            <a:avLst/>
          </a:prstGeom>
        </p:spPr>
      </p:pic>
      <p:sp>
        <p:nvSpPr>
          <p:cNvPr id="5" name="Footer Placeholder 4">
            <a:extLst>
              <a:ext uri="{FF2B5EF4-FFF2-40B4-BE49-F238E27FC236}">
                <a16:creationId xmlns="" xmlns:a16="http://schemas.microsoft.com/office/drawing/2014/main" id="{7DF7657C-D0AA-4B3B-BBA0-619A77BF70BF}"/>
              </a:ext>
            </a:extLst>
          </p:cNvPr>
          <p:cNvSpPr>
            <a:spLocks noGrp="1"/>
          </p:cNvSpPr>
          <p:nvPr>
            <p:ph type="ftr" sz="quarter" idx="11"/>
          </p:nvPr>
        </p:nvSpPr>
        <p:spPr/>
        <p:txBody>
          <a:bodyPr/>
          <a:lstStyle/>
          <a:p>
            <a:r>
              <a:rPr lang="en-US" sz="1600" dirty="0"/>
              <a:t>www.abns.org</a:t>
            </a:r>
          </a:p>
        </p:txBody>
      </p:sp>
      <p:pic>
        <p:nvPicPr>
          <p:cNvPr id="6" name="Picture 5" descr="Valadka.png"/>
          <p:cNvPicPr>
            <a:picLocks noChangeAspect="1"/>
          </p:cNvPicPr>
          <p:nvPr/>
        </p:nvPicPr>
        <p:blipFill rotWithShape="1">
          <a:blip r:embed="rId4">
            <a:extLst>
              <a:ext uri="{28A0092B-C50C-407E-A947-70E740481C1C}">
                <a14:useLocalDpi xmlns:a14="http://schemas.microsoft.com/office/drawing/2010/main" val="0"/>
              </a:ext>
            </a:extLst>
          </a:blip>
          <a:srcRect l="11738" t="6764" r="11738" b="32228"/>
          <a:stretch/>
        </p:blipFill>
        <p:spPr>
          <a:xfrm>
            <a:off x="6731001" y="1836616"/>
            <a:ext cx="937845" cy="1123460"/>
          </a:xfrm>
          <a:prstGeom prst="rect">
            <a:avLst/>
          </a:prstGeom>
        </p:spPr>
      </p:pic>
      <p:pic>
        <p:nvPicPr>
          <p:cNvPr id="7" name="Picture 6" descr="boop (1).png"/>
          <p:cNvPicPr>
            <a:picLocks noChangeAspect="1"/>
          </p:cNvPicPr>
          <p:nvPr/>
        </p:nvPicPr>
        <p:blipFill rotWithShape="1">
          <a:blip r:embed="rId5">
            <a:extLst>
              <a:ext uri="{28A0092B-C50C-407E-A947-70E740481C1C}">
                <a14:useLocalDpi xmlns:a14="http://schemas.microsoft.com/office/drawing/2010/main" val="0"/>
              </a:ext>
            </a:extLst>
          </a:blip>
          <a:srcRect l="16469" t="7851" r="18047" b="39199"/>
          <a:stretch/>
        </p:blipFill>
        <p:spPr>
          <a:xfrm>
            <a:off x="6730999" y="3008922"/>
            <a:ext cx="937847" cy="1135585"/>
          </a:xfrm>
          <a:prstGeom prst="rect">
            <a:avLst/>
          </a:prstGeom>
        </p:spPr>
      </p:pic>
      <p:pic>
        <p:nvPicPr>
          <p:cNvPr id="8" name="Picture 7" descr="Levy.png"/>
          <p:cNvPicPr>
            <a:picLocks noChangeAspect="1"/>
          </p:cNvPicPr>
          <p:nvPr/>
        </p:nvPicPr>
        <p:blipFill rotWithShape="1">
          <a:blip r:embed="rId6">
            <a:extLst>
              <a:ext uri="{28A0092B-C50C-407E-A947-70E740481C1C}">
                <a14:useLocalDpi xmlns:a14="http://schemas.microsoft.com/office/drawing/2010/main" val="0"/>
              </a:ext>
            </a:extLst>
          </a:blip>
          <a:srcRect l="15545" t="6913" r="22356" b="41277"/>
          <a:stretch/>
        </p:blipFill>
        <p:spPr>
          <a:xfrm>
            <a:off x="6719491" y="4235825"/>
            <a:ext cx="942531" cy="1191845"/>
          </a:xfrm>
          <a:prstGeom prst="rect">
            <a:avLst/>
          </a:prstGeom>
        </p:spPr>
      </p:pic>
      <p:pic>
        <p:nvPicPr>
          <p:cNvPr id="9" name="Picture 8" descr="Cockroft.png"/>
          <p:cNvPicPr>
            <a:picLocks noChangeAspect="1"/>
          </p:cNvPicPr>
          <p:nvPr/>
        </p:nvPicPr>
        <p:blipFill rotWithShape="1">
          <a:blip r:embed="rId7">
            <a:extLst>
              <a:ext uri="{28A0092B-C50C-407E-A947-70E740481C1C}">
                <a14:useLocalDpi xmlns:a14="http://schemas.microsoft.com/office/drawing/2010/main" val="0"/>
              </a:ext>
            </a:extLst>
          </a:blip>
          <a:srcRect l="12088" t="4005" r="19231" b="39162"/>
          <a:stretch/>
        </p:blipFill>
        <p:spPr>
          <a:xfrm>
            <a:off x="7739323" y="4209776"/>
            <a:ext cx="976923" cy="1200220"/>
          </a:xfrm>
          <a:prstGeom prst="rect">
            <a:avLst/>
          </a:prstGeom>
        </p:spPr>
      </p:pic>
    </p:spTree>
    <p:extLst>
      <p:ext uri="{BB962C8B-B14F-4D97-AF65-F5344CB8AC3E}">
        <p14:creationId xmlns:p14="http://schemas.microsoft.com/office/powerpoint/2010/main" val="36565687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PGY1 to 2</a:t>
            </a:r>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descr="Wa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42" y="2027115"/>
            <a:ext cx="2476500" cy="3683000"/>
          </a:xfrm>
          <a:prstGeom prst="rect">
            <a:avLst/>
          </a:prstGeom>
        </p:spPr>
      </p:pic>
      <p:pic>
        <p:nvPicPr>
          <p:cNvPr id="6" name="Picture 5" descr="Kalkan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331" y="2050073"/>
            <a:ext cx="2463800" cy="3695700"/>
          </a:xfrm>
          <a:prstGeom prst="rect">
            <a:avLst/>
          </a:prstGeom>
        </p:spPr>
      </p:pic>
      <p:pic>
        <p:nvPicPr>
          <p:cNvPr id="7" name="Picture 6" descr="Wils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142" y="2014415"/>
            <a:ext cx="2451100" cy="3708400"/>
          </a:xfrm>
          <a:prstGeom prst="rect">
            <a:avLst/>
          </a:prstGeom>
        </p:spPr>
      </p:pic>
      <p:sp>
        <p:nvSpPr>
          <p:cNvPr id="3" name="TextBox 2"/>
          <p:cNvSpPr txBox="1"/>
          <p:nvPr/>
        </p:nvSpPr>
        <p:spPr>
          <a:xfrm>
            <a:off x="1150470" y="5842001"/>
            <a:ext cx="7306235" cy="369332"/>
          </a:xfrm>
          <a:prstGeom prst="rect">
            <a:avLst/>
          </a:prstGeom>
          <a:noFill/>
        </p:spPr>
        <p:txBody>
          <a:bodyPr wrap="square" rtlCol="0">
            <a:spAutoFit/>
          </a:bodyPr>
          <a:lstStyle/>
          <a:p>
            <a:r>
              <a:rPr lang="en-US" dirty="0" smtClean="0"/>
              <a:t>Marjorie	Wang		         Steve </a:t>
            </a:r>
            <a:r>
              <a:rPr lang="en-US" dirty="0" err="1" smtClean="0"/>
              <a:t>Kalkanis</a:t>
            </a:r>
            <a:r>
              <a:rPr lang="en-US" dirty="0" smtClean="0"/>
              <a:t>			        John Wilson</a:t>
            </a:r>
            <a:endParaRPr lang="en-US" dirty="0"/>
          </a:p>
        </p:txBody>
      </p:sp>
    </p:spTree>
    <p:extLst>
      <p:ext uri="{BB962C8B-B14F-4D97-AF65-F5344CB8AC3E}">
        <p14:creationId xmlns:p14="http://schemas.microsoft.com/office/powerpoint/2010/main" val="23902541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Thank </a:t>
            </a:r>
            <a:r>
              <a:rPr lang="en-US" sz="4000" smtClean="0"/>
              <a:t>you</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458" y="506633"/>
            <a:ext cx="1470612" cy="1407228"/>
          </a:xfrm>
          <a:prstGeom prst="rect">
            <a:avLst/>
          </a:prstGeom>
        </p:spPr>
      </p:pic>
      <p:sp>
        <p:nvSpPr>
          <p:cNvPr id="3" name="Footer Placeholder 2">
            <a:extLst>
              <a:ext uri="{FF2B5EF4-FFF2-40B4-BE49-F238E27FC236}">
                <a16:creationId xmlns="" xmlns:a16="http://schemas.microsoft.com/office/drawing/2014/main" id="{7582FE0B-62E9-4EB7-8C77-D2B90E5F5C39}"/>
              </a:ext>
            </a:extLst>
          </p:cNvPr>
          <p:cNvSpPr>
            <a:spLocks noGrp="1"/>
          </p:cNvSpPr>
          <p:nvPr>
            <p:ph type="ftr" sz="quarter" idx="11"/>
          </p:nvPr>
        </p:nvSpPr>
        <p:spPr/>
        <p:txBody>
          <a:bodyPr/>
          <a:lstStyle/>
          <a:p>
            <a:r>
              <a:rPr lang="en-US" sz="1600" dirty="0"/>
              <a:t>www.abns.org</a:t>
            </a:r>
          </a:p>
        </p:txBody>
      </p:sp>
    </p:spTree>
    <p:extLst>
      <p:ext uri="{BB962C8B-B14F-4D97-AF65-F5344CB8AC3E}">
        <p14:creationId xmlns:p14="http://schemas.microsoft.com/office/powerpoint/2010/main" val="52268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Resident Case Minimums</a:t>
            </a:r>
            <a:endParaRPr lang="en-US" sz="4000" dirty="0"/>
          </a:p>
        </p:txBody>
      </p:sp>
      <p:sp>
        <p:nvSpPr>
          <p:cNvPr id="3" name="Content Placeholder 2"/>
          <p:cNvSpPr>
            <a:spLocks noGrp="1"/>
          </p:cNvSpPr>
          <p:nvPr>
            <p:ph idx="1"/>
          </p:nvPr>
        </p:nvSpPr>
        <p:spPr>
          <a:xfrm>
            <a:off x="822959" y="2565400"/>
            <a:ext cx="7543801" cy="3621194"/>
          </a:xfrm>
        </p:spPr>
        <p:txBody>
          <a:bodyPr/>
          <a:lstStyle/>
          <a:p>
            <a:pPr>
              <a:buFont typeface="Wingdings" charset="2"/>
              <a:buChar char="§"/>
            </a:pPr>
            <a:r>
              <a:rPr lang="en-US" sz="2400" dirty="0" smtClean="0"/>
              <a:t>In January 2019, the ABNS directors voted to require individual neurosurgery </a:t>
            </a:r>
            <a:r>
              <a:rPr lang="en-US" sz="2400" dirty="0" smtClean="0">
                <a:solidFill>
                  <a:srgbClr val="FF0000"/>
                </a:solidFill>
              </a:rPr>
              <a:t>residents</a:t>
            </a:r>
            <a:r>
              <a:rPr lang="en-US" sz="2400" dirty="0" smtClean="0"/>
              <a:t> meet the case minimums during residency.</a:t>
            </a:r>
          </a:p>
          <a:p>
            <a:endParaRPr lang="en-US" sz="2400" dirty="0"/>
          </a:p>
          <a:p>
            <a:pPr>
              <a:buFont typeface="Wingdings" charset="2"/>
              <a:buChar char="§"/>
            </a:pPr>
            <a:r>
              <a:rPr lang="en-US" sz="2400" dirty="0" smtClean="0"/>
              <a:t>The required individual case minimums are identical to the ACGME </a:t>
            </a:r>
            <a:r>
              <a:rPr lang="en-US" sz="2400" dirty="0" smtClean="0">
                <a:solidFill>
                  <a:srgbClr val="FF0000"/>
                </a:solidFill>
              </a:rPr>
              <a:t>residency</a:t>
            </a:r>
            <a:r>
              <a:rPr lang="en-US" sz="2400" dirty="0" smtClean="0"/>
              <a:t> </a:t>
            </a:r>
            <a:r>
              <a:rPr lang="en-US" sz="2400" dirty="0" smtClean="0">
                <a:solidFill>
                  <a:srgbClr val="FF0000"/>
                </a:solidFill>
              </a:rPr>
              <a:t>program</a:t>
            </a:r>
            <a:r>
              <a:rPr lang="en-US" sz="2400" dirty="0" smtClean="0"/>
              <a:t> case minimums</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spTree>
    <p:extLst>
      <p:ext uri="{BB962C8B-B14F-4D97-AF65-F5344CB8AC3E}">
        <p14:creationId xmlns:p14="http://schemas.microsoft.com/office/powerpoint/2010/main" val="28203289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www.abns.org</a:t>
            </a:r>
            <a:endParaRPr lang="en-US" dirty="0"/>
          </a:p>
        </p:txBody>
      </p:sp>
      <p:pic>
        <p:nvPicPr>
          <p:cNvPr id="3" name="Picture 2" descr="Screen Shot 2019-03-30 at 1.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79036"/>
            <a:ext cx="4051300" cy="61332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spTree>
    <p:extLst>
      <p:ext uri="{BB962C8B-B14F-4D97-AF65-F5344CB8AC3E}">
        <p14:creationId xmlns:p14="http://schemas.microsoft.com/office/powerpoint/2010/main" val="27209059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ABNS Primary Exam 2019</a:t>
            </a:r>
            <a:endParaRPr lang="en-US" b="1" dirty="0"/>
          </a:p>
        </p:txBody>
      </p:sp>
      <p:sp>
        <p:nvSpPr>
          <p:cNvPr id="6" name="Content Placeholder 5"/>
          <p:cNvSpPr>
            <a:spLocks noGrp="1"/>
          </p:cNvSpPr>
          <p:nvPr>
            <p:ph idx="1"/>
          </p:nvPr>
        </p:nvSpPr>
        <p:spPr>
          <a:xfrm>
            <a:off x="478692" y="1839552"/>
            <a:ext cx="3175000" cy="1447508"/>
          </a:xfrm>
        </p:spPr>
        <p:txBody>
          <a:bodyPr>
            <a:normAutofit/>
          </a:bodyPr>
          <a:lstStyle/>
          <a:p>
            <a:pPr marL="0" indent="0">
              <a:buNone/>
            </a:pPr>
            <a:r>
              <a:rPr lang="en-US" sz="1600" dirty="0" smtClean="0"/>
              <a:t>2019 Exam:  Score of 335 to pass </a:t>
            </a:r>
          </a:p>
          <a:p>
            <a:pPr marL="0" indent="0">
              <a:buNone/>
            </a:pPr>
            <a:r>
              <a:rPr lang="en-US" sz="1600" dirty="0" smtClean="0"/>
              <a:t>61 % correct</a:t>
            </a:r>
          </a:p>
          <a:p>
            <a:pPr marL="0" indent="0">
              <a:buNone/>
            </a:pPr>
            <a:r>
              <a:rPr lang="en-US" sz="1600" dirty="0" smtClean="0"/>
              <a:t>1% (</a:t>
            </a:r>
            <a:r>
              <a:rPr lang="en-US" sz="1600" dirty="0"/>
              <a:t>2</a:t>
            </a:r>
            <a:r>
              <a:rPr lang="en-US" sz="1600" dirty="0" smtClean="0"/>
              <a:t> candidates) failed in 2019</a:t>
            </a:r>
          </a:p>
          <a:p>
            <a:pPr marL="0" indent="0">
              <a:buNone/>
            </a:pPr>
            <a:endParaRPr lang="en-US" sz="1600" dirty="0" smtClean="0"/>
          </a:p>
        </p:txBody>
      </p:sp>
      <p:sp>
        <p:nvSpPr>
          <p:cNvPr id="2" name="Footer Placeholder 1"/>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pic>
        <p:nvPicPr>
          <p:cNvPr id="7" name="Picture 6"/>
          <p:cNvPicPr>
            <a:picLocks noChangeAspect="1"/>
          </p:cNvPicPr>
          <p:nvPr/>
        </p:nvPicPr>
        <p:blipFill>
          <a:blip r:embed="rId3"/>
          <a:stretch>
            <a:fillRect/>
          </a:stretch>
        </p:blipFill>
        <p:spPr>
          <a:xfrm>
            <a:off x="1105649" y="3360646"/>
            <a:ext cx="1703294" cy="2552705"/>
          </a:xfrm>
          <a:prstGeom prst="rect">
            <a:avLst/>
          </a:prstGeom>
        </p:spPr>
      </p:pic>
      <p:pic>
        <p:nvPicPr>
          <p:cNvPr id="8" name="Picture 7" descr="Screen Shot 2019-04-06 at 12.12.35 PM.png"/>
          <p:cNvPicPr>
            <a:picLocks noChangeAspect="1"/>
          </p:cNvPicPr>
          <p:nvPr/>
        </p:nvPicPr>
        <p:blipFill rotWithShape="1">
          <a:blip r:embed="rId4">
            <a:extLst>
              <a:ext uri="{28A0092B-C50C-407E-A947-70E740481C1C}">
                <a14:useLocalDpi xmlns:a14="http://schemas.microsoft.com/office/drawing/2010/main" val="0"/>
              </a:ext>
            </a:extLst>
          </a:blip>
          <a:srcRect l="17806" t="18517" r="20549" b="5966"/>
          <a:stretch/>
        </p:blipFill>
        <p:spPr>
          <a:xfrm>
            <a:off x="3853821" y="2292454"/>
            <a:ext cx="3943979" cy="3758722"/>
          </a:xfrm>
          <a:prstGeom prst="rect">
            <a:avLst/>
          </a:prstGeom>
        </p:spPr>
      </p:pic>
    </p:spTree>
    <p:extLst>
      <p:ext uri="{BB962C8B-B14F-4D97-AF65-F5344CB8AC3E}">
        <p14:creationId xmlns:p14="http://schemas.microsoft.com/office/powerpoint/2010/main" val="11507792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78" y="316487"/>
            <a:ext cx="6991275" cy="1117867"/>
          </a:xfrm>
        </p:spPr>
        <p:txBody>
          <a:bodyPr>
            <a:normAutofit fontScale="90000"/>
          </a:bodyPr>
          <a:lstStyle/>
          <a:p>
            <a:r>
              <a:rPr lang="en-US" sz="4000" dirty="0" err="1" smtClean="0"/>
              <a:t>Neuroanatomy</a:t>
            </a:r>
            <a:r>
              <a:rPr lang="en-US" sz="4000" dirty="0" smtClean="0"/>
              <a:t> PGY2 Mastery Exam</a:t>
            </a:r>
            <a:endParaRPr lang="en-US" sz="4000"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pic>
        <p:nvPicPr>
          <p:cNvPr id="6" name="Picture 5" descr="29A Pituitary Stal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176" y="1824863"/>
            <a:ext cx="5707530" cy="4406099"/>
          </a:xfrm>
          <a:prstGeom prst="rect">
            <a:avLst/>
          </a:prstGeom>
        </p:spPr>
      </p:pic>
    </p:spTree>
    <p:extLst>
      <p:ext uri="{BB962C8B-B14F-4D97-AF65-F5344CB8AC3E}">
        <p14:creationId xmlns:p14="http://schemas.microsoft.com/office/powerpoint/2010/main" val="40556287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6060440" cy="1450757"/>
          </a:xfrm>
        </p:spPr>
        <p:txBody>
          <a:bodyPr/>
          <a:lstStyle/>
          <a:p>
            <a:r>
              <a:rPr lang="en-US" dirty="0" err="1" smtClean="0"/>
              <a:t>Neuroanatomy</a:t>
            </a:r>
            <a:r>
              <a:rPr lang="en-US" dirty="0" smtClean="0"/>
              <a:t> Exam:  July PGY2:  </a:t>
            </a:r>
            <a:r>
              <a:rPr lang="en-US" sz="4000" dirty="0" smtClean="0"/>
              <a:t>100 Questions</a:t>
            </a:r>
            <a:endParaRPr lang="en-US" sz="4000" dirty="0"/>
          </a:p>
        </p:txBody>
      </p:sp>
      <p:sp>
        <p:nvSpPr>
          <p:cNvPr id="3" name="Content Placeholder 2"/>
          <p:cNvSpPr>
            <a:spLocks noGrp="1"/>
          </p:cNvSpPr>
          <p:nvPr>
            <p:ph idx="1"/>
          </p:nvPr>
        </p:nvSpPr>
        <p:spPr>
          <a:xfrm>
            <a:off x="391159" y="2146300"/>
            <a:ext cx="7952741" cy="3722794"/>
          </a:xfrm>
        </p:spPr>
        <p:txBody>
          <a:bodyPr>
            <a:normAutofit fontScale="92500" lnSpcReduction="10000"/>
          </a:bodyPr>
          <a:lstStyle/>
          <a:p>
            <a:r>
              <a:rPr lang="en-US" dirty="0" smtClean="0"/>
              <a:t>1</a:t>
            </a:r>
            <a:r>
              <a:rPr lang="en-US" dirty="0" smtClean="0">
                <a:solidFill>
                  <a:srgbClr val="FF0000"/>
                </a:solidFill>
              </a:rPr>
              <a:t>. </a:t>
            </a:r>
            <a:r>
              <a:rPr lang="en-US" dirty="0" err="1" smtClean="0">
                <a:solidFill>
                  <a:srgbClr val="FF0000"/>
                </a:solidFill>
              </a:rPr>
              <a:t>Rhoton</a:t>
            </a:r>
            <a:r>
              <a:rPr lang="en-US" dirty="0" smtClean="0">
                <a:solidFill>
                  <a:srgbClr val="FF0000"/>
                </a:solidFill>
              </a:rPr>
              <a:t> Top 100</a:t>
            </a:r>
            <a:r>
              <a:rPr lang="en-US" dirty="0" smtClean="0"/>
              <a:t>:  Surgical Anatomy + Vertebral Anatomy (60 questions)</a:t>
            </a:r>
          </a:p>
          <a:p>
            <a:endParaRPr lang="en-US" dirty="0" smtClean="0"/>
          </a:p>
          <a:p>
            <a:r>
              <a:rPr lang="en-US" dirty="0" smtClean="0"/>
              <a:t>2. </a:t>
            </a:r>
            <a:r>
              <a:rPr lang="en-US" dirty="0" err="1" smtClean="0">
                <a:solidFill>
                  <a:srgbClr val="FF0000"/>
                </a:solidFill>
              </a:rPr>
              <a:t>Neuroanatomy</a:t>
            </a:r>
            <a:r>
              <a:rPr lang="en-US" dirty="0" smtClean="0">
                <a:solidFill>
                  <a:srgbClr val="FF0000"/>
                </a:solidFill>
              </a:rPr>
              <a:t> Text and Atlas. John Martin, McGraw Hill 2012 </a:t>
            </a:r>
            <a:r>
              <a:rPr lang="en-US" dirty="0" smtClean="0">
                <a:solidFill>
                  <a:schemeClr val="tx1"/>
                </a:solidFill>
              </a:rPr>
              <a:t>(37 questions)</a:t>
            </a:r>
          </a:p>
          <a:p>
            <a:pPr lvl="1"/>
            <a:r>
              <a:rPr lang="en-US" dirty="0" smtClean="0"/>
              <a:t>A. Text:  2 questions from each of the 16 chapters (32 questions)</a:t>
            </a:r>
          </a:p>
          <a:p>
            <a:pPr lvl="1"/>
            <a:r>
              <a:rPr lang="en-US" dirty="0" smtClean="0"/>
              <a:t>B. Atlas (5 questions)</a:t>
            </a:r>
          </a:p>
          <a:p>
            <a:pPr lvl="2"/>
            <a:r>
              <a:rPr lang="en-US" dirty="0" smtClean="0"/>
              <a:t>Atlas I:  images 1 through 7 (</a:t>
            </a:r>
            <a:r>
              <a:rPr lang="en-US" dirty="0" err="1" smtClean="0"/>
              <a:t>Gyri</a:t>
            </a:r>
            <a:r>
              <a:rPr lang="en-US" dirty="0" smtClean="0"/>
              <a:t>, sulci, CN)</a:t>
            </a:r>
          </a:p>
          <a:p>
            <a:pPr lvl="2"/>
            <a:r>
              <a:rPr lang="en-US" dirty="0" smtClean="0"/>
              <a:t>Atlas II: Images 1 through 14, and images 20, 23, 26, and 28. (Cross sections spinal cord, brain)</a:t>
            </a:r>
          </a:p>
          <a:p>
            <a:pPr lvl="2"/>
            <a:endParaRPr lang="en-US" dirty="0"/>
          </a:p>
          <a:p>
            <a:r>
              <a:rPr lang="en-US" dirty="0" smtClean="0"/>
              <a:t>3. </a:t>
            </a:r>
            <a:r>
              <a:rPr lang="en-US" dirty="0" smtClean="0">
                <a:solidFill>
                  <a:srgbClr val="FF0000"/>
                </a:solidFill>
              </a:rPr>
              <a:t>Aids to the Examination of the Peripheral Nervous System 5</a:t>
            </a:r>
            <a:r>
              <a:rPr lang="en-US" baseline="30000" dirty="0" smtClean="0">
                <a:solidFill>
                  <a:srgbClr val="FF0000"/>
                </a:solidFill>
              </a:rPr>
              <a:t>th</a:t>
            </a:r>
            <a:r>
              <a:rPr lang="en-US" dirty="0" smtClean="0">
                <a:solidFill>
                  <a:srgbClr val="FF0000"/>
                </a:solidFill>
              </a:rPr>
              <a:t> Ed </a:t>
            </a:r>
            <a:r>
              <a:rPr lang="en-US" dirty="0" smtClean="0"/>
              <a:t>(3 questions)</a:t>
            </a:r>
          </a:p>
          <a:p>
            <a:pPr lvl="1"/>
            <a:r>
              <a:rPr lang="en-US" dirty="0" smtClean="0"/>
              <a:t>Figure 3: Brachial Plexus</a:t>
            </a:r>
          </a:p>
          <a:p>
            <a:pPr lvl="1"/>
            <a:r>
              <a:rPr lang="en-US" dirty="0" smtClean="0"/>
              <a:t>Figure 56: Lumbar Plexus</a:t>
            </a:r>
          </a:p>
          <a:p>
            <a:pPr lvl="1"/>
            <a:r>
              <a:rPr lang="en-US" dirty="0" smtClean="0"/>
              <a:t>“Commonly Tested Movements” chart on last page of book. (Roots, nerves, muscles)</a:t>
            </a:r>
          </a:p>
          <a:p>
            <a:endParaRPr lang="en-US" dirty="0"/>
          </a:p>
        </p:txBody>
      </p:sp>
      <p:sp>
        <p:nvSpPr>
          <p:cNvPr id="4" name="Footer Placeholder 3"/>
          <p:cNvSpPr>
            <a:spLocks noGrp="1"/>
          </p:cNvSpPr>
          <p:nvPr>
            <p:ph type="ftr" sz="quarter" idx="11"/>
          </p:nvPr>
        </p:nvSpPr>
        <p:spPr/>
        <p:txBody>
          <a:bodyPr/>
          <a:lstStyle/>
          <a:p>
            <a:r>
              <a:rPr lang="en-US" smtClean="0"/>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196" y="300186"/>
            <a:ext cx="1801687" cy="1724034"/>
          </a:xfrm>
          <a:prstGeom prst="rect">
            <a:avLst/>
          </a:prstGeom>
        </p:spPr>
      </p:pic>
    </p:spTree>
    <p:extLst>
      <p:ext uri="{BB962C8B-B14F-4D97-AF65-F5344CB8AC3E}">
        <p14:creationId xmlns:p14="http://schemas.microsoft.com/office/powerpoint/2010/main" val="34671433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www.abns.org</a:t>
            </a:r>
            <a:endParaRPr lang="en-US" dirty="0"/>
          </a:p>
        </p:txBody>
      </p:sp>
      <p:pic>
        <p:nvPicPr>
          <p:cNvPr id="6" name="Picture 5" descr="Screen Shot 2019-04-02 at 5.2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400"/>
            <a:ext cx="9144000" cy="5190401"/>
          </a:xfrm>
          <a:prstGeom prst="rect">
            <a:avLst/>
          </a:prstGeom>
        </p:spPr>
      </p:pic>
    </p:spTree>
    <p:extLst>
      <p:ext uri="{BB962C8B-B14F-4D97-AF65-F5344CB8AC3E}">
        <p14:creationId xmlns:p14="http://schemas.microsoft.com/office/powerpoint/2010/main" val="38087891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6080</TotalTime>
  <Words>1054</Words>
  <Application>Microsoft Macintosh PowerPoint</Application>
  <PresentationFormat>On-screen Show (4:3)</PresentationFormat>
  <Paragraphs>159</Paragraphs>
  <Slides>38</Slides>
  <Notes>5</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Retrospect</vt:lpstr>
      <vt:lpstr>ABNS Update</vt:lpstr>
      <vt:lpstr>2019 ABNS Officers and New Directors</vt:lpstr>
      <vt:lpstr>ABNS Numbers:</vt:lpstr>
      <vt:lpstr>Resident Case Minimums</vt:lpstr>
      <vt:lpstr>PowerPoint Presentation</vt:lpstr>
      <vt:lpstr>ABNS Primary Exam 2019</vt:lpstr>
      <vt:lpstr>Neuroanatomy PGY2 Mastery Exam</vt:lpstr>
      <vt:lpstr>Neuroanatomy Exam:  July PGY2:  100 Questions</vt:lpstr>
      <vt:lpstr>PowerPoint Presentation</vt:lpstr>
      <vt:lpstr>PowerPoint Presentation</vt:lpstr>
      <vt:lpstr>PowerPoint Presentation</vt:lpstr>
      <vt:lpstr>PowerPoint Presentation</vt:lpstr>
      <vt:lpstr>Example:  Neuroanatomy Text and Atlas J Martin</vt:lpstr>
      <vt:lpstr>Aids to the Examination of the Peripheral Nervous System</vt:lpstr>
      <vt:lpstr>Aids to the Examination of the Peripheral Nervous System: Last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Statement on Fellowships in ABNS Bylaws</vt:lpstr>
      <vt:lpstr> ABNS POST Case Log Practice and Outcomes of Surgical Therapies </vt:lpstr>
      <vt:lpstr>Update on ABNS POST: (Practice and Outcomes of Surgical Therapies)</vt:lpstr>
      <vt:lpstr>PowerPoint Presentation</vt:lpstr>
      <vt:lpstr>ABNS Credentials Chair</vt:lpstr>
      <vt:lpstr>ABNS Credentials Committee</vt:lpstr>
      <vt:lpstr>PowerPoint Presentation</vt:lpstr>
      <vt:lpstr>ABNS Oral Exam</vt:lpstr>
      <vt:lpstr>Oral Exam Fail Rates</vt:lpstr>
      <vt:lpstr>Continuous Certification:</vt:lpstr>
      <vt:lpstr>Continuous Certification</vt:lpstr>
      <vt:lpstr>Recognition of Focused Practice:</vt:lpstr>
      <vt:lpstr>PGY1 to 2</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ABNS Primary Examination</dc:title>
  <dc:creator>ABNSLT</dc:creator>
  <cp:lastModifiedBy>Carl Heilman</cp:lastModifiedBy>
  <cp:revision>320</cp:revision>
  <dcterms:created xsi:type="dcterms:W3CDTF">2014-05-14T01:48:06Z</dcterms:created>
  <dcterms:modified xsi:type="dcterms:W3CDTF">2019-05-21T03:53:57Z</dcterms:modified>
</cp:coreProperties>
</file>