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 id="2147483697" r:id="rId2"/>
    <p:sldMasterId id="2147483709" r:id="rId3"/>
  </p:sldMasterIdLst>
  <p:notesMasterIdLst>
    <p:notesMasterId r:id="rId35"/>
  </p:notesMasterIdLst>
  <p:sldIdLst>
    <p:sldId id="256" r:id="rId4"/>
    <p:sldId id="357" r:id="rId5"/>
    <p:sldId id="358" r:id="rId6"/>
    <p:sldId id="364" r:id="rId7"/>
    <p:sldId id="398" r:id="rId8"/>
    <p:sldId id="405" r:id="rId9"/>
    <p:sldId id="367" r:id="rId10"/>
    <p:sldId id="291" r:id="rId11"/>
    <p:sldId id="396" r:id="rId12"/>
    <p:sldId id="302" r:id="rId13"/>
    <p:sldId id="393" r:id="rId14"/>
    <p:sldId id="406" r:id="rId15"/>
    <p:sldId id="365" r:id="rId16"/>
    <p:sldId id="363" r:id="rId17"/>
    <p:sldId id="271" r:id="rId18"/>
    <p:sldId id="362" r:id="rId19"/>
    <p:sldId id="399" r:id="rId20"/>
    <p:sldId id="373" r:id="rId21"/>
    <p:sldId id="400" r:id="rId22"/>
    <p:sldId id="395" r:id="rId23"/>
    <p:sldId id="375" r:id="rId24"/>
    <p:sldId id="379" r:id="rId25"/>
    <p:sldId id="376" r:id="rId26"/>
    <p:sldId id="322" r:id="rId27"/>
    <p:sldId id="333" r:id="rId28"/>
    <p:sldId id="402" r:id="rId29"/>
    <p:sldId id="389" r:id="rId30"/>
    <p:sldId id="355" r:id="rId31"/>
    <p:sldId id="403" r:id="rId32"/>
    <p:sldId id="404" r:id="rId33"/>
    <p:sldId id="33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95" autoAdjust="0"/>
    <p:restoredTop sz="81600" autoAdjust="0"/>
  </p:normalViewPr>
  <p:slideViewPr>
    <p:cSldViewPr snapToGrid="0">
      <p:cViewPr varScale="1">
        <p:scale>
          <a:sx n="93" d="100"/>
          <a:sy n="93" d="100"/>
        </p:scale>
        <p:origin x="1722" y="6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C25CCC-8510-4E71-AA25-2A000BEB8E85}"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n-US"/>
        </a:p>
      </dgm:t>
    </dgm:pt>
    <dgm:pt modelId="{BF05D85B-9A32-42DA-86E4-D763F44E0E2C}">
      <dgm:prSet phldrT="[Text]"/>
      <dgm:spPr/>
      <dgm:t>
        <a:bodyPr/>
        <a:lstStyle/>
        <a:p>
          <a:r>
            <a:rPr lang="en-US" dirty="0"/>
            <a:t>Residency</a:t>
          </a:r>
        </a:p>
      </dgm:t>
    </dgm:pt>
    <dgm:pt modelId="{DDFFC6B0-C03B-40D5-9AD9-FEC4EBF004F1}" type="parTrans" cxnId="{A2BCC5ED-5105-4D51-A1AE-7A4E4B6EF992}">
      <dgm:prSet/>
      <dgm:spPr/>
      <dgm:t>
        <a:bodyPr/>
        <a:lstStyle/>
        <a:p>
          <a:endParaRPr lang="en-US"/>
        </a:p>
      </dgm:t>
    </dgm:pt>
    <dgm:pt modelId="{31DD6631-AF9B-4D72-93F8-AAE78803749D}" type="sibTrans" cxnId="{A2BCC5ED-5105-4D51-A1AE-7A4E4B6EF992}">
      <dgm:prSet/>
      <dgm:spPr/>
      <dgm:t>
        <a:bodyPr/>
        <a:lstStyle/>
        <a:p>
          <a:endParaRPr lang="en-US"/>
        </a:p>
      </dgm:t>
    </dgm:pt>
    <dgm:pt modelId="{69C1113B-2D96-4159-8092-B2908CE183D8}">
      <dgm:prSet phldrT="[Text]"/>
      <dgm:spPr/>
      <dgm:t>
        <a:bodyPr/>
        <a:lstStyle/>
        <a:p>
          <a:r>
            <a:rPr lang="en-US" dirty="0"/>
            <a:t>PGY 1-7</a:t>
          </a:r>
        </a:p>
      </dgm:t>
    </dgm:pt>
    <dgm:pt modelId="{8001FF38-2075-4DA8-8437-39B45A0D20D6}" type="parTrans" cxnId="{117D0784-B05A-45BF-90C8-A598B7B50992}">
      <dgm:prSet/>
      <dgm:spPr/>
      <dgm:t>
        <a:bodyPr/>
        <a:lstStyle/>
        <a:p>
          <a:endParaRPr lang="en-US"/>
        </a:p>
      </dgm:t>
    </dgm:pt>
    <dgm:pt modelId="{79F1DF85-4D5E-4B7B-A7C3-DC1933BCD6E0}" type="sibTrans" cxnId="{117D0784-B05A-45BF-90C8-A598B7B50992}">
      <dgm:prSet/>
      <dgm:spPr/>
      <dgm:t>
        <a:bodyPr/>
        <a:lstStyle/>
        <a:p>
          <a:endParaRPr lang="en-US"/>
        </a:p>
      </dgm:t>
    </dgm:pt>
    <dgm:pt modelId="{D04C7479-BE0B-4563-AFCB-F402E9DEC5AD}">
      <dgm:prSet phldrT="[Text]"/>
      <dgm:spPr/>
      <dgm:t>
        <a:bodyPr/>
        <a:lstStyle/>
        <a:p>
          <a:r>
            <a:rPr lang="en-US" dirty="0"/>
            <a:t>Primary Exam</a:t>
          </a:r>
        </a:p>
      </dgm:t>
    </dgm:pt>
    <dgm:pt modelId="{12281F96-E951-4509-84E2-1D803969662D}" type="parTrans" cxnId="{22C56EB4-72B4-47F9-9D27-11E0A9F3F277}">
      <dgm:prSet/>
      <dgm:spPr/>
      <dgm:t>
        <a:bodyPr/>
        <a:lstStyle/>
        <a:p>
          <a:endParaRPr lang="en-US"/>
        </a:p>
      </dgm:t>
    </dgm:pt>
    <dgm:pt modelId="{0D1C457C-69B0-4F81-ACC8-0C58B828D32C}" type="sibTrans" cxnId="{22C56EB4-72B4-47F9-9D27-11E0A9F3F277}">
      <dgm:prSet/>
      <dgm:spPr/>
      <dgm:t>
        <a:bodyPr/>
        <a:lstStyle/>
        <a:p>
          <a:endParaRPr lang="en-US"/>
        </a:p>
      </dgm:t>
    </dgm:pt>
    <dgm:pt modelId="{03629310-E194-4940-93FE-C6C104C2F892}">
      <dgm:prSet phldrT="[Text]"/>
      <dgm:spPr/>
      <dgm:t>
        <a:bodyPr/>
        <a:lstStyle/>
        <a:p>
          <a:r>
            <a:rPr lang="en-US" dirty="0"/>
            <a:t>Take for self assessment</a:t>
          </a:r>
        </a:p>
      </dgm:t>
    </dgm:pt>
    <dgm:pt modelId="{976C77B6-4CF5-40DF-9313-8F0BA8018486}" type="parTrans" cxnId="{B3D6D0A4-4B16-45C3-905B-6D74E6A08864}">
      <dgm:prSet/>
      <dgm:spPr/>
      <dgm:t>
        <a:bodyPr/>
        <a:lstStyle/>
        <a:p>
          <a:endParaRPr lang="en-US"/>
        </a:p>
      </dgm:t>
    </dgm:pt>
    <dgm:pt modelId="{0DE801D9-EAAE-4FFF-A328-6AC271EECE8C}" type="sibTrans" cxnId="{B3D6D0A4-4B16-45C3-905B-6D74E6A08864}">
      <dgm:prSet/>
      <dgm:spPr/>
      <dgm:t>
        <a:bodyPr/>
        <a:lstStyle/>
        <a:p>
          <a:endParaRPr lang="en-US"/>
        </a:p>
      </dgm:t>
    </dgm:pt>
    <dgm:pt modelId="{57BBFE21-7D1A-455B-ADB9-0C5CC75D8C8A}">
      <dgm:prSet phldrT="[Text]"/>
      <dgm:spPr/>
      <dgm:t>
        <a:bodyPr/>
        <a:lstStyle/>
        <a:p>
          <a:r>
            <a:rPr lang="en-US" dirty="0"/>
            <a:t>Fellowship</a:t>
          </a:r>
        </a:p>
      </dgm:t>
    </dgm:pt>
    <dgm:pt modelId="{FA29C8DF-CB70-4396-A8A3-154534D8E5DA}" type="parTrans" cxnId="{21E52EF6-0DDF-40E8-8270-A9DDC12328BC}">
      <dgm:prSet/>
      <dgm:spPr/>
      <dgm:t>
        <a:bodyPr/>
        <a:lstStyle/>
        <a:p>
          <a:endParaRPr lang="en-US"/>
        </a:p>
      </dgm:t>
    </dgm:pt>
    <dgm:pt modelId="{2BEB4406-0914-4C27-ADB8-B0F7F27798B1}" type="sibTrans" cxnId="{21E52EF6-0DDF-40E8-8270-A9DDC12328BC}">
      <dgm:prSet/>
      <dgm:spPr/>
      <dgm:t>
        <a:bodyPr/>
        <a:lstStyle/>
        <a:p>
          <a:endParaRPr lang="en-US"/>
        </a:p>
      </dgm:t>
    </dgm:pt>
    <dgm:pt modelId="{F8836A51-DB85-43C3-AF2F-19B8AB1557CE}">
      <dgm:prSet phldrT="[Text]"/>
      <dgm:spPr/>
      <dgm:t>
        <a:bodyPr/>
        <a:lstStyle/>
        <a:p>
          <a:r>
            <a:rPr lang="en-US" dirty="0"/>
            <a:t>1-2 years; optional</a:t>
          </a:r>
        </a:p>
      </dgm:t>
    </dgm:pt>
    <dgm:pt modelId="{69A49217-AF0E-4851-B073-C5CF00C7906B}" type="parTrans" cxnId="{FB4394AA-C07A-4A00-A7E8-851BF79830DC}">
      <dgm:prSet/>
      <dgm:spPr/>
      <dgm:t>
        <a:bodyPr/>
        <a:lstStyle/>
        <a:p>
          <a:endParaRPr lang="en-US"/>
        </a:p>
      </dgm:t>
    </dgm:pt>
    <dgm:pt modelId="{C13405B6-0061-47E8-BDB2-221FABED9F9B}" type="sibTrans" cxnId="{FB4394AA-C07A-4A00-A7E8-851BF79830DC}">
      <dgm:prSet/>
      <dgm:spPr/>
      <dgm:t>
        <a:bodyPr/>
        <a:lstStyle/>
        <a:p>
          <a:endParaRPr lang="en-US"/>
        </a:p>
      </dgm:t>
    </dgm:pt>
    <dgm:pt modelId="{1ED28755-099D-441D-A774-BB6CCB852EB0}">
      <dgm:prSet/>
      <dgm:spPr/>
      <dgm:t>
        <a:bodyPr/>
        <a:lstStyle/>
        <a:p>
          <a:r>
            <a:rPr lang="en-US" dirty="0"/>
            <a:t>Continuous Certification (MOC)</a:t>
          </a:r>
        </a:p>
      </dgm:t>
    </dgm:pt>
    <dgm:pt modelId="{3D567FC8-011B-435A-8299-5D97E301DAB7}" type="parTrans" cxnId="{78B5557E-0A78-45AF-860E-A3083B7EA5B5}">
      <dgm:prSet/>
      <dgm:spPr/>
      <dgm:t>
        <a:bodyPr/>
        <a:lstStyle/>
        <a:p>
          <a:endParaRPr lang="en-US"/>
        </a:p>
      </dgm:t>
    </dgm:pt>
    <dgm:pt modelId="{5DB88198-9648-4BFD-BFBC-598F9EB35926}" type="sibTrans" cxnId="{78B5557E-0A78-45AF-860E-A3083B7EA5B5}">
      <dgm:prSet/>
      <dgm:spPr/>
      <dgm:t>
        <a:bodyPr/>
        <a:lstStyle/>
        <a:p>
          <a:endParaRPr lang="en-US"/>
        </a:p>
      </dgm:t>
    </dgm:pt>
    <dgm:pt modelId="{2C414F84-FE77-4748-AB9E-DC9784656944}">
      <dgm:prSet/>
      <dgm:spPr/>
      <dgm:t>
        <a:bodyPr/>
        <a:lstStyle/>
        <a:p>
          <a:r>
            <a:rPr lang="en-US" dirty="0"/>
            <a:t>Oral Exam</a:t>
          </a:r>
        </a:p>
      </dgm:t>
    </dgm:pt>
    <dgm:pt modelId="{3141102D-CB7D-456E-97AC-19FF37C2C157}" type="parTrans" cxnId="{037C1783-FAC3-4C2C-91B7-9E55D2F840A0}">
      <dgm:prSet/>
      <dgm:spPr/>
      <dgm:t>
        <a:bodyPr/>
        <a:lstStyle/>
        <a:p>
          <a:endParaRPr lang="en-US"/>
        </a:p>
      </dgm:t>
    </dgm:pt>
    <dgm:pt modelId="{32CE2A79-63A1-4FD9-A4DC-B616014C4EF8}" type="sibTrans" cxnId="{037C1783-FAC3-4C2C-91B7-9E55D2F840A0}">
      <dgm:prSet/>
      <dgm:spPr/>
      <dgm:t>
        <a:bodyPr/>
        <a:lstStyle/>
        <a:p>
          <a:endParaRPr lang="en-US"/>
        </a:p>
      </dgm:t>
    </dgm:pt>
    <dgm:pt modelId="{D133EB7E-B878-49B5-A0A0-0F240FF71855}">
      <dgm:prSet/>
      <dgm:spPr/>
      <dgm:t>
        <a:bodyPr/>
        <a:lstStyle/>
        <a:p>
          <a:r>
            <a:rPr lang="en-US" dirty="0"/>
            <a:t>Practice yrs.</a:t>
          </a:r>
        </a:p>
      </dgm:t>
    </dgm:pt>
    <dgm:pt modelId="{02665A9F-E4E8-4D32-AF6B-CFB91C7156FE}" type="parTrans" cxnId="{4242C2C8-FA85-4E96-A980-4914240413C1}">
      <dgm:prSet/>
      <dgm:spPr/>
      <dgm:t>
        <a:bodyPr/>
        <a:lstStyle/>
        <a:p>
          <a:endParaRPr lang="en-US"/>
        </a:p>
      </dgm:t>
    </dgm:pt>
    <dgm:pt modelId="{B36057D6-94B5-48DE-AF70-F588E4D38136}" type="sibTrans" cxnId="{4242C2C8-FA85-4E96-A980-4914240413C1}">
      <dgm:prSet/>
      <dgm:spPr/>
      <dgm:t>
        <a:bodyPr/>
        <a:lstStyle/>
        <a:p>
          <a:endParaRPr lang="en-US"/>
        </a:p>
      </dgm:t>
    </dgm:pt>
    <dgm:pt modelId="{5DB8ED4D-26A0-4D95-A6FD-9C4579EA3F54}">
      <dgm:prSet phldrT="[Text]"/>
      <dgm:spPr/>
      <dgm:t>
        <a:bodyPr/>
        <a:lstStyle/>
        <a:p>
          <a:r>
            <a:rPr lang="en-US" dirty="0"/>
            <a:t>Must pass once for credit</a:t>
          </a:r>
        </a:p>
      </dgm:t>
    </dgm:pt>
    <dgm:pt modelId="{56A2B04B-C242-498D-BDD5-4FF6A16AAF7A}" type="parTrans" cxnId="{31B814E4-3B25-4177-A187-8D787E3F37DF}">
      <dgm:prSet/>
      <dgm:spPr/>
      <dgm:t>
        <a:bodyPr/>
        <a:lstStyle/>
        <a:p>
          <a:endParaRPr lang="en-US"/>
        </a:p>
      </dgm:t>
    </dgm:pt>
    <dgm:pt modelId="{21591E49-244D-4D79-8B03-4EE83FE7EC04}" type="sibTrans" cxnId="{31B814E4-3B25-4177-A187-8D787E3F37DF}">
      <dgm:prSet/>
      <dgm:spPr/>
      <dgm:t>
        <a:bodyPr/>
        <a:lstStyle/>
        <a:p>
          <a:endParaRPr lang="en-US"/>
        </a:p>
      </dgm:t>
    </dgm:pt>
    <dgm:pt modelId="{F5752B23-0855-4487-8113-39AC90B1671D}">
      <dgm:prSet/>
      <dgm:spPr/>
      <dgm:t>
        <a:bodyPr/>
        <a:lstStyle/>
        <a:p>
          <a:r>
            <a:rPr lang="en-US" dirty="0"/>
            <a:t>Application</a:t>
          </a:r>
        </a:p>
      </dgm:t>
    </dgm:pt>
    <dgm:pt modelId="{6C1DFD58-93FD-4FA4-AE01-17491C0C09E4}" type="parTrans" cxnId="{4A640614-B33F-441E-ACC1-BD0A00BA37B0}">
      <dgm:prSet/>
      <dgm:spPr/>
      <dgm:t>
        <a:bodyPr/>
        <a:lstStyle/>
        <a:p>
          <a:endParaRPr lang="en-US"/>
        </a:p>
      </dgm:t>
    </dgm:pt>
    <dgm:pt modelId="{C28C107F-E5E3-4420-8D8D-EC092F36F324}" type="sibTrans" cxnId="{4A640614-B33F-441E-ACC1-BD0A00BA37B0}">
      <dgm:prSet/>
      <dgm:spPr/>
      <dgm:t>
        <a:bodyPr/>
        <a:lstStyle/>
        <a:p>
          <a:endParaRPr lang="en-US"/>
        </a:p>
      </dgm:t>
    </dgm:pt>
    <dgm:pt modelId="{5B266718-B411-4433-955B-B81D014793BD}">
      <dgm:prSet/>
      <dgm:spPr/>
      <dgm:t>
        <a:bodyPr/>
        <a:lstStyle/>
        <a:p>
          <a:r>
            <a:rPr lang="en-US" dirty="0"/>
            <a:t>Case log</a:t>
          </a:r>
        </a:p>
      </dgm:t>
    </dgm:pt>
    <dgm:pt modelId="{E177D664-F2F0-4438-A054-3ECAF59A6085}" type="parTrans" cxnId="{5D4D6241-303D-4E83-BAE4-2D24C286FF72}">
      <dgm:prSet/>
      <dgm:spPr/>
      <dgm:t>
        <a:bodyPr/>
        <a:lstStyle/>
        <a:p>
          <a:endParaRPr lang="en-US"/>
        </a:p>
      </dgm:t>
    </dgm:pt>
    <dgm:pt modelId="{B7E72CB6-BAD2-43B7-8594-44B9283CC8FB}" type="sibTrans" cxnId="{5D4D6241-303D-4E83-BAE4-2D24C286FF72}">
      <dgm:prSet/>
      <dgm:spPr/>
      <dgm:t>
        <a:bodyPr/>
        <a:lstStyle/>
        <a:p>
          <a:endParaRPr lang="en-US"/>
        </a:p>
      </dgm:t>
    </dgm:pt>
    <dgm:pt modelId="{890F8C49-BFD3-4C50-BE04-5C3F82DEC9BC}">
      <dgm:prSet custT="1"/>
      <dgm:spPr/>
      <dgm:t>
        <a:bodyPr/>
        <a:lstStyle/>
        <a:p>
          <a:r>
            <a:rPr lang="en-US" sz="1200" dirty="0">
              <a:latin typeface="Calibri"/>
              <a:ea typeface="+mn-ea"/>
              <a:cs typeface="+mn-cs"/>
            </a:rPr>
            <a:t>Professionalism, professional standing</a:t>
          </a:r>
          <a:endParaRPr lang="en-US" sz="1200" dirty="0"/>
        </a:p>
      </dgm:t>
    </dgm:pt>
    <dgm:pt modelId="{0D40F5B6-4645-4755-A741-599BA156EF67}" type="parTrans" cxnId="{DB1B5E54-ABA2-45A5-92A7-B3A480BCBCD2}">
      <dgm:prSet/>
      <dgm:spPr/>
      <dgm:t>
        <a:bodyPr/>
        <a:lstStyle/>
        <a:p>
          <a:endParaRPr lang="en-US"/>
        </a:p>
      </dgm:t>
    </dgm:pt>
    <dgm:pt modelId="{BD303A65-DC88-464E-9413-A3D2DF638D60}" type="sibTrans" cxnId="{DB1B5E54-ABA2-45A5-92A7-B3A480BCBCD2}">
      <dgm:prSet/>
      <dgm:spPr/>
      <dgm:t>
        <a:bodyPr/>
        <a:lstStyle/>
        <a:p>
          <a:endParaRPr lang="en-US"/>
        </a:p>
      </dgm:t>
    </dgm:pt>
    <dgm:pt modelId="{F743697E-78FE-4A7C-B740-678096F5DFCC}">
      <dgm:prSet custT="1"/>
      <dgm:spPr/>
      <dgm:t>
        <a:bodyPr/>
        <a:lstStyle/>
        <a:p>
          <a:r>
            <a:rPr lang="en-US" sz="1200" dirty="0">
              <a:latin typeface="Calibri"/>
              <a:ea typeface="+mn-ea"/>
              <a:cs typeface="+mn-cs"/>
            </a:rPr>
            <a:t>Lifelong learning and self assessment</a:t>
          </a:r>
        </a:p>
      </dgm:t>
    </dgm:pt>
    <dgm:pt modelId="{11A3DD39-7D7A-4F01-A6C0-8C619DBECC2B}" type="parTrans" cxnId="{9A91B96C-0DFE-40BD-9831-F01E2BE271FF}">
      <dgm:prSet/>
      <dgm:spPr/>
      <dgm:t>
        <a:bodyPr/>
        <a:lstStyle/>
        <a:p>
          <a:endParaRPr lang="en-US"/>
        </a:p>
      </dgm:t>
    </dgm:pt>
    <dgm:pt modelId="{34F3011B-349A-4D40-AC98-4F6E45CA37E0}" type="sibTrans" cxnId="{9A91B96C-0DFE-40BD-9831-F01E2BE271FF}">
      <dgm:prSet/>
      <dgm:spPr/>
      <dgm:t>
        <a:bodyPr/>
        <a:lstStyle/>
        <a:p>
          <a:endParaRPr lang="en-US"/>
        </a:p>
      </dgm:t>
    </dgm:pt>
    <dgm:pt modelId="{DEF84AA0-1A01-4CD7-8320-5D22C8B8F692}">
      <dgm:prSet custT="1"/>
      <dgm:spPr/>
      <dgm:t>
        <a:bodyPr/>
        <a:lstStyle/>
        <a:p>
          <a:r>
            <a:rPr lang="en-US" sz="1200" dirty="0">
              <a:latin typeface="Calibri"/>
              <a:ea typeface="+mn-ea"/>
              <a:cs typeface="+mn-cs"/>
            </a:rPr>
            <a:t>Assessment of knowledge, skills judgement</a:t>
          </a:r>
        </a:p>
      </dgm:t>
    </dgm:pt>
    <dgm:pt modelId="{62BBFA7F-6A18-47D1-907D-32300E4AA65C}" type="parTrans" cxnId="{AFD62CAB-B2ED-428B-AADA-56C8DA02502C}">
      <dgm:prSet/>
      <dgm:spPr/>
      <dgm:t>
        <a:bodyPr/>
        <a:lstStyle/>
        <a:p>
          <a:endParaRPr lang="en-US"/>
        </a:p>
      </dgm:t>
    </dgm:pt>
    <dgm:pt modelId="{80E6D075-8018-4A21-B2C9-BE04B21EBC17}" type="sibTrans" cxnId="{AFD62CAB-B2ED-428B-AADA-56C8DA02502C}">
      <dgm:prSet/>
      <dgm:spPr/>
      <dgm:t>
        <a:bodyPr/>
        <a:lstStyle/>
        <a:p>
          <a:endParaRPr lang="en-US"/>
        </a:p>
      </dgm:t>
    </dgm:pt>
    <dgm:pt modelId="{A184A75B-7521-451B-B3EB-B563C13A90DD}">
      <dgm:prSet custT="1"/>
      <dgm:spPr/>
      <dgm:t>
        <a:bodyPr/>
        <a:lstStyle/>
        <a:p>
          <a:r>
            <a:rPr lang="en-US" sz="1200" dirty="0">
              <a:latin typeface="Calibri"/>
              <a:ea typeface="+mn-ea"/>
              <a:cs typeface="+mn-cs"/>
            </a:rPr>
            <a:t>Medical practice improvement</a:t>
          </a:r>
          <a:endParaRPr lang="en-US" sz="1200" dirty="0"/>
        </a:p>
      </dgm:t>
    </dgm:pt>
    <dgm:pt modelId="{C13DCAD3-1B69-422D-AD54-36D60548AA5A}" type="parTrans" cxnId="{34E562E1-8D26-46CC-A840-0D02B6A31534}">
      <dgm:prSet/>
      <dgm:spPr/>
      <dgm:t>
        <a:bodyPr/>
        <a:lstStyle/>
        <a:p>
          <a:endParaRPr lang="en-US"/>
        </a:p>
      </dgm:t>
    </dgm:pt>
    <dgm:pt modelId="{B046944D-FF57-4DB6-9F9F-5BCFEFCE892C}" type="sibTrans" cxnId="{34E562E1-8D26-46CC-A840-0D02B6A31534}">
      <dgm:prSet/>
      <dgm:spPr/>
      <dgm:t>
        <a:bodyPr/>
        <a:lstStyle/>
        <a:p>
          <a:endParaRPr lang="en-US"/>
        </a:p>
      </dgm:t>
    </dgm:pt>
    <dgm:pt modelId="{D4EBB72E-A93D-430B-AABA-E30E225601AA}" type="pres">
      <dgm:prSet presAssocID="{8EC25CCC-8510-4E71-AA25-2A000BEB8E85}" presName="rootnode" presStyleCnt="0">
        <dgm:presLayoutVars>
          <dgm:chMax/>
          <dgm:chPref/>
          <dgm:dir/>
          <dgm:animLvl val="lvl"/>
        </dgm:presLayoutVars>
      </dgm:prSet>
      <dgm:spPr/>
    </dgm:pt>
    <dgm:pt modelId="{2D8888F8-407D-4662-86B0-1700F36ACDA6}" type="pres">
      <dgm:prSet presAssocID="{BF05D85B-9A32-42DA-86E4-D763F44E0E2C}" presName="composite" presStyleCnt="0"/>
      <dgm:spPr/>
    </dgm:pt>
    <dgm:pt modelId="{952666D6-9BF3-4F95-8B1D-4C4E5B9ECDB8}" type="pres">
      <dgm:prSet presAssocID="{BF05D85B-9A32-42DA-86E4-D763F44E0E2C}" presName="bentUpArrow1" presStyleLbl="alignImgPlace1" presStyleIdx="0" presStyleCnt="5"/>
      <dgm:spPr/>
    </dgm:pt>
    <dgm:pt modelId="{B91C4256-53B7-46DF-AFFC-04A0A322E5AF}" type="pres">
      <dgm:prSet presAssocID="{BF05D85B-9A32-42DA-86E4-D763F44E0E2C}" presName="ParentText" presStyleLbl="node1" presStyleIdx="0" presStyleCnt="6">
        <dgm:presLayoutVars>
          <dgm:chMax val="1"/>
          <dgm:chPref val="1"/>
          <dgm:bulletEnabled val="1"/>
        </dgm:presLayoutVars>
      </dgm:prSet>
      <dgm:spPr/>
    </dgm:pt>
    <dgm:pt modelId="{7A3DFA7C-EE99-4841-A430-E5AFF6DC49EF}" type="pres">
      <dgm:prSet presAssocID="{BF05D85B-9A32-42DA-86E4-D763F44E0E2C}" presName="ChildText" presStyleLbl="revTx" presStyleIdx="0" presStyleCnt="6">
        <dgm:presLayoutVars>
          <dgm:chMax val="0"/>
          <dgm:chPref val="0"/>
          <dgm:bulletEnabled val="1"/>
        </dgm:presLayoutVars>
      </dgm:prSet>
      <dgm:spPr/>
    </dgm:pt>
    <dgm:pt modelId="{6150ECE1-7160-4CFB-AD19-B6EED3A3E7C3}" type="pres">
      <dgm:prSet presAssocID="{31DD6631-AF9B-4D72-93F8-AAE78803749D}" presName="sibTrans" presStyleCnt="0"/>
      <dgm:spPr/>
    </dgm:pt>
    <dgm:pt modelId="{0D9117E0-028F-4446-BBE9-CA7256773AA5}" type="pres">
      <dgm:prSet presAssocID="{D04C7479-BE0B-4563-AFCB-F402E9DEC5AD}" presName="composite" presStyleCnt="0"/>
      <dgm:spPr/>
    </dgm:pt>
    <dgm:pt modelId="{FD067C91-2FEE-412B-93DA-5404C1394F89}" type="pres">
      <dgm:prSet presAssocID="{D04C7479-BE0B-4563-AFCB-F402E9DEC5AD}" presName="bentUpArrow1" presStyleLbl="alignImgPlace1" presStyleIdx="1" presStyleCnt="5"/>
      <dgm:spPr/>
    </dgm:pt>
    <dgm:pt modelId="{52D1A741-3621-4A0D-BBC2-5F9872F8E5A6}" type="pres">
      <dgm:prSet presAssocID="{D04C7479-BE0B-4563-AFCB-F402E9DEC5AD}" presName="ParentText" presStyleLbl="node1" presStyleIdx="1" presStyleCnt="6">
        <dgm:presLayoutVars>
          <dgm:chMax val="1"/>
          <dgm:chPref val="1"/>
          <dgm:bulletEnabled val="1"/>
        </dgm:presLayoutVars>
      </dgm:prSet>
      <dgm:spPr/>
    </dgm:pt>
    <dgm:pt modelId="{C05EAFF2-F064-487A-87DB-1E27C63F01AB}" type="pres">
      <dgm:prSet presAssocID="{D04C7479-BE0B-4563-AFCB-F402E9DEC5AD}" presName="ChildText" presStyleLbl="revTx" presStyleIdx="1" presStyleCnt="6" custScaleX="236974" custLinFactNeighborX="65794" custLinFactNeighborY="-1143">
        <dgm:presLayoutVars>
          <dgm:chMax val="0"/>
          <dgm:chPref val="0"/>
          <dgm:bulletEnabled val="1"/>
        </dgm:presLayoutVars>
      </dgm:prSet>
      <dgm:spPr/>
    </dgm:pt>
    <dgm:pt modelId="{C5DA40AD-DE9C-404C-BAE0-7381C77ECD53}" type="pres">
      <dgm:prSet presAssocID="{0D1C457C-69B0-4F81-ACC8-0C58B828D32C}" presName="sibTrans" presStyleCnt="0"/>
      <dgm:spPr/>
    </dgm:pt>
    <dgm:pt modelId="{A16122B0-C319-4B10-A8CC-96D16BBFD34C}" type="pres">
      <dgm:prSet presAssocID="{57BBFE21-7D1A-455B-ADB9-0C5CC75D8C8A}" presName="composite" presStyleCnt="0"/>
      <dgm:spPr/>
    </dgm:pt>
    <dgm:pt modelId="{183DBB4E-CD94-48C1-8081-EC922FD39A04}" type="pres">
      <dgm:prSet presAssocID="{57BBFE21-7D1A-455B-ADB9-0C5CC75D8C8A}" presName="bentUpArrow1" presStyleLbl="alignImgPlace1" presStyleIdx="2" presStyleCnt="5"/>
      <dgm:spPr/>
    </dgm:pt>
    <dgm:pt modelId="{DBFB05A2-4118-48A0-964D-65D8EE54463C}" type="pres">
      <dgm:prSet presAssocID="{57BBFE21-7D1A-455B-ADB9-0C5CC75D8C8A}" presName="ParentText" presStyleLbl="node1" presStyleIdx="2" presStyleCnt="6">
        <dgm:presLayoutVars>
          <dgm:chMax val="1"/>
          <dgm:chPref val="1"/>
          <dgm:bulletEnabled val="1"/>
        </dgm:presLayoutVars>
      </dgm:prSet>
      <dgm:spPr/>
    </dgm:pt>
    <dgm:pt modelId="{39B0173D-E54F-4CB5-9F85-40A0251E729C}" type="pres">
      <dgm:prSet presAssocID="{57BBFE21-7D1A-455B-ADB9-0C5CC75D8C8A}" presName="ChildText" presStyleLbl="revTx" presStyleIdx="2" presStyleCnt="6" custScaleX="172574" custLinFactNeighborX="36453" custLinFactNeighborY="-4572">
        <dgm:presLayoutVars>
          <dgm:chMax val="0"/>
          <dgm:chPref val="0"/>
          <dgm:bulletEnabled val="1"/>
        </dgm:presLayoutVars>
      </dgm:prSet>
      <dgm:spPr/>
    </dgm:pt>
    <dgm:pt modelId="{D8932C4B-FFF0-428A-A72C-527D5134981C}" type="pres">
      <dgm:prSet presAssocID="{2BEB4406-0914-4C27-ADB8-B0F7F27798B1}" presName="sibTrans" presStyleCnt="0"/>
      <dgm:spPr/>
    </dgm:pt>
    <dgm:pt modelId="{6B4766A3-1872-4E50-AE5C-02B026ABA210}" type="pres">
      <dgm:prSet presAssocID="{D133EB7E-B878-49B5-A0A0-0F240FF71855}" presName="composite" presStyleCnt="0"/>
      <dgm:spPr/>
    </dgm:pt>
    <dgm:pt modelId="{80A9F931-A9AD-40B3-9DF2-A024A83EDD73}" type="pres">
      <dgm:prSet presAssocID="{D133EB7E-B878-49B5-A0A0-0F240FF71855}" presName="bentUpArrow1" presStyleLbl="alignImgPlace1" presStyleIdx="3" presStyleCnt="5"/>
      <dgm:spPr/>
    </dgm:pt>
    <dgm:pt modelId="{23C1BBC9-AACF-418E-BAED-BE4078E36447}" type="pres">
      <dgm:prSet presAssocID="{D133EB7E-B878-49B5-A0A0-0F240FF71855}" presName="ParentText" presStyleLbl="node1" presStyleIdx="3" presStyleCnt="6">
        <dgm:presLayoutVars>
          <dgm:chMax val="1"/>
          <dgm:chPref val="1"/>
          <dgm:bulletEnabled val="1"/>
        </dgm:presLayoutVars>
      </dgm:prSet>
      <dgm:spPr/>
    </dgm:pt>
    <dgm:pt modelId="{3C914AB9-FE6D-40C2-9CC4-EB605A5FF18C}" type="pres">
      <dgm:prSet presAssocID="{D133EB7E-B878-49B5-A0A0-0F240FF71855}" presName="ChildText" presStyleLbl="revTx" presStyleIdx="3" presStyleCnt="6">
        <dgm:presLayoutVars>
          <dgm:chMax val="0"/>
          <dgm:chPref val="0"/>
          <dgm:bulletEnabled val="1"/>
        </dgm:presLayoutVars>
      </dgm:prSet>
      <dgm:spPr/>
    </dgm:pt>
    <dgm:pt modelId="{406701C9-1003-46AF-86B9-D3B6D592C297}" type="pres">
      <dgm:prSet presAssocID="{B36057D6-94B5-48DE-AF70-F588E4D38136}" presName="sibTrans" presStyleCnt="0"/>
      <dgm:spPr/>
    </dgm:pt>
    <dgm:pt modelId="{6933735C-DE03-4F1C-B993-6CF369593B18}" type="pres">
      <dgm:prSet presAssocID="{2C414F84-FE77-4748-AB9E-DC9784656944}" presName="composite" presStyleCnt="0"/>
      <dgm:spPr/>
    </dgm:pt>
    <dgm:pt modelId="{E1D22482-C7A0-4848-8079-599BE8654CCF}" type="pres">
      <dgm:prSet presAssocID="{2C414F84-FE77-4748-AB9E-DC9784656944}" presName="bentUpArrow1" presStyleLbl="alignImgPlace1" presStyleIdx="4" presStyleCnt="5"/>
      <dgm:spPr/>
    </dgm:pt>
    <dgm:pt modelId="{2B7296BC-0D81-468A-8289-97D1D1A452D6}" type="pres">
      <dgm:prSet presAssocID="{2C414F84-FE77-4748-AB9E-DC9784656944}" presName="ParentText" presStyleLbl="node1" presStyleIdx="4" presStyleCnt="6">
        <dgm:presLayoutVars>
          <dgm:chMax val="1"/>
          <dgm:chPref val="1"/>
          <dgm:bulletEnabled val="1"/>
        </dgm:presLayoutVars>
      </dgm:prSet>
      <dgm:spPr/>
    </dgm:pt>
    <dgm:pt modelId="{70C4BDEF-DC79-4AE3-AF08-482E6E94EEEE}" type="pres">
      <dgm:prSet presAssocID="{2C414F84-FE77-4748-AB9E-DC9784656944}" presName="ChildText" presStyleLbl="revTx" presStyleIdx="4" presStyleCnt="6" custScaleX="264274" custLinFactNeighborX="82687" custLinFactNeighborY="3429">
        <dgm:presLayoutVars>
          <dgm:chMax val="0"/>
          <dgm:chPref val="0"/>
          <dgm:bulletEnabled val="1"/>
        </dgm:presLayoutVars>
      </dgm:prSet>
      <dgm:spPr/>
    </dgm:pt>
    <dgm:pt modelId="{5E47B2F4-4B8F-4F4C-972B-12D42B9F98E9}" type="pres">
      <dgm:prSet presAssocID="{32CE2A79-63A1-4FD9-A4DC-B616014C4EF8}" presName="sibTrans" presStyleCnt="0"/>
      <dgm:spPr/>
    </dgm:pt>
    <dgm:pt modelId="{1E92891A-F3EF-4501-9626-C67057E72649}" type="pres">
      <dgm:prSet presAssocID="{1ED28755-099D-441D-A774-BB6CCB852EB0}" presName="composite" presStyleCnt="0"/>
      <dgm:spPr/>
    </dgm:pt>
    <dgm:pt modelId="{302C7BFA-F8F4-42B0-B47D-A351EC1A893E}" type="pres">
      <dgm:prSet presAssocID="{1ED28755-099D-441D-A774-BB6CCB852EB0}" presName="ParentText" presStyleLbl="node1" presStyleIdx="5" presStyleCnt="6">
        <dgm:presLayoutVars>
          <dgm:chMax val="1"/>
          <dgm:chPref val="1"/>
          <dgm:bulletEnabled val="1"/>
        </dgm:presLayoutVars>
      </dgm:prSet>
      <dgm:spPr/>
    </dgm:pt>
    <dgm:pt modelId="{5A7D0647-1B35-4D74-ACD3-B5BB490F4EC6}" type="pres">
      <dgm:prSet presAssocID="{1ED28755-099D-441D-A774-BB6CCB852EB0}" presName="FinalChildText" presStyleLbl="revTx" presStyleIdx="5" presStyleCnt="6" custScaleX="176869" custScaleY="217836" custLinFactNeighborX="34554" custLinFactNeighborY="-5018">
        <dgm:presLayoutVars>
          <dgm:chMax val="0"/>
          <dgm:chPref val="0"/>
          <dgm:bulletEnabled val="1"/>
        </dgm:presLayoutVars>
      </dgm:prSet>
      <dgm:spPr/>
    </dgm:pt>
  </dgm:ptLst>
  <dgm:cxnLst>
    <dgm:cxn modelId="{FAD29E0B-C1C5-412A-920D-F89060705F90}" type="presOf" srcId="{890F8C49-BFD3-4C50-BE04-5C3F82DEC9BC}" destId="{5A7D0647-1B35-4D74-ACD3-B5BB490F4EC6}" srcOrd="0" destOrd="0" presId="urn:microsoft.com/office/officeart/2005/8/layout/StepDownProcess"/>
    <dgm:cxn modelId="{4A640614-B33F-441E-ACC1-BD0A00BA37B0}" srcId="{2C414F84-FE77-4748-AB9E-DC9784656944}" destId="{F5752B23-0855-4487-8113-39AC90B1671D}" srcOrd="0" destOrd="0" parTransId="{6C1DFD58-93FD-4FA4-AE01-17491C0C09E4}" sibTransId="{C28C107F-E5E3-4420-8D8D-EC092F36F324}"/>
    <dgm:cxn modelId="{E3EEC915-91E5-4ABE-9EBD-7150313D0B14}" type="presOf" srcId="{D04C7479-BE0B-4563-AFCB-F402E9DEC5AD}" destId="{52D1A741-3621-4A0D-BBC2-5F9872F8E5A6}" srcOrd="0" destOrd="0" presId="urn:microsoft.com/office/officeart/2005/8/layout/StepDownProcess"/>
    <dgm:cxn modelId="{896DE116-78FA-4708-913F-A9581DF8B6FA}" type="presOf" srcId="{03629310-E194-4940-93FE-C6C104C2F892}" destId="{C05EAFF2-F064-487A-87DB-1E27C63F01AB}" srcOrd="0" destOrd="0" presId="urn:microsoft.com/office/officeart/2005/8/layout/StepDownProcess"/>
    <dgm:cxn modelId="{876C1C29-2D64-4A01-9E57-425CB70F76A7}" type="presOf" srcId="{F5752B23-0855-4487-8113-39AC90B1671D}" destId="{70C4BDEF-DC79-4AE3-AF08-482E6E94EEEE}" srcOrd="0" destOrd="0" presId="urn:microsoft.com/office/officeart/2005/8/layout/StepDownProcess"/>
    <dgm:cxn modelId="{20B8543D-090F-4207-A514-C19970122628}" type="presOf" srcId="{DEF84AA0-1A01-4CD7-8320-5D22C8B8F692}" destId="{5A7D0647-1B35-4D74-ACD3-B5BB490F4EC6}" srcOrd="0" destOrd="2" presId="urn:microsoft.com/office/officeart/2005/8/layout/StepDownProcess"/>
    <dgm:cxn modelId="{9CC1E15D-5DCF-4E76-ACEB-5D9C959CC791}" type="presOf" srcId="{5DB8ED4D-26A0-4D95-A6FD-9C4579EA3F54}" destId="{C05EAFF2-F064-487A-87DB-1E27C63F01AB}" srcOrd="0" destOrd="1" presId="urn:microsoft.com/office/officeart/2005/8/layout/StepDownProcess"/>
    <dgm:cxn modelId="{5D4D6241-303D-4E83-BAE4-2D24C286FF72}" srcId="{2C414F84-FE77-4748-AB9E-DC9784656944}" destId="{5B266718-B411-4433-955B-B81D014793BD}" srcOrd="1" destOrd="0" parTransId="{E177D664-F2F0-4438-A054-3ECAF59A6085}" sibTransId="{B7E72CB6-BAD2-43B7-8594-44B9283CC8FB}"/>
    <dgm:cxn modelId="{27F02743-84C9-4A17-9105-9D20E35B35C8}" type="presOf" srcId="{A184A75B-7521-451B-B3EB-B563C13A90DD}" destId="{5A7D0647-1B35-4D74-ACD3-B5BB490F4EC6}" srcOrd="0" destOrd="3" presId="urn:microsoft.com/office/officeart/2005/8/layout/StepDownProcess"/>
    <dgm:cxn modelId="{9A91B96C-0DFE-40BD-9831-F01E2BE271FF}" srcId="{1ED28755-099D-441D-A774-BB6CCB852EB0}" destId="{F743697E-78FE-4A7C-B740-678096F5DFCC}" srcOrd="1" destOrd="0" parTransId="{11A3DD39-7D7A-4F01-A6C0-8C619DBECC2B}" sibTransId="{34F3011B-349A-4D40-AC98-4F6E45CA37E0}"/>
    <dgm:cxn modelId="{DB1B5E54-ABA2-45A5-92A7-B3A480BCBCD2}" srcId="{1ED28755-099D-441D-A774-BB6CCB852EB0}" destId="{890F8C49-BFD3-4C50-BE04-5C3F82DEC9BC}" srcOrd="0" destOrd="0" parTransId="{0D40F5B6-4645-4755-A741-599BA156EF67}" sibTransId="{BD303A65-DC88-464E-9413-A3D2DF638D60}"/>
    <dgm:cxn modelId="{8D027258-09DD-4C78-BCE8-028EB0AC305C}" type="presOf" srcId="{2C414F84-FE77-4748-AB9E-DC9784656944}" destId="{2B7296BC-0D81-468A-8289-97D1D1A452D6}" srcOrd="0" destOrd="0" presId="urn:microsoft.com/office/officeart/2005/8/layout/StepDownProcess"/>
    <dgm:cxn modelId="{9AF0F779-49CA-4305-89F4-1FAF1B5538B6}" type="presOf" srcId="{F8836A51-DB85-43C3-AF2F-19B8AB1557CE}" destId="{39B0173D-E54F-4CB5-9F85-40A0251E729C}" srcOrd="0" destOrd="0" presId="urn:microsoft.com/office/officeart/2005/8/layout/StepDownProcess"/>
    <dgm:cxn modelId="{EB2A2F5A-23F2-40C1-8F94-14AE63F475C0}" type="presOf" srcId="{BF05D85B-9A32-42DA-86E4-D763F44E0E2C}" destId="{B91C4256-53B7-46DF-AFFC-04A0A322E5AF}" srcOrd="0" destOrd="0" presId="urn:microsoft.com/office/officeart/2005/8/layout/StepDownProcess"/>
    <dgm:cxn modelId="{78B5557E-0A78-45AF-860E-A3083B7EA5B5}" srcId="{8EC25CCC-8510-4E71-AA25-2A000BEB8E85}" destId="{1ED28755-099D-441D-A774-BB6CCB852EB0}" srcOrd="5" destOrd="0" parTransId="{3D567FC8-011B-435A-8299-5D97E301DAB7}" sibTransId="{5DB88198-9648-4BFD-BFBC-598F9EB35926}"/>
    <dgm:cxn modelId="{037C1783-FAC3-4C2C-91B7-9E55D2F840A0}" srcId="{8EC25CCC-8510-4E71-AA25-2A000BEB8E85}" destId="{2C414F84-FE77-4748-AB9E-DC9784656944}" srcOrd="4" destOrd="0" parTransId="{3141102D-CB7D-456E-97AC-19FF37C2C157}" sibTransId="{32CE2A79-63A1-4FD9-A4DC-B616014C4EF8}"/>
    <dgm:cxn modelId="{117D0784-B05A-45BF-90C8-A598B7B50992}" srcId="{BF05D85B-9A32-42DA-86E4-D763F44E0E2C}" destId="{69C1113B-2D96-4159-8092-B2908CE183D8}" srcOrd="0" destOrd="0" parTransId="{8001FF38-2075-4DA8-8437-39B45A0D20D6}" sibTransId="{79F1DF85-4D5E-4B7B-A7C3-DC1933BCD6E0}"/>
    <dgm:cxn modelId="{741C4E8B-D13D-4605-8AD1-44F8C62A0C13}" type="presOf" srcId="{5B266718-B411-4433-955B-B81D014793BD}" destId="{70C4BDEF-DC79-4AE3-AF08-482E6E94EEEE}" srcOrd="0" destOrd="1" presId="urn:microsoft.com/office/officeart/2005/8/layout/StepDownProcess"/>
    <dgm:cxn modelId="{EEB8DA95-2154-4504-8267-1DE8C7363987}" type="presOf" srcId="{8EC25CCC-8510-4E71-AA25-2A000BEB8E85}" destId="{D4EBB72E-A93D-430B-AABA-E30E225601AA}" srcOrd="0" destOrd="0" presId="urn:microsoft.com/office/officeart/2005/8/layout/StepDownProcess"/>
    <dgm:cxn modelId="{B3D6D0A4-4B16-45C3-905B-6D74E6A08864}" srcId="{D04C7479-BE0B-4563-AFCB-F402E9DEC5AD}" destId="{03629310-E194-4940-93FE-C6C104C2F892}" srcOrd="0" destOrd="0" parTransId="{976C77B6-4CF5-40DF-9313-8F0BA8018486}" sibTransId="{0DE801D9-EAAE-4FFF-A328-6AC271EECE8C}"/>
    <dgm:cxn modelId="{FB4394AA-C07A-4A00-A7E8-851BF79830DC}" srcId="{57BBFE21-7D1A-455B-ADB9-0C5CC75D8C8A}" destId="{F8836A51-DB85-43C3-AF2F-19B8AB1557CE}" srcOrd="0" destOrd="0" parTransId="{69A49217-AF0E-4851-B073-C5CF00C7906B}" sibTransId="{C13405B6-0061-47E8-BDB2-221FABED9F9B}"/>
    <dgm:cxn modelId="{AFD62CAB-B2ED-428B-AADA-56C8DA02502C}" srcId="{1ED28755-099D-441D-A774-BB6CCB852EB0}" destId="{DEF84AA0-1A01-4CD7-8320-5D22C8B8F692}" srcOrd="2" destOrd="0" parTransId="{62BBFA7F-6A18-47D1-907D-32300E4AA65C}" sibTransId="{80E6D075-8018-4A21-B2C9-BE04B21EBC17}"/>
    <dgm:cxn modelId="{E7C181AC-3592-4A14-9825-567AF09C97C8}" type="presOf" srcId="{F743697E-78FE-4A7C-B740-678096F5DFCC}" destId="{5A7D0647-1B35-4D74-ACD3-B5BB490F4EC6}" srcOrd="0" destOrd="1" presId="urn:microsoft.com/office/officeart/2005/8/layout/StepDownProcess"/>
    <dgm:cxn modelId="{9E33FCB1-D0D2-4416-826D-6DE383C91736}" type="presOf" srcId="{1ED28755-099D-441D-A774-BB6CCB852EB0}" destId="{302C7BFA-F8F4-42B0-B47D-A351EC1A893E}" srcOrd="0" destOrd="0" presId="urn:microsoft.com/office/officeart/2005/8/layout/StepDownProcess"/>
    <dgm:cxn modelId="{22C56EB4-72B4-47F9-9D27-11E0A9F3F277}" srcId="{8EC25CCC-8510-4E71-AA25-2A000BEB8E85}" destId="{D04C7479-BE0B-4563-AFCB-F402E9DEC5AD}" srcOrd="1" destOrd="0" parTransId="{12281F96-E951-4509-84E2-1D803969662D}" sibTransId="{0D1C457C-69B0-4F81-ACC8-0C58B828D32C}"/>
    <dgm:cxn modelId="{772B66BA-4607-4FC0-82C6-09CB9DA8F2E6}" type="presOf" srcId="{D133EB7E-B878-49B5-A0A0-0F240FF71855}" destId="{23C1BBC9-AACF-418E-BAED-BE4078E36447}" srcOrd="0" destOrd="0" presId="urn:microsoft.com/office/officeart/2005/8/layout/StepDownProcess"/>
    <dgm:cxn modelId="{4242C2C8-FA85-4E96-A980-4914240413C1}" srcId="{8EC25CCC-8510-4E71-AA25-2A000BEB8E85}" destId="{D133EB7E-B878-49B5-A0A0-0F240FF71855}" srcOrd="3" destOrd="0" parTransId="{02665A9F-E4E8-4D32-AF6B-CFB91C7156FE}" sibTransId="{B36057D6-94B5-48DE-AF70-F588E4D38136}"/>
    <dgm:cxn modelId="{F1CA25E0-49AD-4036-BC0A-861B413D2964}" type="presOf" srcId="{57BBFE21-7D1A-455B-ADB9-0C5CC75D8C8A}" destId="{DBFB05A2-4118-48A0-964D-65D8EE54463C}" srcOrd="0" destOrd="0" presId="urn:microsoft.com/office/officeart/2005/8/layout/StepDownProcess"/>
    <dgm:cxn modelId="{34E562E1-8D26-46CC-A840-0D02B6A31534}" srcId="{1ED28755-099D-441D-A774-BB6CCB852EB0}" destId="{A184A75B-7521-451B-B3EB-B563C13A90DD}" srcOrd="3" destOrd="0" parTransId="{C13DCAD3-1B69-422D-AD54-36D60548AA5A}" sibTransId="{B046944D-FF57-4DB6-9F9F-5BCFEFCE892C}"/>
    <dgm:cxn modelId="{31B814E4-3B25-4177-A187-8D787E3F37DF}" srcId="{D04C7479-BE0B-4563-AFCB-F402E9DEC5AD}" destId="{5DB8ED4D-26A0-4D95-A6FD-9C4579EA3F54}" srcOrd="1" destOrd="0" parTransId="{56A2B04B-C242-498D-BDD5-4FF6A16AAF7A}" sibTransId="{21591E49-244D-4D79-8B03-4EE83FE7EC04}"/>
    <dgm:cxn modelId="{A2BCC5ED-5105-4D51-A1AE-7A4E4B6EF992}" srcId="{8EC25CCC-8510-4E71-AA25-2A000BEB8E85}" destId="{BF05D85B-9A32-42DA-86E4-D763F44E0E2C}" srcOrd="0" destOrd="0" parTransId="{DDFFC6B0-C03B-40D5-9AD9-FEC4EBF004F1}" sibTransId="{31DD6631-AF9B-4D72-93F8-AAE78803749D}"/>
    <dgm:cxn modelId="{21E52EF6-0DDF-40E8-8270-A9DDC12328BC}" srcId="{8EC25CCC-8510-4E71-AA25-2A000BEB8E85}" destId="{57BBFE21-7D1A-455B-ADB9-0C5CC75D8C8A}" srcOrd="2" destOrd="0" parTransId="{FA29C8DF-CB70-4396-A8A3-154534D8E5DA}" sibTransId="{2BEB4406-0914-4C27-ADB8-B0F7F27798B1}"/>
    <dgm:cxn modelId="{E65B7EFE-CC8A-463F-9FAD-F77C3DA42265}" type="presOf" srcId="{69C1113B-2D96-4159-8092-B2908CE183D8}" destId="{7A3DFA7C-EE99-4841-A430-E5AFF6DC49EF}" srcOrd="0" destOrd="0" presId="urn:microsoft.com/office/officeart/2005/8/layout/StepDownProcess"/>
    <dgm:cxn modelId="{2B778A9D-AA65-4611-8072-24ACAF65F1DD}" type="presParOf" srcId="{D4EBB72E-A93D-430B-AABA-E30E225601AA}" destId="{2D8888F8-407D-4662-86B0-1700F36ACDA6}" srcOrd="0" destOrd="0" presId="urn:microsoft.com/office/officeart/2005/8/layout/StepDownProcess"/>
    <dgm:cxn modelId="{CCA2A5F4-9DF4-4E93-B778-EC83EE704D99}" type="presParOf" srcId="{2D8888F8-407D-4662-86B0-1700F36ACDA6}" destId="{952666D6-9BF3-4F95-8B1D-4C4E5B9ECDB8}" srcOrd="0" destOrd="0" presId="urn:microsoft.com/office/officeart/2005/8/layout/StepDownProcess"/>
    <dgm:cxn modelId="{727C5A52-D4B0-4B16-B765-9661FE223921}" type="presParOf" srcId="{2D8888F8-407D-4662-86B0-1700F36ACDA6}" destId="{B91C4256-53B7-46DF-AFFC-04A0A322E5AF}" srcOrd="1" destOrd="0" presId="urn:microsoft.com/office/officeart/2005/8/layout/StepDownProcess"/>
    <dgm:cxn modelId="{21EABC62-EF07-48F0-9815-FEDAF5953F74}" type="presParOf" srcId="{2D8888F8-407D-4662-86B0-1700F36ACDA6}" destId="{7A3DFA7C-EE99-4841-A430-E5AFF6DC49EF}" srcOrd="2" destOrd="0" presId="urn:microsoft.com/office/officeart/2005/8/layout/StepDownProcess"/>
    <dgm:cxn modelId="{D7C23628-F5F1-4E84-9774-AF995F221D13}" type="presParOf" srcId="{D4EBB72E-A93D-430B-AABA-E30E225601AA}" destId="{6150ECE1-7160-4CFB-AD19-B6EED3A3E7C3}" srcOrd="1" destOrd="0" presId="urn:microsoft.com/office/officeart/2005/8/layout/StepDownProcess"/>
    <dgm:cxn modelId="{C6C506C9-2C2A-4B3B-8641-6BE818C872FB}" type="presParOf" srcId="{D4EBB72E-A93D-430B-AABA-E30E225601AA}" destId="{0D9117E0-028F-4446-BBE9-CA7256773AA5}" srcOrd="2" destOrd="0" presId="urn:microsoft.com/office/officeart/2005/8/layout/StepDownProcess"/>
    <dgm:cxn modelId="{E4FC1301-2791-4FD2-8E48-E6A7A4EB1A2B}" type="presParOf" srcId="{0D9117E0-028F-4446-BBE9-CA7256773AA5}" destId="{FD067C91-2FEE-412B-93DA-5404C1394F89}" srcOrd="0" destOrd="0" presId="urn:microsoft.com/office/officeart/2005/8/layout/StepDownProcess"/>
    <dgm:cxn modelId="{592A1BD7-E5D6-4A5F-BAD2-34C0B37EC101}" type="presParOf" srcId="{0D9117E0-028F-4446-BBE9-CA7256773AA5}" destId="{52D1A741-3621-4A0D-BBC2-5F9872F8E5A6}" srcOrd="1" destOrd="0" presId="urn:microsoft.com/office/officeart/2005/8/layout/StepDownProcess"/>
    <dgm:cxn modelId="{40186740-01BA-4B11-882B-7A58A22234B7}" type="presParOf" srcId="{0D9117E0-028F-4446-BBE9-CA7256773AA5}" destId="{C05EAFF2-F064-487A-87DB-1E27C63F01AB}" srcOrd="2" destOrd="0" presId="urn:microsoft.com/office/officeart/2005/8/layout/StepDownProcess"/>
    <dgm:cxn modelId="{B2FA3BDB-88AF-40E8-9A14-1FE5D3E10001}" type="presParOf" srcId="{D4EBB72E-A93D-430B-AABA-E30E225601AA}" destId="{C5DA40AD-DE9C-404C-BAE0-7381C77ECD53}" srcOrd="3" destOrd="0" presId="urn:microsoft.com/office/officeart/2005/8/layout/StepDownProcess"/>
    <dgm:cxn modelId="{571C2B64-DA5C-447E-8EB5-010FA69CFE1F}" type="presParOf" srcId="{D4EBB72E-A93D-430B-AABA-E30E225601AA}" destId="{A16122B0-C319-4B10-A8CC-96D16BBFD34C}" srcOrd="4" destOrd="0" presId="urn:microsoft.com/office/officeart/2005/8/layout/StepDownProcess"/>
    <dgm:cxn modelId="{B87FB3B0-DD9A-4F32-821F-C6343468C323}" type="presParOf" srcId="{A16122B0-C319-4B10-A8CC-96D16BBFD34C}" destId="{183DBB4E-CD94-48C1-8081-EC922FD39A04}" srcOrd="0" destOrd="0" presId="urn:microsoft.com/office/officeart/2005/8/layout/StepDownProcess"/>
    <dgm:cxn modelId="{972EC516-5A96-4DF0-B955-89F5A7A080E6}" type="presParOf" srcId="{A16122B0-C319-4B10-A8CC-96D16BBFD34C}" destId="{DBFB05A2-4118-48A0-964D-65D8EE54463C}" srcOrd="1" destOrd="0" presId="urn:microsoft.com/office/officeart/2005/8/layout/StepDownProcess"/>
    <dgm:cxn modelId="{CB6E909F-3284-44ED-8E92-53873A77BBBE}" type="presParOf" srcId="{A16122B0-C319-4B10-A8CC-96D16BBFD34C}" destId="{39B0173D-E54F-4CB5-9F85-40A0251E729C}" srcOrd="2" destOrd="0" presId="urn:microsoft.com/office/officeart/2005/8/layout/StepDownProcess"/>
    <dgm:cxn modelId="{A854A87F-BA04-44F7-A8A0-9A468A92082F}" type="presParOf" srcId="{D4EBB72E-A93D-430B-AABA-E30E225601AA}" destId="{D8932C4B-FFF0-428A-A72C-527D5134981C}" srcOrd="5" destOrd="0" presId="urn:microsoft.com/office/officeart/2005/8/layout/StepDownProcess"/>
    <dgm:cxn modelId="{EECDD98B-BF35-48D2-8FE3-39D26CB4E130}" type="presParOf" srcId="{D4EBB72E-A93D-430B-AABA-E30E225601AA}" destId="{6B4766A3-1872-4E50-AE5C-02B026ABA210}" srcOrd="6" destOrd="0" presId="urn:microsoft.com/office/officeart/2005/8/layout/StepDownProcess"/>
    <dgm:cxn modelId="{57733264-D1A6-45CB-9DA5-869992A9AF5D}" type="presParOf" srcId="{6B4766A3-1872-4E50-AE5C-02B026ABA210}" destId="{80A9F931-A9AD-40B3-9DF2-A024A83EDD73}" srcOrd="0" destOrd="0" presId="urn:microsoft.com/office/officeart/2005/8/layout/StepDownProcess"/>
    <dgm:cxn modelId="{D7C150C3-139D-4145-8876-85579EDF3914}" type="presParOf" srcId="{6B4766A3-1872-4E50-AE5C-02B026ABA210}" destId="{23C1BBC9-AACF-418E-BAED-BE4078E36447}" srcOrd="1" destOrd="0" presId="urn:microsoft.com/office/officeart/2005/8/layout/StepDownProcess"/>
    <dgm:cxn modelId="{BC39CF1F-256E-4EA1-ACB8-E8446AEFB998}" type="presParOf" srcId="{6B4766A3-1872-4E50-AE5C-02B026ABA210}" destId="{3C914AB9-FE6D-40C2-9CC4-EB605A5FF18C}" srcOrd="2" destOrd="0" presId="urn:microsoft.com/office/officeart/2005/8/layout/StepDownProcess"/>
    <dgm:cxn modelId="{4B4108A1-43DC-4F28-A25D-4C07283FAAC5}" type="presParOf" srcId="{D4EBB72E-A93D-430B-AABA-E30E225601AA}" destId="{406701C9-1003-46AF-86B9-D3B6D592C297}" srcOrd="7" destOrd="0" presId="urn:microsoft.com/office/officeart/2005/8/layout/StepDownProcess"/>
    <dgm:cxn modelId="{6C63BF7F-6F05-417C-9D05-743715FBB247}" type="presParOf" srcId="{D4EBB72E-A93D-430B-AABA-E30E225601AA}" destId="{6933735C-DE03-4F1C-B993-6CF369593B18}" srcOrd="8" destOrd="0" presId="urn:microsoft.com/office/officeart/2005/8/layout/StepDownProcess"/>
    <dgm:cxn modelId="{523A018B-7C6E-4598-8271-4283238FD337}" type="presParOf" srcId="{6933735C-DE03-4F1C-B993-6CF369593B18}" destId="{E1D22482-C7A0-4848-8079-599BE8654CCF}" srcOrd="0" destOrd="0" presId="urn:microsoft.com/office/officeart/2005/8/layout/StepDownProcess"/>
    <dgm:cxn modelId="{D26BF926-885C-471A-A6FB-8D4B94845F90}" type="presParOf" srcId="{6933735C-DE03-4F1C-B993-6CF369593B18}" destId="{2B7296BC-0D81-468A-8289-97D1D1A452D6}" srcOrd="1" destOrd="0" presId="urn:microsoft.com/office/officeart/2005/8/layout/StepDownProcess"/>
    <dgm:cxn modelId="{29ABD718-F5AB-4CC3-B17A-1F7E35F7FEF8}" type="presParOf" srcId="{6933735C-DE03-4F1C-B993-6CF369593B18}" destId="{70C4BDEF-DC79-4AE3-AF08-482E6E94EEEE}" srcOrd="2" destOrd="0" presId="urn:microsoft.com/office/officeart/2005/8/layout/StepDownProcess"/>
    <dgm:cxn modelId="{38CE0647-A488-4EBD-A6BF-C8899F9F849A}" type="presParOf" srcId="{D4EBB72E-A93D-430B-AABA-E30E225601AA}" destId="{5E47B2F4-4B8F-4F4C-972B-12D42B9F98E9}" srcOrd="9" destOrd="0" presId="urn:microsoft.com/office/officeart/2005/8/layout/StepDownProcess"/>
    <dgm:cxn modelId="{3DC4602E-88A5-4258-B0D7-35532A1315D2}" type="presParOf" srcId="{D4EBB72E-A93D-430B-AABA-E30E225601AA}" destId="{1E92891A-F3EF-4501-9626-C67057E72649}" srcOrd="10" destOrd="0" presId="urn:microsoft.com/office/officeart/2005/8/layout/StepDownProcess"/>
    <dgm:cxn modelId="{ECFD08BC-3A29-47D7-BFD2-8476A83391F7}" type="presParOf" srcId="{1E92891A-F3EF-4501-9626-C67057E72649}" destId="{302C7BFA-F8F4-42B0-B47D-A351EC1A893E}" srcOrd="0" destOrd="0" presId="urn:microsoft.com/office/officeart/2005/8/layout/StepDownProcess"/>
    <dgm:cxn modelId="{24FD3232-E8B7-4449-976C-38C40C5873E2}" type="presParOf" srcId="{1E92891A-F3EF-4501-9626-C67057E72649}" destId="{5A7D0647-1B35-4D74-ACD3-B5BB490F4EC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666D6-9BF3-4F95-8B1D-4C4E5B9ECDB8}">
      <dsp:nvSpPr>
        <dsp:cNvPr id="0" name=""/>
        <dsp:cNvSpPr/>
      </dsp:nvSpPr>
      <dsp:spPr>
        <a:xfrm rot="5400000">
          <a:off x="1044783" y="759604"/>
          <a:ext cx="653166" cy="743606"/>
        </a:xfrm>
        <a:prstGeom prst="bentUpArrow">
          <a:avLst>
            <a:gd name="adj1" fmla="val 32840"/>
            <a:gd name="adj2" fmla="val 25000"/>
            <a:gd name="adj3" fmla="val 35780"/>
          </a:avLst>
        </a:prstGeom>
        <a:solidFill>
          <a:schemeClr val="accent4">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C4256-53B7-46DF-AFFC-04A0A322E5AF}">
      <dsp:nvSpPr>
        <dsp:cNvPr id="0" name=""/>
        <dsp:cNvSpPr/>
      </dsp:nvSpPr>
      <dsp:spPr>
        <a:xfrm>
          <a:off x="871733" y="35556"/>
          <a:ext cx="1099547" cy="769647"/>
        </a:xfrm>
        <a:prstGeom prst="roundRect">
          <a:avLst>
            <a:gd name="adj" fmla="val 166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Residency</a:t>
          </a:r>
        </a:p>
      </dsp:txBody>
      <dsp:txXfrm>
        <a:off x="909311" y="73134"/>
        <a:ext cx="1024391" cy="694491"/>
      </dsp:txXfrm>
    </dsp:sp>
    <dsp:sp modelId="{7A3DFA7C-EE99-4841-A430-E5AFF6DC49EF}">
      <dsp:nvSpPr>
        <dsp:cNvPr id="0" name=""/>
        <dsp:cNvSpPr/>
      </dsp:nvSpPr>
      <dsp:spPr>
        <a:xfrm>
          <a:off x="1971281" y="108959"/>
          <a:ext cx="799706" cy="6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PGY 1-7</a:t>
          </a:r>
        </a:p>
      </dsp:txBody>
      <dsp:txXfrm>
        <a:off x="1971281" y="108959"/>
        <a:ext cx="799706" cy="622063"/>
      </dsp:txXfrm>
    </dsp:sp>
    <dsp:sp modelId="{FD067C91-2FEE-412B-93DA-5404C1394F89}">
      <dsp:nvSpPr>
        <dsp:cNvPr id="0" name=""/>
        <dsp:cNvSpPr/>
      </dsp:nvSpPr>
      <dsp:spPr>
        <a:xfrm rot="5400000">
          <a:off x="1956425" y="1624172"/>
          <a:ext cx="653166" cy="743606"/>
        </a:xfrm>
        <a:prstGeom prst="bentUpArrow">
          <a:avLst>
            <a:gd name="adj1" fmla="val 32840"/>
            <a:gd name="adj2" fmla="val 25000"/>
            <a:gd name="adj3" fmla="val 35780"/>
          </a:avLst>
        </a:prstGeom>
        <a:solidFill>
          <a:schemeClr val="accent4">
            <a:tint val="50000"/>
            <a:hueOff val="5162723"/>
            <a:satOff val="-3024"/>
            <a:lumOff val="343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D1A741-3621-4A0D-BBC2-5F9872F8E5A6}">
      <dsp:nvSpPr>
        <dsp:cNvPr id="0" name=""/>
        <dsp:cNvSpPr/>
      </dsp:nvSpPr>
      <dsp:spPr>
        <a:xfrm>
          <a:off x="1783375" y="900124"/>
          <a:ext cx="1099547" cy="769647"/>
        </a:xfrm>
        <a:prstGeom prst="roundRect">
          <a:avLst>
            <a:gd name="adj" fmla="val 16670"/>
          </a:avLst>
        </a:prstGeom>
        <a:solidFill>
          <a:schemeClr val="accent4">
            <a:hueOff val="4084606"/>
            <a:satOff val="-4797"/>
            <a:lumOff val="1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Primary Exam</a:t>
          </a:r>
        </a:p>
      </dsp:txBody>
      <dsp:txXfrm>
        <a:off x="1820953" y="937702"/>
        <a:ext cx="1024391" cy="694491"/>
      </dsp:txXfrm>
    </dsp:sp>
    <dsp:sp modelId="{C05EAFF2-F064-487A-87DB-1E27C63F01AB}">
      <dsp:nvSpPr>
        <dsp:cNvPr id="0" name=""/>
        <dsp:cNvSpPr/>
      </dsp:nvSpPr>
      <dsp:spPr>
        <a:xfrm>
          <a:off x="2861387" y="966418"/>
          <a:ext cx="1895096" cy="6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Take for self assessment</a:t>
          </a:r>
        </a:p>
        <a:p>
          <a:pPr marL="57150" lvl="1" indent="-57150" algn="l" defTabSz="488950">
            <a:lnSpc>
              <a:spcPct val="90000"/>
            </a:lnSpc>
            <a:spcBef>
              <a:spcPct val="0"/>
            </a:spcBef>
            <a:spcAft>
              <a:spcPct val="15000"/>
            </a:spcAft>
            <a:buChar char="•"/>
          </a:pPr>
          <a:r>
            <a:rPr lang="en-US" sz="1100" kern="1200" dirty="0"/>
            <a:t>Must pass once for credit</a:t>
          </a:r>
        </a:p>
      </dsp:txBody>
      <dsp:txXfrm>
        <a:off x="2861387" y="966418"/>
        <a:ext cx="1895096" cy="622063"/>
      </dsp:txXfrm>
    </dsp:sp>
    <dsp:sp modelId="{183DBB4E-CD94-48C1-8081-EC922FD39A04}">
      <dsp:nvSpPr>
        <dsp:cNvPr id="0" name=""/>
        <dsp:cNvSpPr/>
      </dsp:nvSpPr>
      <dsp:spPr>
        <a:xfrm rot="5400000">
          <a:off x="2868067" y="2488741"/>
          <a:ext cx="653166" cy="743606"/>
        </a:xfrm>
        <a:prstGeom prst="bentUpArrow">
          <a:avLst>
            <a:gd name="adj1" fmla="val 32840"/>
            <a:gd name="adj2" fmla="val 25000"/>
            <a:gd name="adj3" fmla="val 35780"/>
          </a:avLst>
        </a:prstGeom>
        <a:solidFill>
          <a:schemeClr val="accent4">
            <a:tint val="50000"/>
            <a:hueOff val="10325446"/>
            <a:satOff val="-6048"/>
            <a:lumOff val="68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FB05A2-4118-48A0-964D-65D8EE54463C}">
      <dsp:nvSpPr>
        <dsp:cNvPr id="0" name=""/>
        <dsp:cNvSpPr/>
      </dsp:nvSpPr>
      <dsp:spPr>
        <a:xfrm>
          <a:off x="2695017" y="1764693"/>
          <a:ext cx="1099547" cy="769647"/>
        </a:xfrm>
        <a:prstGeom prst="roundRect">
          <a:avLst>
            <a:gd name="adj" fmla="val 16670"/>
          </a:avLst>
        </a:prstGeom>
        <a:solidFill>
          <a:schemeClr val="accent4">
            <a:hueOff val="8169213"/>
            <a:satOff val="-9594"/>
            <a:lumOff val="3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Fellowship</a:t>
          </a:r>
        </a:p>
      </dsp:txBody>
      <dsp:txXfrm>
        <a:off x="2732595" y="1802271"/>
        <a:ext cx="1024391" cy="694491"/>
      </dsp:txXfrm>
    </dsp:sp>
    <dsp:sp modelId="{39B0173D-E54F-4CB5-9F85-40A0251E729C}">
      <dsp:nvSpPr>
        <dsp:cNvPr id="0" name=""/>
        <dsp:cNvSpPr/>
      </dsp:nvSpPr>
      <dsp:spPr>
        <a:xfrm>
          <a:off x="3795893" y="1809656"/>
          <a:ext cx="1380085" cy="6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1-2 years; optional</a:t>
          </a:r>
        </a:p>
      </dsp:txBody>
      <dsp:txXfrm>
        <a:off x="3795893" y="1809656"/>
        <a:ext cx="1380085" cy="622063"/>
      </dsp:txXfrm>
    </dsp:sp>
    <dsp:sp modelId="{80A9F931-A9AD-40B3-9DF2-A024A83EDD73}">
      <dsp:nvSpPr>
        <dsp:cNvPr id="0" name=""/>
        <dsp:cNvSpPr/>
      </dsp:nvSpPr>
      <dsp:spPr>
        <a:xfrm rot="5400000">
          <a:off x="3779709" y="3353309"/>
          <a:ext cx="653166" cy="743606"/>
        </a:xfrm>
        <a:prstGeom prst="bentUpArrow">
          <a:avLst>
            <a:gd name="adj1" fmla="val 32840"/>
            <a:gd name="adj2" fmla="val 25000"/>
            <a:gd name="adj3" fmla="val 35780"/>
          </a:avLst>
        </a:prstGeom>
        <a:solidFill>
          <a:schemeClr val="accent4">
            <a:tint val="50000"/>
            <a:hueOff val="15488168"/>
            <a:satOff val="-9073"/>
            <a:lumOff val="102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1BBC9-AACF-418E-BAED-BE4078E36447}">
      <dsp:nvSpPr>
        <dsp:cNvPr id="0" name=""/>
        <dsp:cNvSpPr/>
      </dsp:nvSpPr>
      <dsp:spPr>
        <a:xfrm>
          <a:off x="3606659" y="2629261"/>
          <a:ext cx="1099547" cy="769647"/>
        </a:xfrm>
        <a:prstGeom prst="roundRect">
          <a:avLst>
            <a:gd name="adj" fmla="val 16670"/>
          </a:avLst>
        </a:prstGeom>
        <a:solidFill>
          <a:schemeClr val="accent4">
            <a:hueOff val="12253820"/>
            <a:satOff val="-14392"/>
            <a:lumOff val="5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Practice yrs.</a:t>
          </a:r>
        </a:p>
      </dsp:txBody>
      <dsp:txXfrm>
        <a:off x="3644237" y="2666839"/>
        <a:ext cx="1024391" cy="694491"/>
      </dsp:txXfrm>
    </dsp:sp>
    <dsp:sp modelId="{3C914AB9-FE6D-40C2-9CC4-EB605A5FF18C}">
      <dsp:nvSpPr>
        <dsp:cNvPr id="0" name=""/>
        <dsp:cNvSpPr/>
      </dsp:nvSpPr>
      <dsp:spPr>
        <a:xfrm>
          <a:off x="4706207" y="2702665"/>
          <a:ext cx="799706" cy="622063"/>
        </a:xfrm>
        <a:prstGeom prst="rect">
          <a:avLst/>
        </a:prstGeom>
        <a:noFill/>
        <a:ln>
          <a:noFill/>
        </a:ln>
        <a:effectLst/>
      </dsp:spPr>
      <dsp:style>
        <a:lnRef idx="0">
          <a:scrgbClr r="0" g="0" b="0"/>
        </a:lnRef>
        <a:fillRef idx="0">
          <a:scrgbClr r="0" g="0" b="0"/>
        </a:fillRef>
        <a:effectRef idx="0">
          <a:scrgbClr r="0" g="0" b="0"/>
        </a:effectRef>
        <a:fontRef idx="minor"/>
      </dsp:style>
    </dsp:sp>
    <dsp:sp modelId="{E1D22482-C7A0-4848-8079-599BE8654CCF}">
      <dsp:nvSpPr>
        <dsp:cNvPr id="0" name=""/>
        <dsp:cNvSpPr/>
      </dsp:nvSpPr>
      <dsp:spPr>
        <a:xfrm rot="5400000">
          <a:off x="4691351" y="4217878"/>
          <a:ext cx="653166" cy="743606"/>
        </a:xfrm>
        <a:prstGeom prst="bentUpArrow">
          <a:avLst>
            <a:gd name="adj1" fmla="val 32840"/>
            <a:gd name="adj2" fmla="val 25000"/>
            <a:gd name="adj3" fmla="val 35780"/>
          </a:avLst>
        </a:prstGeom>
        <a:solidFill>
          <a:schemeClr val="accent4">
            <a:tint val="50000"/>
            <a:hueOff val="20650891"/>
            <a:satOff val="-12097"/>
            <a:lumOff val="1372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7296BC-0D81-468A-8289-97D1D1A452D6}">
      <dsp:nvSpPr>
        <dsp:cNvPr id="0" name=""/>
        <dsp:cNvSpPr/>
      </dsp:nvSpPr>
      <dsp:spPr>
        <a:xfrm>
          <a:off x="4518301" y="3493830"/>
          <a:ext cx="1099547" cy="769647"/>
        </a:xfrm>
        <a:prstGeom prst="roundRect">
          <a:avLst>
            <a:gd name="adj" fmla="val 16670"/>
          </a:avLst>
        </a:prstGeom>
        <a:solidFill>
          <a:schemeClr val="accent4">
            <a:hueOff val="16338426"/>
            <a:satOff val="-19189"/>
            <a:lumOff val="7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Oral Exam</a:t>
          </a:r>
        </a:p>
      </dsp:txBody>
      <dsp:txXfrm>
        <a:off x="4555879" y="3531408"/>
        <a:ext cx="1024391" cy="694491"/>
      </dsp:txXfrm>
    </dsp:sp>
    <dsp:sp modelId="{70C4BDEF-DC79-4AE3-AF08-482E6E94EEEE}">
      <dsp:nvSpPr>
        <dsp:cNvPr id="0" name=""/>
        <dsp:cNvSpPr/>
      </dsp:nvSpPr>
      <dsp:spPr>
        <a:xfrm>
          <a:off x="5622248" y="3588564"/>
          <a:ext cx="2113416" cy="62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Application</a:t>
          </a:r>
        </a:p>
        <a:p>
          <a:pPr marL="57150" lvl="1" indent="-57150" algn="l" defTabSz="488950">
            <a:lnSpc>
              <a:spcPct val="90000"/>
            </a:lnSpc>
            <a:spcBef>
              <a:spcPct val="0"/>
            </a:spcBef>
            <a:spcAft>
              <a:spcPct val="15000"/>
            </a:spcAft>
            <a:buChar char="•"/>
          </a:pPr>
          <a:r>
            <a:rPr lang="en-US" sz="1100" kern="1200" dirty="0"/>
            <a:t>Case log</a:t>
          </a:r>
        </a:p>
      </dsp:txBody>
      <dsp:txXfrm>
        <a:off x="5622248" y="3588564"/>
        <a:ext cx="2113416" cy="622063"/>
      </dsp:txXfrm>
    </dsp:sp>
    <dsp:sp modelId="{302C7BFA-F8F4-42B0-B47D-A351EC1A893E}">
      <dsp:nvSpPr>
        <dsp:cNvPr id="0" name=""/>
        <dsp:cNvSpPr/>
      </dsp:nvSpPr>
      <dsp:spPr>
        <a:xfrm>
          <a:off x="5429943" y="4651502"/>
          <a:ext cx="1099547" cy="769647"/>
        </a:xfrm>
        <a:prstGeom prst="roundRect">
          <a:avLst>
            <a:gd name="adj" fmla="val 16670"/>
          </a:avLst>
        </a:prstGeom>
        <a:solidFill>
          <a:schemeClr val="accent4">
            <a:hueOff val="20423033"/>
            <a:satOff val="-23986"/>
            <a:lumOff val="9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Continuous Certification (MOC)</a:t>
          </a:r>
        </a:p>
      </dsp:txBody>
      <dsp:txXfrm>
        <a:off x="5467521" y="4689080"/>
        <a:ext cx="1024391" cy="694491"/>
      </dsp:txXfrm>
    </dsp:sp>
    <dsp:sp modelId="{5A7D0647-1B35-4D74-ACD3-B5BB490F4EC6}">
      <dsp:nvSpPr>
        <dsp:cNvPr id="0" name=""/>
        <dsp:cNvSpPr/>
      </dsp:nvSpPr>
      <dsp:spPr>
        <a:xfrm>
          <a:off x="6498459" y="4327183"/>
          <a:ext cx="1414432" cy="1355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Calibri"/>
              <a:ea typeface="+mn-ea"/>
              <a:cs typeface="+mn-cs"/>
            </a:rPr>
            <a:t>Professionalism, professional standing</a:t>
          </a:r>
          <a:endParaRPr lang="en-US" sz="1200" kern="1200" dirty="0"/>
        </a:p>
        <a:p>
          <a:pPr marL="114300" lvl="1" indent="-114300" algn="l" defTabSz="533400">
            <a:lnSpc>
              <a:spcPct val="90000"/>
            </a:lnSpc>
            <a:spcBef>
              <a:spcPct val="0"/>
            </a:spcBef>
            <a:spcAft>
              <a:spcPct val="15000"/>
            </a:spcAft>
            <a:buChar char="•"/>
          </a:pPr>
          <a:r>
            <a:rPr lang="en-US" sz="1200" kern="1200" dirty="0">
              <a:latin typeface="Calibri"/>
              <a:ea typeface="+mn-ea"/>
              <a:cs typeface="+mn-cs"/>
            </a:rPr>
            <a:t>Lifelong learning and self assessment</a:t>
          </a:r>
        </a:p>
        <a:p>
          <a:pPr marL="114300" lvl="1" indent="-114300" algn="l" defTabSz="533400">
            <a:lnSpc>
              <a:spcPct val="90000"/>
            </a:lnSpc>
            <a:spcBef>
              <a:spcPct val="0"/>
            </a:spcBef>
            <a:spcAft>
              <a:spcPct val="15000"/>
            </a:spcAft>
            <a:buChar char="•"/>
          </a:pPr>
          <a:r>
            <a:rPr lang="en-US" sz="1200" kern="1200" dirty="0">
              <a:latin typeface="Calibri"/>
              <a:ea typeface="+mn-ea"/>
              <a:cs typeface="+mn-cs"/>
            </a:rPr>
            <a:t>Assessment of knowledge, skills judgement</a:t>
          </a:r>
        </a:p>
        <a:p>
          <a:pPr marL="114300" lvl="1" indent="-114300" algn="l" defTabSz="533400">
            <a:lnSpc>
              <a:spcPct val="90000"/>
            </a:lnSpc>
            <a:spcBef>
              <a:spcPct val="0"/>
            </a:spcBef>
            <a:spcAft>
              <a:spcPct val="15000"/>
            </a:spcAft>
            <a:buChar char="•"/>
          </a:pPr>
          <a:r>
            <a:rPr lang="en-US" sz="1200" kern="1200" dirty="0">
              <a:latin typeface="Calibri"/>
              <a:ea typeface="+mn-ea"/>
              <a:cs typeface="+mn-cs"/>
            </a:rPr>
            <a:t>Medical practice improvement</a:t>
          </a:r>
          <a:endParaRPr lang="en-US" sz="1200" kern="1200" dirty="0"/>
        </a:p>
      </dsp:txBody>
      <dsp:txXfrm>
        <a:off x="6498459" y="4327183"/>
        <a:ext cx="1414432" cy="135507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149F4-7095-4B81-8E5B-9DC81BA508FD}" type="datetimeFigureOut">
              <a:rPr lang="en-US" smtClean="0"/>
              <a:t>5/14/2019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F3FF1-8F0C-4846-9600-9AE0ACE95AD1}" type="slidenum">
              <a:rPr lang="en-US" smtClean="0"/>
              <a:t>‹#›</a:t>
            </a:fld>
            <a:endParaRPr lang="en-US" dirty="0"/>
          </a:p>
        </p:txBody>
      </p:sp>
    </p:spTree>
    <p:extLst>
      <p:ext uri="{BB962C8B-B14F-4D97-AF65-F5344CB8AC3E}">
        <p14:creationId xmlns:p14="http://schemas.microsoft.com/office/powerpoint/2010/main" val="231496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F3FF1-8F0C-4846-9600-9AE0ACE95AD1}" type="slidenum">
              <a:rPr lang="en-US" smtClean="0"/>
              <a:t>1</a:t>
            </a:fld>
            <a:endParaRPr lang="en-US" dirty="0"/>
          </a:p>
        </p:txBody>
      </p:sp>
    </p:spTree>
    <p:extLst>
      <p:ext uri="{BB962C8B-B14F-4D97-AF65-F5344CB8AC3E}">
        <p14:creationId xmlns:p14="http://schemas.microsoft.com/office/powerpoint/2010/main" val="342457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F3FF1-8F0C-4846-9600-9AE0ACE95AD1}" type="slidenum">
              <a:rPr lang="en-US" smtClean="0"/>
              <a:t>5</a:t>
            </a:fld>
            <a:endParaRPr lang="en-US" dirty="0"/>
          </a:p>
        </p:txBody>
      </p:sp>
    </p:spTree>
    <p:extLst>
      <p:ext uri="{BB962C8B-B14F-4D97-AF65-F5344CB8AC3E}">
        <p14:creationId xmlns:p14="http://schemas.microsoft.com/office/powerpoint/2010/main" val="51937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DE0F3FF1-8F0C-4846-9600-9AE0ACE95A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7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F3FF1-8F0C-4846-9600-9AE0ACE95AD1}" type="slidenum">
              <a:rPr lang="en-US" smtClean="0"/>
              <a:t>11</a:t>
            </a:fld>
            <a:endParaRPr lang="en-US" dirty="0"/>
          </a:p>
        </p:txBody>
      </p:sp>
    </p:spTree>
    <p:extLst>
      <p:ext uri="{BB962C8B-B14F-4D97-AF65-F5344CB8AC3E}">
        <p14:creationId xmlns:p14="http://schemas.microsoft.com/office/powerpoint/2010/main" val="157237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DE0F3FF1-8F0C-4846-9600-9AE0ACE95A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966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F3FF1-8F0C-4846-9600-9AE0ACE95AD1}" type="slidenum">
              <a:rPr lang="en-US" smtClean="0"/>
              <a:t>18</a:t>
            </a:fld>
            <a:endParaRPr lang="en-US" dirty="0"/>
          </a:p>
        </p:txBody>
      </p:sp>
    </p:spTree>
    <p:extLst>
      <p:ext uri="{BB962C8B-B14F-4D97-AF65-F5344CB8AC3E}">
        <p14:creationId xmlns:p14="http://schemas.microsoft.com/office/powerpoint/2010/main" val="72651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7CD53-9850-FE4B-A981-A952CA5D90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7CD53-9850-FE4B-A981-A952CA5D90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7CD53-9850-FE4B-A981-A952CA5D90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741736-7AA7-4867-B0E8-71244BADCBB8}"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4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371BEF-D622-4B0D-A653-F257C3B94DF5}"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20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62E6C1-FDBA-4128-852E-3201547EF828}"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973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F2D6F1-616F-EC4E-AA20-98CEE6E77A69}"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310849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D6F1-616F-EC4E-AA20-98CEE6E77A69}"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6279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2D6F1-616F-EC4E-AA20-98CEE6E77A69}"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4017122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2D6F1-616F-EC4E-AA20-98CEE6E77A69}"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431444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2D6F1-616F-EC4E-AA20-98CEE6E77A69}"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280952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2D6F1-616F-EC4E-AA20-98CEE6E77A69}"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2448101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2D6F1-616F-EC4E-AA20-98CEE6E77A69}" type="datetimeFigureOut">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289952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2D6F1-616F-EC4E-AA20-98CEE6E77A69}"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239853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BFE26-C2EB-45B2-80D1-EEF8E607A7BF}"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1151576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2D6F1-616F-EC4E-AA20-98CEE6E77A69}"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2320793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D6F1-616F-EC4E-AA20-98CEE6E77A69}"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223080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2D6F1-616F-EC4E-AA20-98CEE6E77A69}"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CD699-A81C-8249-9E8C-B35BACDAD76D}" type="slidenum">
              <a:rPr lang="en-US" smtClean="0"/>
              <a:t>‹#›</a:t>
            </a:fld>
            <a:endParaRPr lang="en-US"/>
          </a:p>
        </p:txBody>
      </p:sp>
    </p:spTree>
    <p:extLst>
      <p:ext uri="{BB962C8B-B14F-4D97-AF65-F5344CB8AC3E}">
        <p14:creationId xmlns:p14="http://schemas.microsoft.com/office/powerpoint/2010/main" val="3362250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741736-7AA7-4867-B0E8-71244BADCBB8}"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07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BFE26-C2EB-45B2-80D1-EEF8E607A7BF}"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3523560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10B8C-E79C-444B-9C08-9E3268AB08FC}"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245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B1C546-097D-4A8E-B786-81E475D31B69}" type="datetime1">
              <a:rPr lang="en-US" smtClean="0"/>
              <a:t>5/14/2019</a:t>
            </a:fld>
            <a:endParaRPr lang="en-US" dirty="0"/>
          </a:p>
        </p:txBody>
      </p:sp>
      <p:sp>
        <p:nvSpPr>
          <p:cNvPr id="6" name="Footer Placeholder 5"/>
          <p:cNvSpPr>
            <a:spLocks noGrp="1"/>
          </p:cNvSpPr>
          <p:nvPr>
            <p:ph type="ftr" sz="quarter" idx="11"/>
          </p:nvPr>
        </p:nvSpPr>
        <p:spPr/>
        <p:txBody>
          <a:bodyPr/>
          <a:lstStyle/>
          <a:p>
            <a:r>
              <a:rPr lang="en-US" dirty="0"/>
              <a:t>www.abns.org</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4139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9A6C5B-7CF3-4CCB-BDBE-BBE6EEE2B92A}" type="datetime1">
              <a:rPr lang="en-US" smtClean="0"/>
              <a:t>5/14/2019</a:t>
            </a:fld>
            <a:endParaRPr lang="en-US" dirty="0"/>
          </a:p>
        </p:txBody>
      </p:sp>
      <p:sp>
        <p:nvSpPr>
          <p:cNvPr id="8" name="Footer Placeholder 7"/>
          <p:cNvSpPr>
            <a:spLocks noGrp="1"/>
          </p:cNvSpPr>
          <p:nvPr>
            <p:ph type="ftr" sz="quarter" idx="11"/>
          </p:nvPr>
        </p:nvSpPr>
        <p:spPr/>
        <p:txBody>
          <a:bodyPr/>
          <a:lstStyle/>
          <a:p>
            <a:r>
              <a:rPr lang="en-US" dirty="0"/>
              <a:t>www.abns.org</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9350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006D88-3D27-46C4-8BDC-7017FC325FEA}" type="datetime1">
              <a:rPr lang="en-US" smtClean="0"/>
              <a:t>5/14/2019</a:t>
            </a:fld>
            <a:endParaRPr lang="en-US" dirty="0"/>
          </a:p>
        </p:txBody>
      </p:sp>
      <p:sp>
        <p:nvSpPr>
          <p:cNvPr id="4" name="Footer Placeholder 3"/>
          <p:cNvSpPr>
            <a:spLocks noGrp="1"/>
          </p:cNvSpPr>
          <p:nvPr>
            <p:ph type="ftr" sz="quarter" idx="11"/>
          </p:nvPr>
        </p:nvSpPr>
        <p:spPr/>
        <p:txBody>
          <a:bodyPr/>
          <a:lstStyle/>
          <a:p>
            <a:r>
              <a:rPr lang="en-US" dirty="0"/>
              <a:t>www.abns.org</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58564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F1BDE7-C76F-4649-B609-5ABCC65C293B}" type="datetime1">
              <a:rPr lang="en-US" smtClean="0"/>
              <a:t>5/14/2019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www.abns.org</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33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10B8C-E79C-444B-9C08-9E3268AB08FC}"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35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9C152DB5-8145-41C3-A4DF-218F03E918A1}" type="datetime1">
              <a:rPr lang="en-US" smtClean="0"/>
              <a:t>5/14/2019</a:t>
            </a:fld>
            <a:endParaRPr lang="en-US" dirty="0"/>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dirty="0"/>
              <a:t>www.abns.org</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8327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C8D66E-8B34-4504-B00F-B29545AC06A3}" type="datetime1">
              <a:rPr lang="en-US" smtClean="0"/>
              <a:t>5/14/2019</a:t>
            </a:fld>
            <a:endParaRPr lang="en-US" dirty="0"/>
          </a:p>
        </p:txBody>
      </p:sp>
      <p:sp>
        <p:nvSpPr>
          <p:cNvPr id="6" name="Footer Placeholder 5"/>
          <p:cNvSpPr>
            <a:spLocks noGrp="1"/>
          </p:cNvSpPr>
          <p:nvPr>
            <p:ph type="ftr" sz="quarter" idx="11"/>
          </p:nvPr>
        </p:nvSpPr>
        <p:spPr/>
        <p:txBody>
          <a:bodyPr/>
          <a:lstStyle/>
          <a:p>
            <a:r>
              <a:rPr lang="en-US" dirty="0"/>
              <a:t>www.abns.org</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20287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371BEF-D622-4B0D-A653-F257C3B94DF5}"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86487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62E6C1-FDBA-4128-852E-3201547EF828}" type="datetime1">
              <a:rPr lang="en-US" smtClean="0"/>
              <a:t>5/14/2019</a:t>
            </a:fld>
            <a:endParaRPr lang="en-US" dirty="0"/>
          </a:p>
        </p:txBody>
      </p:sp>
      <p:sp>
        <p:nvSpPr>
          <p:cNvPr id="5" name="Footer Placeholder 4"/>
          <p:cNvSpPr>
            <a:spLocks noGrp="1"/>
          </p:cNvSpPr>
          <p:nvPr>
            <p:ph type="ftr" sz="quarter" idx="11"/>
          </p:nvPr>
        </p:nvSpPr>
        <p:spPr/>
        <p:txBody>
          <a:bodyPr/>
          <a:lstStyle/>
          <a:p>
            <a:r>
              <a:rPr lang="en-US" dirty="0"/>
              <a:t>www.abns.org</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626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B1C546-097D-4A8E-B786-81E475D31B69}" type="datetime1">
              <a:rPr lang="en-US" smtClean="0"/>
              <a:t>5/14/2019</a:t>
            </a:fld>
            <a:endParaRPr lang="en-US" dirty="0"/>
          </a:p>
        </p:txBody>
      </p:sp>
      <p:sp>
        <p:nvSpPr>
          <p:cNvPr id="6" name="Footer Placeholder 5"/>
          <p:cNvSpPr>
            <a:spLocks noGrp="1"/>
          </p:cNvSpPr>
          <p:nvPr>
            <p:ph type="ftr" sz="quarter" idx="11"/>
          </p:nvPr>
        </p:nvSpPr>
        <p:spPr/>
        <p:txBody>
          <a:bodyPr/>
          <a:lstStyle/>
          <a:p>
            <a:r>
              <a:rPr lang="en-US" dirty="0"/>
              <a:t>www.abns.org</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7147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9A6C5B-7CF3-4CCB-BDBE-BBE6EEE2B92A}" type="datetime1">
              <a:rPr lang="en-US" smtClean="0"/>
              <a:t>5/14/2019</a:t>
            </a:fld>
            <a:endParaRPr lang="en-US" dirty="0"/>
          </a:p>
        </p:txBody>
      </p:sp>
      <p:sp>
        <p:nvSpPr>
          <p:cNvPr id="8" name="Footer Placeholder 7"/>
          <p:cNvSpPr>
            <a:spLocks noGrp="1"/>
          </p:cNvSpPr>
          <p:nvPr>
            <p:ph type="ftr" sz="quarter" idx="11"/>
          </p:nvPr>
        </p:nvSpPr>
        <p:spPr/>
        <p:txBody>
          <a:bodyPr/>
          <a:lstStyle/>
          <a:p>
            <a:r>
              <a:rPr lang="en-US" dirty="0"/>
              <a:t>www.abns.org</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043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006D88-3D27-46C4-8BDC-7017FC325FEA}" type="datetime1">
              <a:rPr lang="en-US" smtClean="0"/>
              <a:t>5/14/2019</a:t>
            </a:fld>
            <a:endParaRPr lang="en-US" dirty="0"/>
          </a:p>
        </p:txBody>
      </p:sp>
      <p:sp>
        <p:nvSpPr>
          <p:cNvPr id="4" name="Footer Placeholder 3"/>
          <p:cNvSpPr>
            <a:spLocks noGrp="1"/>
          </p:cNvSpPr>
          <p:nvPr>
            <p:ph type="ftr" sz="quarter" idx="11"/>
          </p:nvPr>
        </p:nvSpPr>
        <p:spPr/>
        <p:txBody>
          <a:bodyPr/>
          <a:lstStyle/>
          <a:p>
            <a:r>
              <a:rPr lang="en-US" dirty="0"/>
              <a:t>www.abns.org</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2491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F1BDE7-C76F-4649-B609-5ABCC65C293B}" type="datetime1">
              <a:rPr lang="en-US" smtClean="0"/>
              <a:t>5/14/2019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www.abns.org</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588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C152DB5-8145-41C3-A4DF-218F03E918A1}" type="datetime1">
              <a:rPr lang="en-US" smtClean="0"/>
              <a:t>5/14/2019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dirty="0"/>
              <a:t>www.abns.org</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421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C8D66E-8B34-4504-B00F-B29545AC06A3}" type="datetime1">
              <a:rPr lang="en-US" smtClean="0"/>
              <a:t>5/14/2019</a:t>
            </a:fld>
            <a:endParaRPr lang="en-US" dirty="0"/>
          </a:p>
        </p:txBody>
      </p:sp>
      <p:sp>
        <p:nvSpPr>
          <p:cNvPr id="6" name="Footer Placeholder 5"/>
          <p:cNvSpPr>
            <a:spLocks noGrp="1"/>
          </p:cNvSpPr>
          <p:nvPr>
            <p:ph type="ftr" sz="quarter" idx="11"/>
          </p:nvPr>
        </p:nvSpPr>
        <p:spPr/>
        <p:txBody>
          <a:bodyPr/>
          <a:lstStyle/>
          <a:p>
            <a:r>
              <a:rPr lang="en-US" dirty="0"/>
              <a:t>www.abns.org</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996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5377595-52D9-4CC6-9F80-8F0C36317D7E}" type="datetime1">
              <a:rPr lang="en-US" smtClean="0"/>
              <a:t>5/14/2019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www.abns.org</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5218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2D6F1-616F-EC4E-AA20-98CEE6E77A69}" type="datetimeFigureOut">
              <a:rPr lang="en-US" smtClean="0"/>
              <a:t>5/14/2019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CD699-A81C-8249-9E8C-B35BACDAD76D}" type="slidenum">
              <a:rPr lang="en-US" smtClean="0"/>
              <a:t>‹#›</a:t>
            </a:fld>
            <a:endParaRPr lang="en-US"/>
          </a:p>
        </p:txBody>
      </p:sp>
    </p:spTree>
    <p:extLst>
      <p:ext uri="{BB962C8B-B14F-4D97-AF65-F5344CB8AC3E}">
        <p14:creationId xmlns:p14="http://schemas.microsoft.com/office/powerpoint/2010/main" val="393075703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C5377595-52D9-4CC6-9F80-8F0C36317D7E}" type="datetime1">
              <a:rPr lang="en-US" smtClean="0"/>
              <a:t>5/14/2019</a:t>
            </a:fld>
            <a:endParaRPr lang="en-US" dirty="0"/>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r>
              <a:rPr lang="en-US" dirty="0"/>
              <a:t>www.abns.org</a:t>
            </a: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1515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2852928"/>
          </a:xfrm>
        </p:spPr>
        <p:txBody>
          <a:bodyPr>
            <a:normAutofit/>
          </a:bodyPr>
          <a:lstStyle/>
          <a:p>
            <a:r>
              <a:rPr lang="en-US" sz="5400" dirty="0"/>
              <a:t>ABNS Update</a:t>
            </a:r>
          </a:p>
        </p:txBody>
      </p:sp>
      <p:sp>
        <p:nvSpPr>
          <p:cNvPr id="3" name="Subtitle 2"/>
          <p:cNvSpPr>
            <a:spLocks noGrp="1"/>
          </p:cNvSpPr>
          <p:nvPr>
            <p:ph type="subTitle" idx="1"/>
          </p:nvPr>
        </p:nvSpPr>
        <p:spPr>
          <a:xfrm>
            <a:off x="619298" y="4581351"/>
            <a:ext cx="7543800" cy="1143000"/>
          </a:xfrm>
        </p:spPr>
        <p:txBody>
          <a:bodyPr/>
          <a:lstStyle/>
          <a:p>
            <a:r>
              <a:rPr lang="en-US" dirty="0"/>
              <a:t>Steven Kalkanis MD</a:t>
            </a:r>
          </a:p>
          <a:p>
            <a:r>
              <a:rPr lang="en-US" dirty="0"/>
              <a:t>Director, ABNS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196" y="300186"/>
            <a:ext cx="1801687" cy="1724034"/>
          </a:xfrm>
          <a:prstGeom prst="rect">
            <a:avLst/>
          </a:prstGeom>
        </p:spPr>
      </p:pic>
      <p:sp>
        <p:nvSpPr>
          <p:cNvPr id="5" name="Footer Placeholder 4">
            <a:extLst>
              <a:ext uri="{FF2B5EF4-FFF2-40B4-BE49-F238E27FC236}">
                <a16:creationId xmlns:a16="http://schemas.microsoft.com/office/drawing/2014/main" id="{43C33E3D-37E2-4689-9FD5-339F0E18694F}"/>
              </a:ext>
            </a:extLst>
          </p:cNvPr>
          <p:cNvSpPr>
            <a:spLocks noGrp="1"/>
          </p:cNvSpPr>
          <p:nvPr>
            <p:ph type="ftr" sz="quarter" idx="11"/>
          </p:nvPr>
        </p:nvSpPr>
        <p:spPr>
          <a:xfrm>
            <a:off x="2764639" y="6495882"/>
            <a:ext cx="3617103" cy="365125"/>
          </a:xfrm>
        </p:spPr>
        <p:txBody>
          <a:bodyPr/>
          <a:lstStyle/>
          <a:p>
            <a:r>
              <a:rPr lang="en-US" sz="1600" dirty="0"/>
              <a:t>www.abns.org</a:t>
            </a:r>
          </a:p>
        </p:txBody>
      </p:sp>
    </p:spTree>
    <p:extLst>
      <p:ext uri="{BB962C8B-B14F-4D97-AF65-F5344CB8AC3E}">
        <p14:creationId xmlns:p14="http://schemas.microsoft.com/office/powerpoint/2010/main" val="260394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sz="5300" dirty="0"/>
              <a:t>ABNS POST Case Log</a:t>
            </a:r>
            <a:br>
              <a:rPr lang="en-US" sz="5300" dirty="0"/>
            </a:br>
            <a:r>
              <a:rPr lang="en-US" sz="3100" u="sng" dirty="0">
                <a:solidFill>
                  <a:schemeClr val="tx1">
                    <a:lumMod val="75000"/>
                    <a:lumOff val="25000"/>
                  </a:schemeClr>
                </a:solidFill>
              </a:rPr>
              <a:t>P</a:t>
            </a:r>
            <a:r>
              <a:rPr lang="en-US" sz="3100" dirty="0">
                <a:solidFill>
                  <a:schemeClr val="tx1">
                    <a:lumMod val="75000"/>
                    <a:lumOff val="25000"/>
                  </a:schemeClr>
                </a:solidFill>
              </a:rPr>
              <a:t>ractice and </a:t>
            </a:r>
            <a:r>
              <a:rPr lang="en-US" sz="3100" u="sng" dirty="0">
                <a:solidFill>
                  <a:schemeClr val="tx1">
                    <a:lumMod val="75000"/>
                    <a:lumOff val="25000"/>
                  </a:schemeClr>
                </a:solidFill>
              </a:rPr>
              <a:t>O</a:t>
            </a:r>
            <a:r>
              <a:rPr lang="en-US" sz="3100" dirty="0">
                <a:solidFill>
                  <a:schemeClr val="tx1">
                    <a:lumMod val="75000"/>
                    <a:lumOff val="25000"/>
                  </a:schemeClr>
                </a:solidFill>
              </a:rPr>
              <a:t>utcomes of </a:t>
            </a:r>
            <a:r>
              <a:rPr lang="en-US" sz="3100" u="sng" dirty="0">
                <a:solidFill>
                  <a:schemeClr val="tx1">
                    <a:lumMod val="75000"/>
                    <a:lumOff val="25000"/>
                  </a:schemeClr>
                </a:solidFill>
              </a:rPr>
              <a:t>S</a:t>
            </a:r>
            <a:r>
              <a:rPr lang="en-US" sz="3100" dirty="0">
                <a:solidFill>
                  <a:schemeClr val="tx1">
                    <a:lumMod val="75000"/>
                    <a:lumOff val="25000"/>
                  </a:schemeClr>
                </a:solidFill>
              </a:rPr>
              <a:t>urgical </a:t>
            </a:r>
            <a:r>
              <a:rPr lang="en-US" sz="3100" u="sng" dirty="0">
                <a:solidFill>
                  <a:schemeClr val="tx1">
                    <a:lumMod val="75000"/>
                    <a:lumOff val="25000"/>
                  </a:schemeClr>
                </a:solidFill>
              </a:rPr>
              <a:t>T</a:t>
            </a:r>
            <a:r>
              <a:rPr lang="en-US" sz="3100" dirty="0">
                <a:solidFill>
                  <a:schemeClr val="tx1">
                    <a:lumMod val="75000"/>
                    <a:lumOff val="25000"/>
                  </a:schemeClr>
                </a:solidFill>
              </a:rPr>
              <a:t>herapies </a:t>
            </a:r>
            <a:endParaRPr lang="en-US" sz="3100" i="1" dirty="0">
              <a:solidFill>
                <a:schemeClr val="tx1">
                  <a:lumMod val="75000"/>
                  <a:lumOff val="25000"/>
                </a:schemeClr>
              </a:solidFill>
            </a:endParaRPr>
          </a:p>
        </p:txBody>
      </p:sp>
      <p:sp>
        <p:nvSpPr>
          <p:cNvPr id="6" name="Content Placeholder 5"/>
          <p:cNvSpPr>
            <a:spLocks noGrp="1"/>
          </p:cNvSpPr>
          <p:nvPr>
            <p:ph idx="1"/>
          </p:nvPr>
        </p:nvSpPr>
        <p:spPr>
          <a:xfrm>
            <a:off x="822959" y="2148977"/>
            <a:ext cx="3719159" cy="2721848"/>
          </a:xfrm>
        </p:spPr>
        <p:txBody>
          <a:bodyPr>
            <a:normAutofit/>
          </a:bodyPr>
          <a:lstStyle/>
          <a:p>
            <a:pPr marL="0" indent="0">
              <a:buNone/>
            </a:pPr>
            <a:endParaRPr lang="en-US" dirty="0"/>
          </a:p>
          <a:p>
            <a:r>
              <a:rPr lang="en-US" dirty="0"/>
              <a:t>Candidates must submit 125 consecutive cases with imaging</a:t>
            </a:r>
          </a:p>
          <a:p>
            <a:endParaRPr lang="en-US" dirty="0"/>
          </a:p>
          <a:p>
            <a:r>
              <a:rPr lang="en-US" dirty="0"/>
              <a:t>POST takes more time for the candidate to complete and more time for the directors to review.</a:t>
            </a:r>
          </a:p>
          <a:p>
            <a:endParaRPr lang="en-US" dirty="0"/>
          </a:p>
          <a:p>
            <a:endParaRPr lang="en-US" dirty="0"/>
          </a:p>
        </p:txBody>
      </p:sp>
      <p:sp>
        <p:nvSpPr>
          <p:cNvPr id="4" name="Footer Placeholder 3">
            <a:extLst>
              <a:ext uri="{FF2B5EF4-FFF2-40B4-BE49-F238E27FC236}">
                <a16:creationId xmlns:a16="http://schemas.microsoft.com/office/drawing/2014/main" id="{1293FEA0-C73C-491E-9BE0-31026B35C0E7}"/>
              </a:ext>
            </a:extLst>
          </p:cNvPr>
          <p:cNvSpPr>
            <a:spLocks noGrp="1"/>
          </p:cNvSpPr>
          <p:nvPr>
            <p:ph type="ftr" sz="quarter" idx="11"/>
          </p:nvPr>
        </p:nvSpPr>
        <p:spPr/>
        <p:txBody>
          <a:bodyPr/>
          <a:lstStyle/>
          <a:p>
            <a:r>
              <a:rPr lang="en-US" sz="1600" dirty="0"/>
              <a:t>www.abns.org</a:t>
            </a:r>
          </a:p>
        </p:txBody>
      </p:sp>
      <p:pic>
        <p:nvPicPr>
          <p:cNvPr id="3" name="Picture 2" descr="C:\Users\dmielke.AD\AppData\Local\Microsoft\Windows\Temporary Internet Files\Content.IE5\THZZGUXQ\Red Logo w R.jpg">
            <a:extLst>
              <a:ext uri="{FF2B5EF4-FFF2-40B4-BE49-F238E27FC236}">
                <a16:creationId xmlns:a16="http://schemas.microsoft.com/office/drawing/2014/main" id="{D5C8DEAD-E8BD-4351-A79B-762E5EFDB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1" y="146568"/>
            <a:ext cx="685799" cy="68579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5" name="Picture 4" descr="Levy.png"/>
          <p:cNvPicPr>
            <a:picLocks noChangeAspect="1"/>
          </p:cNvPicPr>
          <p:nvPr/>
        </p:nvPicPr>
        <p:blipFill rotWithShape="1">
          <a:blip r:embed="rId3">
            <a:extLst>
              <a:ext uri="{28A0092B-C50C-407E-A947-70E740481C1C}">
                <a14:useLocalDpi xmlns:a14="http://schemas.microsoft.com/office/drawing/2010/main" val="0"/>
              </a:ext>
            </a:extLst>
          </a:blip>
          <a:srcRect l="13611" t="3956" r="18334" b="27205"/>
          <a:stretch/>
        </p:blipFill>
        <p:spPr>
          <a:xfrm>
            <a:off x="4649474" y="2168768"/>
            <a:ext cx="1915669" cy="2941114"/>
          </a:xfrm>
          <a:prstGeom prst="rect">
            <a:avLst/>
          </a:prstGeom>
        </p:spPr>
      </p:pic>
      <p:pic>
        <p:nvPicPr>
          <p:cNvPr id="7" name="Picture 6" descr="Knightly.png"/>
          <p:cNvPicPr>
            <a:picLocks noChangeAspect="1"/>
          </p:cNvPicPr>
          <p:nvPr/>
        </p:nvPicPr>
        <p:blipFill rotWithShape="1">
          <a:blip r:embed="rId4">
            <a:extLst>
              <a:ext uri="{28A0092B-C50C-407E-A947-70E740481C1C}">
                <a14:useLocalDpi xmlns:a14="http://schemas.microsoft.com/office/drawing/2010/main" val="0"/>
              </a:ext>
            </a:extLst>
          </a:blip>
          <a:srcRect l="10059" t="3315" r="13018" b="26393"/>
          <a:stretch/>
        </p:blipFill>
        <p:spPr>
          <a:xfrm>
            <a:off x="6652845" y="2168769"/>
            <a:ext cx="2164215" cy="2941113"/>
          </a:xfrm>
          <a:prstGeom prst="rect">
            <a:avLst/>
          </a:prstGeom>
        </p:spPr>
      </p:pic>
      <p:pic>
        <p:nvPicPr>
          <p:cNvPr id="8" name="Picture 7" descr="Asher.jpg"/>
          <p:cNvPicPr>
            <a:picLocks noChangeAspect="1"/>
          </p:cNvPicPr>
          <p:nvPr/>
        </p:nvPicPr>
        <p:blipFill rotWithShape="1">
          <a:blip r:embed="rId5">
            <a:extLst>
              <a:ext uri="{28A0092B-C50C-407E-A947-70E740481C1C}">
                <a14:useLocalDpi xmlns:a14="http://schemas.microsoft.com/office/drawing/2010/main" val="0"/>
              </a:ext>
            </a:extLst>
          </a:blip>
          <a:srcRect l="44871" t="5087" r="5898" b="14432"/>
          <a:stretch/>
        </p:blipFill>
        <p:spPr>
          <a:xfrm>
            <a:off x="8277412" y="5581608"/>
            <a:ext cx="747059" cy="677022"/>
          </a:xfrm>
          <a:prstGeom prst="rect">
            <a:avLst/>
          </a:prstGeom>
        </p:spPr>
      </p:pic>
      <p:sp>
        <p:nvSpPr>
          <p:cNvPr id="9" name="TextBox 8"/>
          <p:cNvSpPr txBox="1"/>
          <p:nvPr/>
        </p:nvSpPr>
        <p:spPr>
          <a:xfrm>
            <a:off x="5109883" y="5124823"/>
            <a:ext cx="1135529" cy="369332"/>
          </a:xfrm>
          <a:prstGeom prst="rect">
            <a:avLst/>
          </a:prstGeom>
          <a:noFill/>
        </p:spPr>
        <p:txBody>
          <a:bodyPr wrap="square" rtlCol="0">
            <a:spAutoFit/>
          </a:bodyPr>
          <a:lstStyle/>
          <a:p>
            <a:r>
              <a:rPr lang="en-US" dirty="0" err="1"/>
              <a:t>Elad</a:t>
            </a:r>
            <a:r>
              <a:rPr lang="en-US" dirty="0"/>
              <a:t> Levy</a:t>
            </a:r>
          </a:p>
        </p:txBody>
      </p:sp>
      <p:sp>
        <p:nvSpPr>
          <p:cNvPr id="10" name="TextBox 9"/>
          <p:cNvSpPr txBox="1"/>
          <p:nvPr/>
        </p:nvSpPr>
        <p:spPr>
          <a:xfrm>
            <a:off x="7007412" y="5124824"/>
            <a:ext cx="1494118" cy="369332"/>
          </a:xfrm>
          <a:prstGeom prst="rect">
            <a:avLst/>
          </a:prstGeom>
          <a:noFill/>
        </p:spPr>
        <p:txBody>
          <a:bodyPr wrap="square" rtlCol="0">
            <a:spAutoFit/>
          </a:bodyPr>
          <a:lstStyle/>
          <a:p>
            <a:r>
              <a:rPr lang="en-US" dirty="0"/>
              <a:t>Jack Knightly</a:t>
            </a:r>
          </a:p>
        </p:txBody>
      </p:sp>
    </p:spTree>
    <p:extLst>
      <p:ext uri="{BB962C8B-B14F-4D97-AF65-F5344CB8AC3E}">
        <p14:creationId xmlns:p14="http://schemas.microsoft.com/office/powerpoint/2010/main" val="249955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6657340" cy="1450757"/>
          </a:xfrm>
        </p:spPr>
        <p:txBody>
          <a:bodyPr>
            <a:normAutofit/>
          </a:bodyPr>
          <a:lstStyle/>
          <a:p>
            <a:r>
              <a:rPr lang="en-US" dirty="0"/>
              <a:t>Update on ABNS POST:</a:t>
            </a:r>
            <a:br>
              <a:rPr lang="en-US" dirty="0"/>
            </a:br>
            <a:r>
              <a:rPr lang="en-US" sz="2400" dirty="0"/>
              <a:t>(Practice and Outcomes of Surgical Therapies)</a:t>
            </a:r>
          </a:p>
        </p:txBody>
      </p:sp>
      <p:sp>
        <p:nvSpPr>
          <p:cNvPr id="3" name="Content Placeholder 2"/>
          <p:cNvSpPr>
            <a:spLocks noGrp="1"/>
          </p:cNvSpPr>
          <p:nvPr>
            <p:ph idx="1"/>
          </p:nvPr>
        </p:nvSpPr>
        <p:spPr>
          <a:xfrm>
            <a:off x="822959" y="2209053"/>
            <a:ext cx="7543801" cy="3570394"/>
          </a:xfrm>
        </p:spPr>
        <p:txBody>
          <a:bodyPr>
            <a:normAutofit lnSpcReduction="10000"/>
          </a:bodyPr>
          <a:lstStyle/>
          <a:p>
            <a:pPr>
              <a:buFont typeface="Wingdings" charset="2"/>
              <a:buChar char="§"/>
            </a:pPr>
            <a:r>
              <a:rPr lang="en-US" sz="2400" dirty="0"/>
              <a:t>POST has completely transformed candidate evaluations.</a:t>
            </a:r>
          </a:p>
          <a:p>
            <a:pPr>
              <a:buFont typeface="Wingdings" charset="2"/>
              <a:buChar char="§"/>
            </a:pPr>
            <a:endParaRPr lang="en-US" sz="2400" dirty="0"/>
          </a:p>
          <a:p>
            <a:pPr>
              <a:buFont typeface="Wingdings" charset="2"/>
              <a:buChar char="§"/>
            </a:pPr>
            <a:r>
              <a:rPr lang="en-US" sz="2400" dirty="0"/>
              <a:t>Version 1 has been in use for about 9 months</a:t>
            </a:r>
          </a:p>
          <a:p>
            <a:pPr lvl="1">
              <a:buFont typeface="Wingdings" charset="2"/>
              <a:buChar char="§"/>
            </a:pPr>
            <a:r>
              <a:rPr lang="en-US" sz="2200" dirty="0"/>
              <a:t>&gt;30,000 cases logged in POST to date</a:t>
            </a:r>
          </a:p>
          <a:p>
            <a:pPr lvl="1">
              <a:buFont typeface="Wingdings" charset="2"/>
              <a:buChar char="§"/>
            </a:pPr>
            <a:r>
              <a:rPr lang="en-US" sz="2200" dirty="0"/>
              <a:t>141 candidates have completed a full case log -&gt; 125 cases</a:t>
            </a:r>
          </a:p>
          <a:p>
            <a:pPr lvl="1">
              <a:buFont typeface="Wingdings" charset="2"/>
              <a:buChar char="§"/>
            </a:pPr>
            <a:r>
              <a:rPr lang="en-US" sz="2200" dirty="0"/>
              <a:t>Automated </a:t>
            </a:r>
            <a:r>
              <a:rPr lang="en-US" sz="2200" dirty="0" err="1"/>
              <a:t>PowerPoints</a:t>
            </a:r>
            <a:r>
              <a:rPr lang="en-US" sz="2200" dirty="0"/>
              <a:t> of cases will be on this exam</a:t>
            </a:r>
          </a:p>
          <a:p>
            <a:pPr marL="201168" lvl="1" indent="0">
              <a:buNone/>
            </a:pPr>
            <a:endParaRPr lang="en-US" sz="2200" dirty="0"/>
          </a:p>
          <a:p>
            <a:pPr>
              <a:buFont typeface="Wingdings" charset="2"/>
              <a:buChar char="§"/>
            </a:pPr>
            <a:r>
              <a:rPr lang="en-US" sz="2400" dirty="0"/>
              <a:t>Most of the initial computer issues have been resolved.  We are about to begin work on Version 2 of POST.</a:t>
            </a:r>
          </a:p>
        </p:txBody>
      </p:sp>
      <p:sp>
        <p:nvSpPr>
          <p:cNvPr id="4" name="Footer Placeholder 3"/>
          <p:cNvSpPr>
            <a:spLocks noGrp="1"/>
          </p:cNvSpPr>
          <p:nvPr>
            <p:ph type="ftr" sz="quarter" idx="11"/>
          </p:nvPr>
        </p:nvSpPr>
        <p:spPr/>
        <p:txBody>
          <a:bodyPr/>
          <a:lstStyle/>
          <a:p>
            <a:r>
              <a:rPr lang="en-US"/>
              <a:t>www.abns.org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658" y="354233"/>
            <a:ext cx="1470612" cy="1407228"/>
          </a:xfrm>
          <a:prstGeom prst="rect">
            <a:avLst/>
          </a:prstGeom>
        </p:spPr>
      </p:pic>
    </p:spTree>
    <p:extLst>
      <p:ext uri="{BB962C8B-B14F-4D97-AF65-F5344CB8AC3E}">
        <p14:creationId xmlns:p14="http://schemas.microsoft.com/office/powerpoint/2010/main" val="307756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914400"/>
            <a:ext cx="6172200" cy="857250"/>
          </a:xfrm>
        </p:spPr>
        <p:txBody>
          <a:bodyPr/>
          <a:lstStyle/>
          <a:p>
            <a:r>
              <a:rPr lang="en-US" dirty="0"/>
              <a:t>Individual Case - History</a:t>
            </a:r>
          </a:p>
        </p:txBody>
      </p:sp>
      <p:pic>
        <p:nvPicPr>
          <p:cNvPr id="6" name="Picture 2" descr="C:\Users\dmielke.AD\AppData\Local\Microsoft\Windows\Temporary Internet Files\Content.IE5\THZZGUXQ\Red Logo w 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502" y="616796"/>
            <a:ext cx="514349" cy="51434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6D29A8-DEA8-4191-8ACB-5B999C91D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040" y="942256"/>
            <a:ext cx="7094507" cy="5503438"/>
          </a:xfrm>
          <a:prstGeom prst="rect">
            <a:avLst/>
          </a:prstGeom>
        </p:spPr>
      </p:pic>
      <p:sp>
        <p:nvSpPr>
          <p:cNvPr id="2" name="Rectangle 1">
            <a:extLst>
              <a:ext uri="{FF2B5EF4-FFF2-40B4-BE49-F238E27FC236}">
                <a16:creationId xmlns:a16="http://schemas.microsoft.com/office/drawing/2014/main" id="{4D748C27-A209-4C76-B7B2-D0CB54076B6A}"/>
              </a:ext>
            </a:extLst>
          </p:cNvPr>
          <p:cNvSpPr/>
          <p:nvPr/>
        </p:nvSpPr>
        <p:spPr>
          <a:xfrm>
            <a:off x="3108900" y="412306"/>
            <a:ext cx="1874065" cy="461665"/>
          </a:xfrm>
          <a:prstGeom prst="rect">
            <a:avLst/>
          </a:prstGeom>
        </p:spPr>
        <p:txBody>
          <a:bodyPr wrap="square">
            <a:spAutoFit/>
          </a:bodyPr>
          <a:lstStyle/>
          <a:p>
            <a:pPr defTabSz="342900"/>
            <a:r>
              <a:rPr lang="en-US" sz="2400" b="1" dirty="0">
                <a:solidFill>
                  <a:prstClr val="black"/>
                </a:solidFill>
                <a:latin typeface="Calibri" panose="020F0502020204030204"/>
              </a:rPr>
              <a:t>ABNS </a:t>
            </a:r>
            <a:r>
              <a:rPr lang="en-US" sz="2400" b="1" i="1" dirty="0">
                <a:solidFill>
                  <a:prstClr val="black"/>
                </a:solidFill>
                <a:latin typeface="Calibri" panose="020F0502020204030204"/>
              </a:rPr>
              <a:t>POST</a:t>
            </a:r>
            <a:endParaRPr lang="en-US" sz="2400" dirty="0">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05B7735D-7C5D-4FE9-8151-E2AC8EC49CCF}"/>
              </a:ext>
            </a:extLst>
          </p:cNvPr>
          <p:cNvSpPr>
            <a:spLocks noGrp="1"/>
          </p:cNvSpPr>
          <p:nvPr>
            <p:ph type="ftr" sz="quarter" idx="11"/>
          </p:nvPr>
        </p:nvSpPr>
        <p:spPr/>
        <p:txBody>
          <a:bodyPr/>
          <a:lstStyle/>
          <a:p>
            <a:pPr defTabSz="342900"/>
            <a:r>
              <a:rPr lang="en-US" sz="1200" dirty="0">
                <a:latin typeface="Calibri" panose="020F0502020204030204"/>
              </a:rPr>
              <a:t>www.abns.org</a:t>
            </a:r>
          </a:p>
        </p:txBody>
      </p:sp>
    </p:spTree>
    <p:extLst>
      <p:ext uri="{BB962C8B-B14F-4D97-AF65-F5344CB8AC3E}">
        <p14:creationId xmlns:p14="http://schemas.microsoft.com/office/powerpoint/2010/main" val="1664204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4450" y="857250"/>
            <a:ext cx="6172200" cy="857250"/>
          </a:xfrm>
        </p:spPr>
        <p:txBody>
          <a:bodyPr/>
          <a:lstStyle/>
          <a:p>
            <a:r>
              <a:rPr lang="en-US" dirty="0"/>
              <a:t>Individual Case – Preop Imaging</a:t>
            </a:r>
          </a:p>
        </p:txBody>
      </p:sp>
      <p:pic>
        <p:nvPicPr>
          <p:cNvPr id="6" name="Picture 2" descr="C:\Users\dmielke.AD\AppData\Local\Microsoft\Windows\Temporary Internet Files\Content.IE5\THZZGUXQ\Red Logo w 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9436" y="422646"/>
            <a:ext cx="514349" cy="51434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E83438-373C-4193-AECF-776BBA316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01" y="787773"/>
            <a:ext cx="6315298" cy="5692737"/>
          </a:xfrm>
          <a:prstGeom prst="rect">
            <a:avLst/>
          </a:prstGeom>
        </p:spPr>
      </p:pic>
      <p:sp>
        <p:nvSpPr>
          <p:cNvPr id="2" name="Rectangle 1">
            <a:extLst>
              <a:ext uri="{FF2B5EF4-FFF2-40B4-BE49-F238E27FC236}">
                <a16:creationId xmlns:a16="http://schemas.microsoft.com/office/drawing/2014/main" id="{9128D402-5D04-476D-ABA8-83763A4C261B}"/>
              </a:ext>
            </a:extLst>
          </p:cNvPr>
          <p:cNvSpPr/>
          <p:nvPr/>
        </p:nvSpPr>
        <p:spPr>
          <a:xfrm>
            <a:off x="2448557" y="387663"/>
            <a:ext cx="2811812" cy="400110"/>
          </a:xfrm>
          <a:prstGeom prst="rect">
            <a:avLst/>
          </a:prstGeom>
        </p:spPr>
        <p:txBody>
          <a:bodyPr wrap="square">
            <a:spAutoFit/>
          </a:bodyPr>
          <a:lstStyle/>
          <a:p>
            <a:pPr defTabSz="342900"/>
            <a:r>
              <a:rPr lang="en-US" sz="2000" b="1" dirty="0">
                <a:solidFill>
                  <a:prstClr val="black"/>
                </a:solidFill>
                <a:latin typeface="Calibri" panose="020F0502020204030204"/>
              </a:rPr>
              <a:t>ABNS </a:t>
            </a:r>
            <a:r>
              <a:rPr lang="en-US" sz="2000" b="1" i="1" dirty="0">
                <a:solidFill>
                  <a:prstClr val="black"/>
                </a:solidFill>
                <a:latin typeface="Calibri" panose="020F0502020204030204"/>
              </a:rPr>
              <a:t>POST</a:t>
            </a:r>
            <a:endParaRPr lang="en-US" sz="2000" dirty="0">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FBF969BA-9BFD-45E4-B276-317D15BBCA93}"/>
              </a:ext>
            </a:extLst>
          </p:cNvPr>
          <p:cNvSpPr>
            <a:spLocks noGrp="1"/>
          </p:cNvSpPr>
          <p:nvPr>
            <p:ph type="ftr" sz="quarter" idx="11"/>
          </p:nvPr>
        </p:nvSpPr>
        <p:spPr/>
        <p:txBody>
          <a:bodyPr/>
          <a:lstStyle/>
          <a:p>
            <a:pPr defTabSz="342900"/>
            <a:r>
              <a:rPr lang="en-US" dirty="0">
                <a:latin typeface="Calibri" panose="020F0502020204030204"/>
              </a:rPr>
              <a:t>www.abns.org</a:t>
            </a:r>
          </a:p>
        </p:txBody>
      </p:sp>
    </p:spTree>
    <p:extLst>
      <p:ext uri="{BB962C8B-B14F-4D97-AF65-F5344CB8AC3E}">
        <p14:creationId xmlns:p14="http://schemas.microsoft.com/office/powerpoint/2010/main" val="192279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3126C1-0E6A-437D-B017-B4B634E1F012}"/>
              </a:ext>
            </a:extLst>
          </p:cNvPr>
          <p:cNvPicPr>
            <a:picLocks noGrp="1" noChangeAspect="1"/>
          </p:cNvPicPr>
          <p:nvPr>
            <p:ph idx="1"/>
          </p:nvPr>
        </p:nvPicPr>
        <p:blipFill rotWithShape="1">
          <a:blip r:embed="rId2"/>
          <a:srcRect l="305" t="4546" r="524" b="6346"/>
          <a:stretch/>
        </p:blipFill>
        <p:spPr>
          <a:xfrm>
            <a:off x="923513" y="159683"/>
            <a:ext cx="6830957" cy="6160434"/>
          </a:xfrm>
          <a:prstGeom prst="rect">
            <a:avLst/>
          </a:prstGeom>
        </p:spPr>
      </p:pic>
      <p:sp>
        <p:nvSpPr>
          <p:cNvPr id="4" name="Footer Placeholder 3">
            <a:extLst>
              <a:ext uri="{FF2B5EF4-FFF2-40B4-BE49-F238E27FC236}">
                <a16:creationId xmlns:a16="http://schemas.microsoft.com/office/drawing/2014/main" id="{9D97FB37-D9F1-47EF-BE2F-7E6606B7E1CA}"/>
              </a:ext>
            </a:extLst>
          </p:cNvPr>
          <p:cNvSpPr>
            <a:spLocks noGrp="1"/>
          </p:cNvSpPr>
          <p:nvPr>
            <p:ph type="ftr" sz="quarter" idx="11"/>
          </p:nvPr>
        </p:nvSpPr>
        <p:spPr/>
        <p:txBody>
          <a:bodyPr/>
          <a:lstStyle/>
          <a:p>
            <a:r>
              <a:rPr lang="en-US" dirty="0"/>
              <a:t>www.abns.org</a:t>
            </a:r>
          </a:p>
        </p:txBody>
      </p:sp>
      <p:sp>
        <p:nvSpPr>
          <p:cNvPr id="3" name="Rectangle 2"/>
          <p:cNvSpPr/>
          <p:nvPr/>
        </p:nvSpPr>
        <p:spPr>
          <a:xfrm>
            <a:off x="1758461" y="1426309"/>
            <a:ext cx="2676769" cy="25399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ABNS Oral Exam</a:t>
            </a:r>
          </a:p>
        </p:txBody>
      </p:sp>
      <p:sp>
        <p:nvSpPr>
          <p:cNvPr id="16" name="Content Placeholder 15"/>
          <p:cNvSpPr>
            <a:spLocks noGrp="1"/>
          </p:cNvSpPr>
          <p:nvPr>
            <p:ph idx="1"/>
          </p:nvPr>
        </p:nvSpPr>
        <p:spPr>
          <a:xfrm>
            <a:off x="964281" y="2251321"/>
            <a:ext cx="4817954" cy="3770547"/>
          </a:xfrm>
        </p:spPr>
        <p:txBody>
          <a:bodyPr>
            <a:noAutofit/>
          </a:bodyPr>
          <a:lstStyle/>
          <a:p>
            <a:pPr>
              <a:buFont typeface="Wingdings" panose="05000000000000000000" pitchFamily="2" charset="2"/>
              <a:buChar char="§"/>
            </a:pPr>
            <a:r>
              <a:rPr lang="en-US" sz="1800" dirty="0"/>
              <a:t>122 candidates sat this exam cycle.</a:t>
            </a:r>
          </a:p>
          <a:p>
            <a:pPr>
              <a:buFont typeface="Wingdings" panose="05000000000000000000" pitchFamily="2" charset="2"/>
              <a:buChar char="§"/>
            </a:pPr>
            <a:r>
              <a:rPr lang="en-US" sz="1800" dirty="0"/>
              <a:t>On this exam, candidate cases came from both </a:t>
            </a:r>
            <a:r>
              <a:rPr lang="en-US" sz="1800" dirty="0" err="1"/>
              <a:t>Neurolog</a:t>
            </a:r>
            <a:r>
              <a:rPr lang="en-US" sz="1800" dirty="0"/>
              <a:t> and POST.</a:t>
            </a:r>
          </a:p>
          <a:p>
            <a:pPr>
              <a:buFont typeface="Arial"/>
              <a:buChar char="•"/>
            </a:pPr>
            <a:r>
              <a:rPr lang="en-US" sz="1800" dirty="0"/>
              <a:t>Significant progress has been made on the candidate backlog</a:t>
            </a:r>
          </a:p>
          <a:p>
            <a:pPr lvl="1"/>
            <a:r>
              <a:rPr lang="en-US" dirty="0"/>
              <a:t>Spring 2018 -  112 examined</a:t>
            </a:r>
          </a:p>
          <a:p>
            <a:pPr lvl="1"/>
            <a:r>
              <a:rPr lang="en-US" dirty="0"/>
              <a:t>Fall 2018 -       154 examined</a:t>
            </a:r>
          </a:p>
          <a:p>
            <a:pPr lvl="1"/>
            <a:r>
              <a:rPr lang="en-US" dirty="0"/>
              <a:t>Spring 2019-   122 examining.</a:t>
            </a:r>
          </a:p>
          <a:p>
            <a:pPr lvl="1"/>
            <a:endParaRPr lang="en-US" dirty="0"/>
          </a:p>
          <a:p>
            <a:pPr>
              <a:buFont typeface="Arial"/>
              <a:buChar char="•"/>
            </a:pPr>
            <a:r>
              <a:rPr lang="en-US" sz="1800" dirty="0"/>
              <a:t>The goal is to examine everyone within 6 months of submission of their POST case log.</a:t>
            </a:r>
          </a:p>
          <a:p>
            <a:pPr>
              <a:buFont typeface="Wingdings" panose="05000000000000000000" pitchFamily="2" charset="2"/>
              <a:buChar char="§"/>
            </a:pPr>
            <a:endParaRPr lang="en-US" sz="1800" dirty="0"/>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372" y="300186"/>
            <a:ext cx="1455511" cy="1392778"/>
          </a:xfrm>
          <a:prstGeom prst="rect">
            <a:avLst/>
          </a:prstGeom>
        </p:spPr>
      </p:pic>
      <p:sp>
        <p:nvSpPr>
          <p:cNvPr id="2" name="Footer Placeholder 1">
            <a:extLst>
              <a:ext uri="{FF2B5EF4-FFF2-40B4-BE49-F238E27FC236}">
                <a16:creationId xmlns:a16="http://schemas.microsoft.com/office/drawing/2014/main" id="{CE1FEDBA-774A-49C2-9294-0D63A238F303}"/>
              </a:ext>
            </a:extLst>
          </p:cNvPr>
          <p:cNvSpPr>
            <a:spLocks noGrp="1"/>
          </p:cNvSpPr>
          <p:nvPr>
            <p:ph type="ftr" sz="quarter" idx="11"/>
          </p:nvPr>
        </p:nvSpPr>
        <p:spPr/>
        <p:txBody>
          <a:bodyPr/>
          <a:lstStyle/>
          <a:p>
            <a:r>
              <a:rPr lang="en-US" sz="1600" dirty="0"/>
              <a:t>www.abns.org</a:t>
            </a:r>
          </a:p>
        </p:txBody>
      </p:sp>
      <p:pic>
        <p:nvPicPr>
          <p:cNvPr id="3" name="Picture 2" descr="Kondziolk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904" y="2101806"/>
            <a:ext cx="2817389" cy="4197038"/>
          </a:xfrm>
          <a:prstGeom prst="rect">
            <a:avLst/>
          </a:prstGeom>
        </p:spPr>
      </p:pic>
    </p:spTree>
    <p:extLst>
      <p:ext uri="{BB962C8B-B14F-4D97-AF65-F5344CB8AC3E}">
        <p14:creationId xmlns:p14="http://schemas.microsoft.com/office/powerpoint/2010/main" val="602740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06 at 7.12.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00" y="1406433"/>
            <a:ext cx="3251200" cy="4965700"/>
          </a:xfrm>
          <a:prstGeom prst="rect">
            <a:avLst/>
          </a:prstGeom>
        </p:spPr>
      </p:pic>
      <p:pic>
        <p:nvPicPr>
          <p:cNvPr id="3" name="Picture 2" descr="Screen Shot 2017-05-06 at 7.12.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43" y="236744"/>
            <a:ext cx="2716445" cy="4069382"/>
          </a:xfrm>
          <a:prstGeom prst="rect">
            <a:avLst/>
          </a:prstGeom>
        </p:spPr>
      </p:pic>
      <p:pic>
        <p:nvPicPr>
          <p:cNvPr id="4" name="Picture 3" descr="Screen Shot 2017-05-06 at 7.13.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2683" y="236744"/>
            <a:ext cx="2774629" cy="3652539"/>
          </a:xfrm>
          <a:prstGeom prst="rect">
            <a:avLst/>
          </a:prstGeom>
        </p:spPr>
      </p:pic>
      <p:pic>
        <p:nvPicPr>
          <p:cNvPr id="5" name="Picture 4" descr="Screen Shot 2017-05-06 at 7.13.1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595" y="2689044"/>
            <a:ext cx="3001434" cy="3982217"/>
          </a:xfrm>
          <a:prstGeom prst="rect">
            <a:avLst/>
          </a:prstGeom>
        </p:spPr>
      </p:pic>
    </p:spTree>
    <p:extLst>
      <p:ext uri="{BB962C8B-B14F-4D97-AF65-F5344CB8AC3E}">
        <p14:creationId xmlns:p14="http://schemas.microsoft.com/office/powerpoint/2010/main" val="240412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78" y="67663"/>
            <a:ext cx="7886392" cy="651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81875" y="3876675"/>
            <a:ext cx="134302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 8 minute video primer</a:t>
            </a:r>
          </a:p>
        </p:txBody>
      </p:sp>
    </p:spTree>
    <p:extLst>
      <p:ext uri="{BB962C8B-B14F-4D97-AF65-F5344CB8AC3E}">
        <p14:creationId xmlns:p14="http://schemas.microsoft.com/office/powerpoint/2010/main" val="875928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87" t="32770" r="10524" b="50852"/>
          <a:stretch/>
        </p:blipFill>
        <p:spPr bwMode="auto">
          <a:xfrm>
            <a:off x="197156" y="1918699"/>
            <a:ext cx="8749687" cy="151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14" t="19906" r="14814" b="57447"/>
          <a:stretch/>
        </p:blipFill>
        <p:spPr bwMode="auto">
          <a:xfrm>
            <a:off x="2299062" y="182880"/>
            <a:ext cx="4467919" cy="120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861D514-4712-46E2-A438-ED437C7FF784}"/>
              </a:ext>
            </a:extLst>
          </p:cNvPr>
          <p:cNvPicPr>
            <a:picLocks noChangeAspect="1"/>
          </p:cNvPicPr>
          <p:nvPr/>
        </p:nvPicPr>
        <p:blipFill rotWithShape="1">
          <a:blip r:embed="rId5"/>
          <a:srcRect t="72964" b="1"/>
          <a:stretch/>
        </p:blipFill>
        <p:spPr>
          <a:xfrm>
            <a:off x="198325" y="4037744"/>
            <a:ext cx="8748518" cy="1152122"/>
          </a:xfrm>
          <a:prstGeom prst="rect">
            <a:avLst/>
          </a:prstGeom>
        </p:spPr>
      </p:pic>
      <p:pic>
        <p:nvPicPr>
          <p:cNvPr id="3" name="Picture 2">
            <a:extLst>
              <a:ext uri="{FF2B5EF4-FFF2-40B4-BE49-F238E27FC236}">
                <a16:creationId xmlns:a16="http://schemas.microsoft.com/office/drawing/2014/main" id="{EF51F3AE-F499-4AC2-8586-802D3E5579FD}"/>
              </a:ext>
            </a:extLst>
          </p:cNvPr>
          <p:cNvPicPr>
            <a:picLocks noChangeAspect="1"/>
          </p:cNvPicPr>
          <p:nvPr/>
        </p:nvPicPr>
        <p:blipFill>
          <a:blip r:embed="rId6"/>
          <a:stretch>
            <a:fillRect/>
          </a:stretch>
        </p:blipFill>
        <p:spPr>
          <a:xfrm>
            <a:off x="8080775" y="182880"/>
            <a:ext cx="866068" cy="875481"/>
          </a:xfrm>
          <a:prstGeom prst="rect">
            <a:avLst/>
          </a:prstGeom>
        </p:spPr>
      </p:pic>
    </p:spTree>
    <p:extLst>
      <p:ext uri="{BB962C8B-B14F-4D97-AF65-F5344CB8AC3E}">
        <p14:creationId xmlns:p14="http://schemas.microsoft.com/office/powerpoint/2010/main" val="3083924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743" t="7464" r="7454" b="1201"/>
          <a:stretch/>
        </p:blipFill>
        <p:spPr>
          <a:xfrm>
            <a:off x="301215" y="161364"/>
            <a:ext cx="7363610" cy="9543854"/>
          </a:xfrm>
          <a:prstGeom prst="rect">
            <a:avLst/>
          </a:prstGeom>
        </p:spPr>
      </p:pic>
      <p:pic>
        <p:nvPicPr>
          <p:cNvPr id="3" name="Picture 2">
            <a:extLst>
              <a:ext uri="{FF2B5EF4-FFF2-40B4-BE49-F238E27FC236}">
                <a16:creationId xmlns:a16="http://schemas.microsoft.com/office/drawing/2014/main" id="{20E0FB42-4614-4080-9763-E0AA32F7272B}"/>
              </a:ext>
            </a:extLst>
          </p:cNvPr>
          <p:cNvPicPr>
            <a:picLocks noChangeAspect="1"/>
          </p:cNvPicPr>
          <p:nvPr/>
        </p:nvPicPr>
        <p:blipFill>
          <a:blip r:embed="rId3"/>
          <a:stretch>
            <a:fillRect/>
          </a:stretch>
        </p:blipFill>
        <p:spPr>
          <a:xfrm>
            <a:off x="8146067" y="127973"/>
            <a:ext cx="865707" cy="877900"/>
          </a:xfrm>
          <a:prstGeom prst="rect">
            <a:avLst/>
          </a:prstGeom>
        </p:spPr>
      </p:pic>
    </p:spTree>
    <p:extLst>
      <p:ext uri="{BB962C8B-B14F-4D97-AF65-F5344CB8AC3E}">
        <p14:creationId xmlns:p14="http://schemas.microsoft.com/office/powerpoint/2010/main" val="61442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ABNS Bylaws</a:t>
            </a:r>
          </a:p>
        </p:txBody>
      </p:sp>
      <p:sp>
        <p:nvSpPr>
          <p:cNvPr id="3" name="Content Placeholder 2"/>
          <p:cNvSpPr>
            <a:spLocks noGrp="1"/>
          </p:cNvSpPr>
          <p:nvPr>
            <p:ph idx="1"/>
          </p:nvPr>
        </p:nvSpPr>
        <p:spPr>
          <a:xfrm>
            <a:off x="822959" y="2491154"/>
            <a:ext cx="7543801" cy="3377940"/>
          </a:xfrm>
        </p:spPr>
        <p:txBody>
          <a:bodyPr>
            <a:normAutofit/>
          </a:bodyPr>
          <a:lstStyle/>
          <a:p>
            <a:pPr algn="ctr"/>
            <a:r>
              <a:rPr lang="en-US" sz="3200" b="1" dirty="0">
                <a:solidFill>
                  <a:srgbClr val="000000"/>
                </a:solidFill>
              </a:rPr>
              <a:t>The broad aim of the ABNS is to encourage the study, improve the practice, elevate the standards, and advance the science of neurological surgery, and thereby to serve the cause of public health.</a:t>
            </a:r>
          </a:p>
          <a:p>
            <a:pPr algn="ctr"/>
            <a:endParaRPr lang="en-US" sz="3200" dirty="0"/>
          </a:p>
        </p:txBody>
      </p:sp>
      <p:sp>
        <p:nvSpPr>
          <p:cNvPr id="4" name="Footer Placeholder 3"/>
          <p:cNvSpPr>
            <a:spLocks noGrp="1"/>
          </p:cNvSpPr>
          <p:nvPr>
            <p:ph type="ftr" sz="quarter" idx="11"/>
          </p:nvPr>
        </p:nvSpPr>
        <p:spPr/>
        <p:txBody>
          <a:bodyPr/>
          <a:lstStyle/>
          <a:p>
            <a:r>
              <a:rPr lang="en-US"/>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spTree>
    <p:extLst>
      <p:ext uri="{BB962C8B-B14F-4D97-AF65-F5344CB8AC3E}">
        <p14:creationId xmlns:p14="http://schemas.microsoft.com/office/powerpoint/2010/main" val="262802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8019" y="0"/>
            <a:ext cx="7543800" cy="1450757"/>
          </a:xfrm>
        </p:spPr>
        <p:txBody>
          <a:bodyPr/>
          <a:lstStyle/>
          <a:p>
            <a:r>
              <a:rPr lang="en-US" dirty="0"/>
              <a:t>Oral Exam Fail Rates</a:t>
            </a:r>
          </a:p>
        </p:txBody>
      </p:sp>
      <p:sp>
        <p:nvSpPr>
          <p:cNvPr id="4" name="Footer Placeholder 3"/>
          <p:cNvSpPr>
            <a:spLocks noGrp="1"/>
          </p:cNvSpPr>
          <p:nvPr>
            <p:ph type="ftr" sz="quarter" idx="11"/>
          </p:nvPr>
        </p:nvSpPr>
        <p:spPr/>
        <p:txBody>
          <a:bodyPr/>
          <a:lstStyle/>
          <a:p>
            <a:r>
              <a:rPr lang="en-US"/>
              <a:t>www.abns.org</a:t>
            </a:r>
            <a:endParaRPr lang="en-US" dirty="0"/>
          </a:p>
        </p:txBody>
      </p:sp>
      <p:pic>
        <p:nvPicPr>
          <p:cNvPr id="6" name="Picture 5" descr="Screen Shot 2018-11-20 at 8.34.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692" y="1957294"/>
            <a:ext cx="3172489" cy="39739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058" y="316133"/>
            <a:ext cx="1470612" cy="1407228"/>
          </a:xfrm>
          <a:prstGeom prst="rect">
            <a:avLst/>
          </a:prstGeom>
        </p:spPr>
      </p:pic>
      <p:sp>
        <p:nvSpPr>
          <p:cNvPr id="8" name="Left Arrow 7"/>
          <p:cNvSpPr/>
          <p:nvPr/>
        </p:nvSpPr>
        <p:spPr>
          <a:xfrm>
            <a:off x="4180541" y="5122583"/>
            <a:ext cx="812800" cy="2814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29306" y="5074024"/>
            <a:ext cx="3251200" cy="369332"/>
          </a:xfrm>
          <a:prstGeom prst="rect">
            <a:avLst/>
          </a:prstGeom>
          <a:noFill/>
        </p:spPr>
        <p:txBody>
          <a:bodyPr wrap="square" rtlCol="0">
            <a:spAutoFit/>
          </a:bodyPr>
          <a:lstStyle/>
          <a:p>
            <a:r>
              <a:rPr lang="en-US" dirty="0"/>
              <a:t>First Exam with Candidate Cases</a:t>
            </a:r>
          </a:p>
        </p:txBody>
      </p:sp>
      <p:sp>
        <p:nvSpPr>
          <p:cNvPr id="2" name="TextBox 1"/>
          <p:cNvSpPr txBox="1"/>
          <p:nvPr/>
        </p:nvSpPr>
        <p:spPr>
          <a:xfrm>
            <a:off x="1255059" y="5697817"/>
            <a:ext cx="2819400" cy="523220"/>
          </a:xfrm>
          <a:prstGeom prst="rect">
            <a:avLst/>
          </a:prstGeom>
          <a:noFill/>
        </p:spPr>
        <p:txBody>
          <a:bodyPr wrap="square" rtlCol="0">
            <a:spAutoFit/>
          </a:bodyPr>
          <a:lstStyle/>
          <a:p>
            <a:r>
              <a:rPr lang="en-US" sz="1400" u="sng" dirty="0"/>
              <a:t>2018 Fall			    14.9</a:t>
            </a:r>
          </a:p>
          <a:p>
            <a:r>
              <a:rPr lang="en-US" sz="1400" b="1" u="sng" dirty="0"/>
              <a:t>Average of past 8 years 	    15%               </a:t>
            </a:r>
          </a:p>
        </p:txBody>
      </p:sp>
    </p:spTree>
    <p:extLst>
      <p:ext uri="{BB962C8B-B14F-4D97-AF65-F5344CB8AC3E}">
        <p14:creationId xmlns:p14="http://schemas.microsoft.com/office/powerpoint/2010/main" val="343553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45" t="17599" r="33998" b="13673"/>
          <a:stretch/>
        </p:blipFill>
        <p:spPr bwMode="auto">
          <a:xfrm>
            <a:off x="1665838" y="1439501"/>
            <a:ext cx="5724173" cy="530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742" t="59966" r="20192" b="24173"/>
          <a:stretch/>
        </p:blipFill>
        <p:spPr bwMode="auto">
          <a:xfrm>
            <a:off x="262551" y="280658"/>
            <a:ext cx="5959564" cy="94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04499" y="6364586"/>
            <a:ext cx="13670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6/1/17</a:t>
            </a:r>
          </a:p>
        </p:txBody>
      </p:sp>
      <p:pic>
        <p:nvPicPr>
          <p:cNvPr id="3" name="Picture 2">
            <a:extLst>
              <a:ext uri="{FF2B5EF4-FFF2-40B4-BE49-F238E27FC236}">
                <a16:creationId xmlns:a16="http://schemas.microsoft.com/office/drawing/2014/main" id="{4E24369E-279E-46AD-AEA1-489B37FE790F}"/>
              </a:ext>
            </a:extLst>
          </p:cNvPr>
          <p:cNvPicPr>
            <a:picLocks noChangeAspect="1"/>
          </p:cNvPicPr>
          <p:nvPr/>
        </p:nvPicPr>
        <p:blipFill>
          <a:blip r:embed="rId4"/>
          <a:stretch>
            <a:fillRect/>
          </a:stretch>
        </p:blipFill>
        <p:spPr>
          <a:xfrm>
            <a:off x="8094697" y="193433"/>
            <a:ext cx="865707" cy="877900"/>
          </a:xfrm>
          <a:prstGeom prst="rect">
            <a:avLst/>
          </a:prstGeom>
        </p:spPr>
      </p:pic>
    </p:spTree>
    <p:extLst>
      <p:ext uri="{BB962C8B-B14F-4D97-AF65-F5344CB8AC3E}">
        <p14:creationId xmlns:p14="http://schemas.microsoft.com/office/powerpoint/2010/main" val="253394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ndzd01\AppData\Local\Microsoft\Windows\Temporary Internet Files\Content.Outlook\NTSH3QZ5\IMG_3725.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55" r="19526"/>
          <a:stretch/>
        </p:blipFill>
        <p:spPr bwMode="auto">
          <a:xfrm rot="5400000">
            <a:off x="723212" y="-313545"/>
            <a:ext cx="5558830" cy="65842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kondzd01\AppData\Local\Microsoft\Windows\Temporary Internet Files\Content.Outlook\NTSH3QZ5\IMG_3726.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52"/>
          <a:stretch/>
        </p:blipFill>
        <p:spPr bwMode="auto">
          <a:xfrm rot="5400000">
            <a:off x="4113667" y="1510797"/>
            <a:ext cx="4780229" cy="50178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871" y="5993394"/>
            <a:ext cx="22362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WSJ - June 8, 2017</a:t>
            </a:r>
          </a:p>
        </p:txBody>
      </p:sp>
      <p:pic>
        <p:nvPicPr>
          <p:cNvPr id="4" name="Picture 3">
            <a:extLst>
              <a:ext uri="{FF2B5EF4-FFF2-40B4-BE49-F238E27FC236}">
                <a16:creationId xmlns:a16="http://schemas.microsoft.com/office/drawing/2014/main" id="{EEA5E0EE-EFB6-406A-92F5-38FE4658F4EC}"/>
              </a:ext>
            </a:extLst>
          </p:cNvPr>
          <p:cNvPicPr>
            <a:picLocks noChangeAspect="1"/>
          </p:cNvPicPr>
          <p:nvPr/>
        </p:nvPicPr>
        <p:blipFill>
          <a:blip r:embed="rId4"/>
          <a:stretch>
            <a:fillRect/>
          </a:stretch>
        </p:blipFill>
        <p:spPr>
          <a:xfrm>
            <a:off x="7971407" y="199177"/>
            <a:ext cx="865707" cy="877900"/>
          </a:xfrm>
          <a:prstGeom prst="rect">
            <a:avLst/>
          </a:prstGeom>
        </p:spPr>
      </p:pic>
    </p:spTree>
    <p:extLst>
      <p:ext uri="{BB962C8B-B14F-4D97-AF65-F5344CB8AC3E}">
        <p14:creationId xmlns:p14="http://schemas.microsoft.com/office/powerpoint/2010/main" val="137110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74" y="153909"/>
            <a:ext cx="8790915" cy="6494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More comments: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 will preface my comments by saying that I was absolutely terrified about the oral exam.  Many colleagues (especially my fellow spine surgeons) made me extremely paranoid about the whole process ("they will fail you if they feel like it"; "if you don't mention [esoteric detail] they will fail you immediately"; "don't ever approach the neck anteriorly, they will give you an unfixable CSF leak", etc.). In hindsight I should have listened to the few colleagues who were actual past guest examiners. They had a much more realistic, calm approach to the exam. Another source of my anxiety was the fact that I have been in practice for 5 years, and if I fail the exam that means the ABNS feels that I am UNSAFE (have I been harming patients? should I continue to practice?) Needless to say, the actual exam was a complete shock to 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With regards to the general and spine focused sections I will say this: If the ABNS asked me to write my own questions for the oral exam, they would have been nearly the same as the questions actually asked. I am a fellowship trained spine surgeon in an academic practice who sees spine and PNS in the clinic and general ER neurosurgery on call. I therefore would expect a relevant oral exam to hit spine very hard and sprinkle in emergency neurosurgery (head trauma/ICH, common brain tumors,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etc</a:t>
            </a:r>
            <a:r>
              <a:rPr kumimoji="0" lang="en-US" sz="1600" b="0" i="0" u="none" strike="noStrike" kern="1200" cap="none" spc="0" normalizeH="0" baseline="0" noProof="0" dirty="0">
                <a:ln>
                  <a:noFill/>
                </a:ln>
                <a:solidFill>
                  <a:prstClr val="black"/>
                </a:solidFill>
                <a:effectLst/>
                <a:uLnTx/>
                <a:uFillTx/>
                <a:latin typeface="Calibri"/>
                <a:ea typeface="+mn-ea"/>
                <a:cs typeface="+mn-cs"/>
              </a:rPr>
              <a:t>). I feel that this is EXACTLY what I got--the exam stuck to the topics listed on the ABNS website. Furthermore, all four of my examiners were beyond cordial and fair. I really felt that I was talking to colleagues, not being tricked or made to look stupid (again contrary to what I had heard in preparation). The spine section in particular was a very positive experience, and while I know I didn't knock that section out of the park, I felt best about my performance on that section. The examiners could tell I was nervous and over-thinking at times and they did their best to put me at ease. They really just wanted to hear what I do in practice, not pre-prepared canned answers that are unrealistic. I think that is the essence of what an oral exam should be, and I will certainly pass this sentiment on to any future examinees I work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(continued…)</a:t>
            </a:r>
          </a:p>
        </p:txBody>
      </p:sp>
    </p:spTree>
    <p:extLst>
      <p:ext uri="{BB962C8B-B14F-4D97-AF65-F5344CB8AC3E}">
        <p14:creationId xmlns:p14="http://schemas.microsoft.com/office/powerpoint/2010/main" val="2249595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287" y="1246721"/>
            <a:ext cx="8633690" cy="1752600"/>
          </a:xfrm>
        </p:spPr>
        <p:txBody>
          <a:bodyPr>
            <a:noAutofit/>
          </a:bodyPr>
          <a:lstStyle/>
          <a:p>
            <a:pPr algn="l"/>
            <a:r>
              <a:rPr lang="en-US" sz="2800" dirty="0">
                <a:solidFill>
                  <a:srgbClr val="1F497D"/>
                </a:solidFill>
              </a:rPr>
              <a:t>Session 1: </a:t>
            </a:r>
            <a:r>
              <a:rPr lang="en-US" sz="2800" u="sng" dirty="0">
                <a:solidFill>
                  <a:srgbClr val="1F497D"/>
                </a:solidFill>
              </a:rPr>
              <a:t>General neurosurgery </a:t>
            </a:r>
            <a:r>
              <a:rPr lang="en-US" sz="2800" dirty="0">
                <a:solidFill>
                  <a:srgbClr val="1F497D"/>
                </a:solidFill>
              </a:rPr>
              <a:t>(5 cases)</a:t>
            </a:r>
          </a:p>
          <a:p>
            <a:pPr algn="l"/>
            <a:endParaRPr lang="en-US" sz="2800" dirty="0">
              <a:solidFill>
                <a:srgbClr val="1F497D"/>
              </a:solidFill>
            </a:endParaRPr>
          </a:p>
          <a:p>
            <a:pPr algn="l"/>
            <a:r>
              <a:rPr lang="en-US" sz="2800" dirty="0">
                <a:solidFill>
                  <a:srgbClr val="1F497D"/>
                </a:solidFill>
              </a:rPr>
              <a:t>Session 2: </a:t>
            </a:r>
            <a:r>
              <a:rPr lang="en-US" sz="2800" u="sng" dirty="0">
                <a:solidFill>
                  <a:srgbClr val="1F497D"/>
                </a:solidFill>
              </a:rPr>
              <a:t>Focused Practice </a:t>
            </a:r>
            <a:r>
              <a:rPr lang="en-US" sz="2800" dirty="0">
                <a:solidFill>
                  <a:srgbClr val="1F497D"/>
                </a:solidFill>
              </a:rPr>
              <a:t>(General #2, Spine, Tumor, Vascular, Functional, Trauma/Critical care, Pediatric)         (5 cases)</a:t>
            </a:r>
          </a:p>
          <a:p>
            <a:pPr algn="l"/>
            <a:endParaRPr lang="en-US" sz="2800" dirty="0">
              <a:solidFill>
                <a:srgbClr val="1F497D"/>
              </a:solidFill>
            </a:endParaRPr>
          </a:p>
          <a:p>
            <a:pPr algn="l"/>
            <a:r>
              <a:rPr lang="en-US" sz="2800" dirty="0">
                <a:solidFill>
                  <a:srgbClr val="1F497D"/>
                </a:solidFill>
              </a:rPr>
              <a:t>Session 3: </a:t>
            </a:r>
            <a:r>
              <a:rPr lang="en-US" sz="2800" u="sng" dirty="0">
                <a:solidFill>
                  <a:srgbClr val="1F497D"/>
                </a:solidFill>
              </a:rPr>
              <a:t>Applicant Cases </a:t>
            </a:r>
            <a:r>
              <a:rPr lang="en-US" sz="2800" dirty="0">
                <a:solidFill>
                  <a:srgbClr val="1F497D"/>
                </a:solidFill>
              </a:rPr>
              <a:t>(10 submitted, 5 chosen)</a:t>
            </a:r>
          </a:p>
          <a:p>
            <a:pPr algn="l"/>
            <a:endParaRPr lang="en-US" sz="2800" dirty="0">
              <a:solidFill>
                <a:srgbClr val="1F497D"/>
              </a:solidFill>
            </a:endParaRPr>
          </a:p>
          <a:p>
            <a:pPr algn="l"/>
            <a:r>
              <a:rPr lang="en-US" sz="2800" dirty="0">
                <a:solidFill>
                  <a:srgbClr val="1F497D"/>
                </a:solidFill>
              </a:rPr>
              <a:t>Each session is 45 minutes. There is no set order for the sessions. </a:t>
            </a:r>
          </a:p>
        </p:txBody>
      </p:sp>
      <p:sp>
        <p:nvSpPr>
          <p:cNvPr id="4" name="Title 3"/>
          <p:cNvSpPr>
            <a:spLocks noGrp="1"/>
          </p:cNvSpPr>
          <p:nvPr>
            <p:ph type="ctrTitle"/>
          </p:nvPr>
        </p:nvSpPr>
        <p:spPr>
          <a:xfrm>
            <a:off x="685800" y="0"/>
            <a:ext cx="7772400" cy="1470025"/>
          </a:xfrm>
        </p:spPr>
        <p:txBody>
          <a:bodyPr/>
          <a:lstStyle/>
          <a:p>
            <a:r>
              <a:rPr lang="en-US" dirty="0"/>
              <a:t>The Oral Exam</a:t>
            </a:r>
          </a:p>
        </p:txBody>
      </p:sp>
      <p:pic>
        <p:nvPicPr>
          <p:cNvPr id="2" name="Picture 1">
            <a:extLst>
              <a:ext uri="{FF2B5EF4-FFF2-40B4-BE49-F238E27FC236}">
                <a16:creationId xmlns:a16="http://schemas.microsoft.com/office/drawing/2014/main" id="{185522D2-A1DA-4967-8B20-D3CFE8C356E5}"/>
              </a:ext>
            </a:extLst>
          </p:cNvPr>
          <p:cNvPicPr>
            <a:picLocks noChangeAspect="1"/>
          </p:cNvPicPr>
          <p:nvPr/>
        </p:nvPicPr>
        <p:blipFill>
          <a:blip r:embed="rId2"/>
          <a:stretch>
            <a:fillRect/>
          </a:stretch>
        </p:blipFill>
        <p:spPr>
          <a:xfrm>
            <a:off x="7991006" y="161294"/>
            <a:ext cx="865707" cy="877900"/>
          </a:xfrm>
          <a:prstGeom prst="rect">
            <a:avLst/>
          </a:prstGeom>
        </p:spPr>
      </p:pic>
    </p:spTree>
    <p:extLst>
      <p:ext uri="{BB962C8B-B14F-4D97-AF65-F5344CB8AC3E}">
        <p14:creationId xmlns:p14="http://schemas.microsoft.com/office/powerpoint/2010/main" val="182086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770" y="1486193"/>
            <a:ext cx="8311081"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 have worked to match the candidate with examiners of the same specialty for the focused and case based sessions.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Also, examiner conflicts were taken into account.  This is more challenging  for the smaller specialties but it was achieved with attention to choosing guest examiners in certain disciplines.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DCC6D37-6EEE-4EEC-9D3C-7B71CF2473F9}"/>
              </a:ext>
            </a:extLst>
          </p:cNvPr>
          <p:cNvPicPr>
            <a:picLocks noChangeAspect="1"/>
          </p:cNvPicPr>
          <p:nvPr/>
        </p:nvPicPr>
        <p:blipFill>
          <a:blip r:embed="rId2"/>
          <a:stretch>
            <a:fillRect/>
          </a:stretch>
        </p:blipFill>
        <p:spPr>
          <a:xfrm>
            <a:off x="7939144" y="236576"/>
            <a:ext cx="865707" cy="877900"/>
          </a:xfrm>
          <a:prstGeom prst="rect">
            <a:avLst/>
          </a:prstGeom>
        </p:spPr>
      </p:pic>
    </p:spTree>
    <p:extLst>
      <p:ext uri="{BB962C8B-B14F-4D97-AF65-F5344CB8AC3E}">
        <p14:creationId xmlns:p14="http://schemas.microsoft.com/office/powerpoint/2010/main" val="417436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023" y="237808"/>
            <a:ext cx="8089271" cy="541686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Choosing the applicant cases for the oral examination…</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Complications			- common practice cases</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Unusual Cases			- interesting cases</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Good outcomes		- poor outcomes</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Professionalism		- coding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________________________________________________</a:t>
            </a:r>
          </a:p>
          <a:p>
            <a:pPr marL="457200" marR="0" lvl="0" indent="-457200" algn="l" defTabSz="457200" rtl="0" eaLnBrk="1" fontAlgn="auto" latinLnBrk="0" hangingPunct="1">
              <a:lnSpc>
                <a:spcPct val="100000"/>
              </a:lnSpc>
              <a:spcBef>
                <a:spcPts val="0"/>
              </a:spcBef>
              <a:spcAft>
                <a:spcPts val="0"/>
              </a:spcAft>
              <a:buClrTx/>
              <a:buSzTx/>
              <a:buFontTx/>
              <a:buChar char="-"/>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The ABNS Certification Process </a:t>
            </a:r>
            <a:r>
              <a:rPr kumimoji="0" lang="en-US" sz="2000" b="0" i="1" u="none" strike="noStrike" kern="1200" cap="none" spc="0" normalizeH="0" baseline="0" noProof="0" dirty="0">
                <a:ln>
                  <a:noFill/>
                </a:ln>
                <a:solidFill>
                  <a:srgbClr val="1F497D"/>
                </a:solidFill>
                <a:effectLst/>
                <a:uLnTx/>
                <a:uFillTx/>
                <a:latin typeface="Calibri"/>
                <a:ea typeface="+mn-ea"/>
                <a:cs typeface="+mn-cs"/>
              </a:rPr>
              <a:t>remains unchanged:</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Completion of accredited training</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Application for ABNS certification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Licensing in good standing</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Regional practice references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Hospital references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1" u="none" strike="noStrike" kern="1200" cap="none" spc="0" normalizeH="0" baseline="0" noProof="0" dirty="0">
                <a:ln>
                  <a:noFill/>
                </a:ln>
                <a:solidFill>
                  <a:srgbClr val="C0504D"/>
                </a:solidFill>
                <a:effectLst/>
                <a:uLnTx/>
                <a:uFillTx/>
                <a:latin typeface="Calibri"/>
                <a:ea typeface="+mn-ea"/>
                <a:cs typeface="+mn-cs"/>
              </a:rPr>
              <a:t>125 consecutive case submission reviewed by an ABNS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504D"/>
                </a:solidFill>
                <a:effectLst/>
                <a:uLnTx/>
                <a:uFillTx/>
                <a:latin typeface="Calibri"/>
                <a:ea typeface="+mn-ea"/>
                <a:cs typeface="+mn-cs"/>
              </a:rPr>
              <a:t>	(Cases reviewed according to the above criteria.  Information is by text 	alone, not with images.)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6. 	Entire file then reviewed by 3 directors prior to allowing the applicant to 	take the 	oral examination. </a:t>
            </a:r>
          </a:p>
        </p:txBody>
      </p:sp>
      <p:pic>
        <p:nvPicPr>
          <p:cNvPr id="3" name="Picture 2">
            <a:extLst>
              <a:ext uri="{FF2B5EF4-FFF2-40B4-BE49-F238E27FC236}">
                <a16:creationId xmlns:a16="http://schemas.microsoft.com/office/drawing/2014/main" id="{5123E738-F0D3-4707-A75F-EE2477F37F16}"/>
              </a:ext>
            </a:extLst>
          </p:cNvPr>
          <p:cNvPicPr>
            <a:picLocks noChangeAspect="1"/>
          </p:cNvPicPr>
          <p:nvPr/>
        </p:nvPicPr>
        <p:blipFill>
          <a:blip r:embed="rId2"/>
          <a:stretch>
            <a:fillRect/>
          </a:stretch>
        </p:blipFill>
        <p:spPr>
          <a:xfrm>
            <a:off x="7837843" y="237808"/>
            <a:ext cx="865707" cy="877900"/>
          </a:xfrm>
          <a:prstGeom prst="rect">
            <a:avLst/>
          </a:prstGeom>
        </p:spPr>
      </p:pic>
    </p:spTree>
    <p:extLst>
      <p:ext uri="{BB962C8B-B14F-4D97-AF65-F5344CB8AC3E}">
        <p14:creationId xmlns:p14="http://schemas.microsoft.com/office/powerpoint/2010/main" val="1806736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32" t="64870" r="32837" b="7172"/>
          <a:stretch/>
        </p:blipFill>
        <p:spPr bwMode="auto">
          <a:xfrm>
            <a:off x="233925" y="182099"/>
            <a:ext cx="5433543" cy="253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3376" t="34258" r="33683" b="52782"/>
          <a:stretch/>
        </p:blipFill>
        <p:spPr bwMode="auto">
          <a:xfrm>
            <a:off x="5687201" y="146315"/>
            <a:ext cx="3281050" cy="150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6871" y="2717634"/>
            <a:ext cx="8528365"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The Applicant Cases</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may see a weak indication for surgery.</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may see a complication.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may see management that you cannot understand.</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may see images that do not seem to justify surgery or care.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may see “lost to follow-up”.</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 may see coding concerns.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How are these scored?  (4-3-2-1?)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09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95" y="5235879"/>
            <a:ext cx="705674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Components</a:t>
            </a:r>
            <a:r>
              <a:rPr kumimoji="0" lang="en-US" sz="2400" b="0" i="1" u="none" strike="noStrike" kern="1200" cap="none" spc="0" normalizeH="0" baseline="0" noProof="0" dirty="0">
                <a:ln>
                  <a:noFill/>
                </a:ln>
                <a:solidFill>
                  <a:prstClr val="black"/>
                </a:solidFill>
                <a:effectLst/>
                <a:uLnTx/>
                <a:uFillTx/>
                <a:latin typeface="Calibri"/>
                <a:ea typeface="+mn-ea"/>
                <a:cs typeface="+mn-cs"/>
              </a:rPr>
              <a:t>: Knowledge – Safety- </a:t>
            </a:r>
            <a:r>
              <a:rPr kumimoji="0" lang="en-US" sz="2400" b="0" i="1" u="none" strike="noStrike" kern="1200" cap="none" spc="0" normalizeH="0" baseline="0" noProof="0" dirty="0">
                <a:ln>
                  <a:noFill/>
                </a:ln>
                <a:solidFill>
                  <a:srgbClr val="C0504D"/>
                </a:solidFill>
                <a:effectLst/>
                <a:uLnTx/>
                <a:uFillTx/>
                <a:latin typeface="Calibri"/>
                <a:ea typeface="+mn-ea"/>
                <a:cs typeface="+mn-cs"/>
              </a:rPr>
              <a:t>Surgical Indications </a:t>
            </a:r>
            <a:r>
              <a:rPr kumimoji="0" lang="en-US" sz="2400" b="0" i="1" u="none" strike="noStrike" kern="1200" cap="none" spc="0" normalizeH="0" baseline="0" noProof="0" dirty="0">
                <a:ln>
                  <a:noFill/>
                </a:ln>
                <a:solidFill>
                  <a:prstClr val="black"/>
                </a:solidFill>
                <a:effectLst/>
                <a:uLnTx/>
                <a:uFillTx/>
                <a:latin typeface="Calibri"/>
                <a:ea typeface="+mn-ea"/>
                <a:cs typeface="+mn-cs"/>
              </a:rPr>
              <a:t>– Care Decisions Supported – Case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52" t="15037" r="41164" b="55578"/>
          <a:stretch/>
        </p:blipFill>
        <p:spPr bwMode="auto">
          <a:xfrm>
            <a:off x="7513325" y="5235879"/>
            <a:ext cx="1454926" cy="136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353" t="64870" r="32837" b="7172"/>
          <a:stretch/>
        </p:blipFill>
        <p:spPr bwMode="auto">
          <a:xfrm>
            <a:off x="0" y="1473977"/>
            <a:ext cx="7296042" cy="352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3376" t="34258" r="33683" b="52782"/>
          <a:stretch/>
        </p:blipFill>
        <p:spPr bwMode="auto">
          <a:xfrm>
            <a:off x="5783824" y="209783"/>
            <a:ext cx="2762648" cy="126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714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52" t="15037" r="41164" b="55578"/>
          <a:stretch/>
        </p:blipFill>
        <p:spPr bwMode="auto">
          <a:xfrm>
            <a:off x="7513325" y="5630532"/>
            <a:ext cx="1033147" cy="96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632" t="64870" r="32837" b="7172"/>
          <a:stretch/>
        </p:blipFill>
        <p:spPr bwMode="auto">
          <a:xfrm>
            <a:off x="0" y="213639"/>
            <a:ext cx="5401699" cy="25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3376" t="34258" r="33683" b="52782"/>
          <a:stretch/>
        </p:blipFill>
        <p:spPr bwMode="auto">
          <a:xfrm>
            <a:off x="5783824" y="209783"/>
            <a:ext cx="2762648" cy="126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9376" y="2734314"/>
            <a:ext cx="8778875"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THE CANDIDATE FAILS ON THE GENERAL, FOCUS or CASE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candidate remains board eligible</a:t>
            </a:r>
          </a:p>
          <a:p>
            <a:pPr marL="342900" marR="0" lvl="0" indent="-342900" algn="l" defTabSz="4572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candidate can take the exam as early as 6 months later.</a:t>
            </a:r>
          </a:p>
          <a:p>
            <a:pPr marL="342900" marR="0" lvl="0" indent="-342900" algn="l" defTabSz="4572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candidate can use their previously submitted cases for the case review, or they can  submit 75 new consecutive cases for review which can begin within the prior 12 months of the exam that they failed.</a:t>
            </a:r>
          </a:p>
          <a:p>
            <a:pPr marL="342900" marR="0" lvl="0" indent="-342900" algn="l" defTabSz="457200" rtl="0" eaLnBrk="1" fontAlgn="auto" latinLnBrk="0" hangingPunct="1">
              <a:lnSpc>
                <a:spcPct val="100000"/>
              </a:lnSpc>
              <a:spcBef>
                <a:spcPts val="0"/>
              </a:spcBef>
              <a:spcAft>
                <a:spcPts val="0"/>
              </a:spcAft>
              <a:buClrTx/>
              <a:buSzTx/>
              <a:buFontTx/>
              <a:buAutoNum type="alphaL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71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ABNS Mission</a:t>
            </a:r>
          </a:p>
        </p:txBody>
      </p:sp>
      <p:sp>
        <p:nvSpPr>
          <p:cNvPr id="3" name="Content Placeholder 2"/>
          <p:cNvSpPr>
            <a:spLocks noGrp="1"/>
          </p:cNvSpPr>
          <p:nvPr>
            <p:ph idx="1"/>
          </p:nvPr>
        </p:nvSpPr>
        <p:spPr>
          <a:xfrm>
            <a:off x="822959" y="2344614"/>
            <a:ext cx="7543801" cy="3524479"/>
          </a:xfrm>
        </p:spPr>
        <p:txBody>
          <a:bodyPr/>
          <a:lstStyle/>
          <a:p>
            <a:pPr algn="ctr"/>
            <a:r>
              <a:rPr lang="en-US" sz="3200" b="1" dirty="0"/>
              <a:t>To improve public health care by developing and executing a sequence of certification activities to improve and maintain the educational and professional standards of neurological surgery.</a:t>
            </a:r>
          </a:p>
          <a:p>
            <a:endParaRPr lang="en-US" dirty="0"/>
          </a:p>
          <a:p>
            <a:endParaRPr lang="en-US" dirty="0"/>
          </a:p>
        </p:txBody>
      </p:sp>
      <p:sp>
        <p:nvSpPr>
          <p:cNvPr id="4" name="Footer Placeholder 3"/>
          <p:cNvSpPr>
            <a:spLocks noGrp="1"/>
          </p:cNvSpPr>
          <p:nvPr>
            <p:ph type="ftr" sz="quarter" idx="11"/>
          </p:nvPr>
        </p:nvSpPr>
        <p:spPr/>
        <p:txBody>
          <a:bodyPr/>
          <a:lstStyle/>
          <a:p>
            <a:r>
              <a:rPr lang="en-US"/>
              <a:t>www.abns.org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733" y="195816"/>
            <a:ext cx="1455511" cy="1392778"/>
          </a:xfrm>
          <a:prstGeom prst="rect">
            <a:avLst/>
          </a:prstGeom>
        </p:spPr>
      </p:pic>
    </p:spTree>
    <p:extLst>
      <p:ext uri="{BB962C8B-B14F-4D97-AF65-F5344CB8AC3E}">
        <p14:creationId xmlns:p14="http://schemas.microsoft.com/office/powerpoint/2010/main" val="178485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8369" y="426720"/>
            <a:ext cx="8168248"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There are  many  elements to this ABNS Oral Examination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Efficiency</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Grading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Relevance to </a:t>
            </a:r>
            <a:r>
              <a:rPr kumimoji="0" lang="en-US" sz="2400" b="0" i="1" u="none" strike="noStrike" kern="1200" cap="none" spc="0" normalizeH="0" baseline="0" noProof="0" dirty="0">
                <a:ln>
                  <a:noFill/>
                </a:ln>
                <a:solidFill>
                  <a:prstClr val="black"/>
                </a:solidFill>
                <a:effectLst/>
                <a:uLnTx/>
                <a:uFillTx/>
                <a:latin typeface="Calibri"/>
                <a:ea typeface="+mn-ea"/>
                <a:cs typeface="+mn-cs"/>
              </a:rPr>
              <a:t>the applicant, to us, and to the public</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Software development continues for analytics</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ABNS POST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Case submission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Imaging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Software for power point presentation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DO WHAT THE ABNS REQUESTS!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They will support you fairly. </a:t>
            </a:r>
          </a:p>
        </p:txBody>
      </p:sp>
      <p:pic>
        <p:nvPicPr>
          <p:cNvPr id="3" name="Picture 2">
            <a:extLst>
              <a:ext uri="{FF2B5EF4-FFF2-40B4-BE49-F238E27FC236}">
                <a16:creationId xmlns:a16="http://schemas.microsoft.com/office/drawing/2014/main" id="{C0BDF464-D457-4BF5-94D3-1BDD272CB511}"/>
              </a:ext>
            </a:extLst>
          </p:cNvPr>
          <p:cNvPicPr>
            <a:picLocks noChangeAspect="1"/>
          </p:cNvPicPr>
          <p:nvPr/>
        </p:nvPicPr>
        <p:blipFill>
          <a:blip r:embed="rId2"/>
          <a:stretch>
            <a:fillRect/>
          </a:stretch>
        </p:blipFill>
        <p:spPr>
          <a:xfrm>
            <a:off x="7909762" y="565349"/>
            <a:ext cx="865707" cy="877900"/>
          </a:xfrm>
          <a:prstGeom prst="rect">
            <a:avLst/>
          </a:prstGeom>
        </p:spPr>
      </p:pic>
    </p:spTree>
    <p:extLst>
      <p:ext uri="{BB962C8B-B14F-4D97-AF65-F5344CB8AC3E}">
        <p14:creationId xmlns:p14="http://schemas.microsoft.com/office/powerpoint/2010/main" val="1806152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458" y="506633"/>
            <a:ext cx="1470612" cy="1407228"/>
          </a:xfrm>
          <a:prstGeom prst="rect">
            <a:avLst/>
          </a:prstGeom>
        </p:spPr>
      </p:pic>
      <p:sp>
        <p:nvSpPr>
          <p:cNvPr id="3" name="Footer Placeholder 2">
            <a:extLst>
              <a:ext uri="{FF2B5EF4-FFF2-40B4-BE49-F238E27FC236}">
                <a16:creationId xmlns:a16="http://schemas.microsoft.com/office/drawing/2014/main" id="{7582FE0B-62E9-4EB7-8C77-D2B90E5F5C39}"/>
              </a:ext>
            </a:extLst>
          </p:cNvPr>
          <p:cNvSpPr>
            <a:spLocks noGrp="1"/>
          </p:cNvSpPr>
          <p:nvPr>
            <p:ph type="ftr" sz="quarter" idx="11"/>
          </p:nvPr>
        </p:nvSpPr>
        <p:spPr/>
        <p:txBody>
          <a:bodyPr/>
          <a:lstStyle/>
          <a:p>
            <a:r>
              <a:rPr lang="en-US" sz="1600" dirty="0"/>
              <a:t>www.abns.org</a:t>
            </a:r>
          </a:p>
        </p:txBody>
      </p:sp>
    </p:spTree>
    <p:extLst>
      <p:ext uri="{BB962C8B-B14F-4D97-AF65-F5344CB8AC3E}">
        <p14:creationId xmlns:p14="http://schemas.microsoft.com/office/powerpoint/2010/main" val="522683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160" y="566005"/>
            <a:ext cx="6339840" cy="1084996"/>
          </a:xfrm>
        </p:spPr>
        <p:txBody>
          <a:bodyPr>
            <a:normAutofit fontScale="90000"/>
          </a:bodyPr>
          <a:lstStyle/>
          <a:p>
            <a:r>
              <a:rPr lang="en-US" sz="4400" dirty="0"/>
              <a:t>2019 ABNS Officers and New Directors</a:t>
            </a:r>
          </a:p>
        </p:txBody>
      </p:sp>
      <p:sp>
        <p:nvSpPr>
          <p:cNvPr id="8" name="Content Placeholder 7"/>
          <p:cNvSpPr>
            <a:spLocks noGrp="1"/>
          </p:cNvSpPr>
          <p:nvPr>
            <p:ph idx="1"/>
          </p:nvPr>
        </p:nvSpPr>
        <p:spPr>
          <a:xfrm>
            <a:off x="822959" y="1845734"/>
            <a:ext cx="7546341" cy="2713566"/>
          </a:xfrm>
        </p:spPr>
        <p:txBody>
          <a:bodyPr>
            <a:normAutofit/>
          </a:bodyPr>
          <a:lstStyle/>
          <a:p>
            <a:r>
              <a:rPr lang="en-US" b="1" dirty="0"/>
              <a:t>Chair:  Linda </a:t>
            </a:r>
            <a:r>
              <a:rPr lang="en-US" b="1" dirty="0" err="1"/>
              <a:t>Liau</a:t>
            </a:r>
            <a:r>
              <a:rPr lang="en-US" b="1" dirty="0"/>
              <a:t> MD PhD</a:t>
            </a:r>
          </a:p>
          <a:p>
            <a:r>
              <a:rPr lang="en-US" dirty="0"/>
              <a:t>Vice Chair:  Doug </a:t>
            </a:r>
            <a:r>
              <a:rPr lang="en-US" dirty="0" err="1"/>
              <a:t>Kondziolka</a:t>
            </a:r>
            <a:r>
              <a:rPr lang="en-US" dirty="0"/>
              <a:t> MD</a:t>
            </a:r>
          </a:p>
          <a:p>
            <a:r>
              <a:rPr lang="en-US" dirty="0"/>
              <a:t>Secretary:  Carl Heilman MD</a:t>
            </a:r>
          </a:p>
          <a:p>
            <a:r>
              <a:rPr lang="en-US" dirty="0"/>
              <a:t>Treasurer:  Kevin </a:t>
            </a:r>
            <a:r>
              <a:rPr lang="en-US" dirty="0" err="1"/>
              <a:t>Cockroft</a:t>
            </a:r>
            <a:r>
              <a:rPr lang="en-US" dirty="0"/>
              <a:t> MD</a:t>
            </a:r>
          </a:p>
          <a:p>
            <a:endParaRPr lang="en-US" dirty="0"/>
          </a:p>
          <a:p>
            <a:r>
              <a:rPr lang="en-US" b="1" dirty="0"/>
              <a:t>New Directors: Russ </a:t>
            </a:r>
            <a:r>
              <a:rPr lang="en-US" b="1" dirty="0" err="1"/>
              <a:t>Lonser</a:t>
            </a:r>
            <a:r>
              <a:rPr lang="en-US" b="1" dirty="0"/>
              <a:t> MD, Nate Selden MD, Paul </a:t>
            </a:r>
            <a:r>
              <a:rPr lang="en-US" b="1" dirty="0" err="1"/>
              <a:t>Camarata</a:t>
            </a:r>
            <a:r>
              <a:rPr lang="en-US" b="1" dirty="0"/>
              <a:t> MD</a:t>
            </a:r>
          </a:p>
        </p:txBody>
      </p:sp>
      <p:sp>
        <p:nvSpPr>
          <p:cNvPr id="4" name="Footer Placeholder 3"/>
          <p:cNvSpPr>
            <a:spLocks noGrp="1"/>
          </p:cNvSpPr>
          <p:nvPr>
            <p:ph type="ftr" sz="quarter" idx="11"/>
          </p:nvPr>
        </p:nvSpPr>
        <p:spPr/>
        <p:txBody>
          <a:bodyPr/>
          <a:lstStyle/>
          <a:p>
            <a:r>
              <a:rPr lang="en-US"/>
              <a:t>www.abns.org</a:t>
            </a:r>
            <a:endParaRPr lang="en-US" dirty="0"/>
          </a:p>
        </p:txBody>
      </p:sp>
      <p:pic>
        <p:nvPicPr>
          <p:cNvPr id="5" name="Picture 4"/>
          <p:cNvPicPr>
            <a:picLocks noChangeAspect="1"/>
          </p:cNvPicPr>
          <p:nvPr/>
        </p:nvPicPr>
        <p:blipFill rotWithShape="1">
          <a:blip r:embed="rId2"/>
          <a:srcRect l="6765" t="602" r="6176" b="17182"/>
          <a:stretch/>
        </p:blipFill>
        <p:spPr>
          <a:xfrm>
            <a:off x="3405841" y="4538765"/>
            <a:ext cx="1204259" cy="1472776"/>
          </a:xfrm>
          <a:prstGeom prst="rect">
            <a:avLst/>
          </a:prstGeom>
        </p:spPr>
      </p:pic>
      <p:pic>
        <p:nvPicPr>
          <p:cNvPr id="6" name="Picture 5"/>
          <p:cNvPicPr>
            <a:picLocks noChangeAspect="1"/>
          </p:cNvPicPr>
          <p:nvPr/>
        </p:nvPicPr>
        <p:blipFill rotWithShape="1">
          <a:blip r:embed="rId3"/>
          <a:srcRect l="37399" t="10675" r="19463" b="42484"/>
          <a:stretch/>
        </p:blipFill>
        <p:spPr>
          <a:xfrm>
            <a:off x="5201771" y="4535204"/>
            <a:ext cx="1046629" cy="1470753"/>
          </a:xfrm>
          <a:prstGeom prst="rect">
            <a:avLst/>
          </a:prstGeom>
        </p:spPr>
      </p:pic>
      <p:pic>
        <p:nvPicPr>
          <p:cNvPr id="7" name="Picture 6"/>
          <p:cNvPicPr>
            <a:picLocks noChangeAspect="1"/>
          </p:cNvPicPr>
          <p:nvPr/>
        </p:nvPicPr>
        <p:blipFill rotWithShape="1">
          <a:blip r:embed="rId4"/>
          <a:srcRect l="15498" t="2601" r="14367" b="10865"/>
          <a:stretch/>
        </p:blipFill>
        <p:spPr>
          <a:xfrm>
            <a:off x="1922929" y="4572000"/>
            <a:ext cx="972671" cy="13962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696" y="223986"/>
            <a:ext cx="1801687" cy="1724034"/>
          </a:xfrm>
          <a:prstGeom prst="rect">
            <a:avLst/>
          </a:prstGeom>
        </p:spPr>
      </p:pic>
      <p:sp>
        <p:nvSpPr>
          <p:cNvPr id="10" name="TextBox 9"/>
          <p:cNvSpPr txBox="1"/>
          <p:nvPr/>
        </p:nvSpPr>
        <p:spPr>
          <a:xfrm>
            <a:off x="1981200" y="5943600"/>
            <a:ext cx="596900" cy="369332"/>
          </a:xfrm>
          <a:prstGeom prst="rect">
            <a:avLst/>
          </a:prstGeom>
          <a:noFill/>
        </p:spPr>
        <p:txBody>
          <a:bodyPr wrap="square" rtlCol="0">
            <a:spAutoFit/>
          </a:bodyPr>
          <a:lstStyle/>
          <a:p>
            <a:r>
              <a:rPr lang="en-US" dirty="0"/>
              <a:t>CNS</a:t>
            </a:r>
          </a:p>
        </p:txBody>
      </p:sp>
      <p:sp>
        <p:nvSpPr>
          <p:cNvPr id="11" name="TextBox 10"/>
          <p:cNvSpPr txBox="1"/>
          <p:nvPr/>
        </p:nvSpPr>
        <p:spPr>
          <a:xfrm>
            <a:off x="3835400" y="5969000"/>
            <a:ext cx="647700" cy="369332"/>
          </a:xfrm>
          <a:prstGeom prst="rect">
            <a:avLst/>
          </a:prstGeom>
          <a:noFill/>
        </p:spPr>
        <p:txBody>
          <a:bodyPr wrap="square" rtlCol="0">
            <a:spAutoFit/>
          </a:bodyPr>
          <a:lstStyle/>
          <a:p>
            <a:r>
              <a:rPr lang="en-US" dirty="0"/>
              <a:t>SNS</a:t>
            </a:r>
          </a:p>
        </p:txBody>
      </p:sp>
      <p:sp>
        <p:nvSpPr>
          <p:cNvPr id="12" name="TextBox 11"/>
          <p:cNvSpPr txBox="1"/>
          <p:nvPr/>
        </p:nvSpPr>
        <p:spPr>
          <a:xfrm>
            <a:off x="5486400" y="5994400"/>
            <a:ext cx="584200" cy="369332"/>
          </a:xfrm>
          <a:prstGeom prst="rect">
            <a:avLst/>
          </a:prstGeom>
          <a:noFill/>
        </p:spPr>
        <p:txBody>
          <a:bodyPr wrap="square" rtlCol="0">
            <a:spAutoFit/>
          </a:bodyPr>
          <a:lstStyle/>
          <a:p>
            <a:r>
              <a:rPr lang="en-US" dirty="0"/>
              <a:t>NSA</a:t>
            </a:r>
          </a:p>
        </p:txBody>
      </p:sp>
      <p:pic>
        <p:nvPicPr>
          <p:cNvPr id="13" name="Picture 12" descr="Liau.png"/>
          <p:cNvPicPr/>
          <p:nvPr/>
        </p:nvPicPr>
        <p:blipFill rotWithShape="1">
          <a:blip r:embed="rId6">
            <a:extLst>
              <a:ext uri="{28A0092B-C50C-407E-A947-70E740481C1C}">
                <a14:useLocalDpi xmlns:a14="http://schemas.microsoft.com/office/drawing/2010/main" val="0"/>
              </a:ext>
            </a:extLst>
          </a:blip>
          <a:srcRect l="12535" t="7177" r="17317" b="29910"/>
          <a:stretch/>
        </p:blipFill>
        <p:spPr>
          <a:xfrm>
            <a:off x="4864100" y="1819910"/>
            <a:ext cx="1510030" cy="1837690"/>
          </a:xfrm>
          <a:prstGeom prst="rect">
            <a:avLst/>
          </a:prstGeom>
        </p:spPr>
      </p:pic>
    </p:spTree>
    <p:extLst>
      <p:ext uri="{BB962C8B-B14F-4D97-AF65-F5344CB8AC3E}">
        <p14:creationId xmlns:p14="http://schemas.microsoft.com/office/powerpoint/2010/main" val="21670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ABNS Numbers:</a:t>
            </a:r>
          </a:p>
        </p:txBody>
      </p:sp>
      <p:sp>
        <p:nvSpPr>
          <p:cNvPr id="3" name="Subtitle 2"/>
          <p:cNvSpPr>
            <a:spLocks noGrp="1"/>
          </p:cNvSpPr>
          <p:nvPr>
            <p:ph idx="1"/>
          </p:nvPr>
        </p:nvSpPr>
        <p:spPr>
          <a:xfrm>
            <a:off x="643864" y="2148975"/>
            <a:ext cx="7903832" cy="4018976"/>
          </a:xfrm>
        </p:spPr>
        <p:txBody>
          <a:bodyPr>
            <a:normAutofit/>
          </a:bodyPr>
          <a:lstStyle/>
          <a:p>
            <a:pPr>
              <a:buFont typeface="Wingdings" panose="05000000000000000000" pitchFamily="2" charset="2"/>
              <a:buChar char="§"/>
            </a:pPr>
            <a:r>
              <a:rPr lang="en-US" dirty="0"/>
              <a:t>7,063 Total ABNS </a:t>
            </a:r>
            <a:r>
              <a:rPr lang="en-US" dirty="0" err="1"/>
              <a:t>Diplomates</a:t>
            </a:r>
            <a:endParaRPr lang="en-US" dirty="0"/>
          </a:p>
          <a:p>
            <a:pPr>
              <a:buFont typeface="Wingdings" panose="05000000000000000000" pitchFamily="2" charset="2"/>
              <a:buChar char="§"/>
            </a:pPr>
            <a:r>
              <a:rPr lang="en-US" dirty="0"/>
              <a:t>5,986 Active </a:t>
            </a:r>
            <a:r>
              <a:rPr lang="en-US" dirty="0" err="1"/>
              <a:t>Diplomates</a:t>
            </a:r>
            <a:r>
              <a:rPr lang="en-US" dirty="0"/>
              <a:t>: 3,191 lifetime</a:t>
            </a:r>
          </a:p>
          <a:p>
            <a:pPr>
              <a:buFont typeface="Wingdings" panose="05000000000000000000" pitchFamily="2" charset="2"/>
              <a:buChar char="§"/>
            </a:pPr>
            <a:endParaRPr lang="en-US" dirty="0"/>
          </a:p>
          <a:p>
            <a:pPr>
              <a:buFont typeface="Wingdings" panose="05000000000000000000" pitchFamily="2" charset="2"/>
              <a:buChar char="§"/>
            </a:pPr>
            <a:r>
              <a:rPr lang="en-US" dirty="0"/>
              <a:t>1,489 Neurosurgery residents in 115 ACGME training programs</a:t>
            </a:r>
          </a:p>
          <a:p>
            <a:pPr>
              <a:buFont typeface="Wingdings" panose="05000000000000000000" pitchFamily="2" charset="2"/>
              <a:buChar char="§"/>
            </a:pPr>
            <a:r>
              <a:rPr lang="en-US" dirty="0"/>
              <a:t>16% of neurosurgery residents are women</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196" y="300186"/>
            <a:ext cx="1801687" cy="1724034"/>
          </a:xfrm>
          <a:prstGeom prst="rect">
            <a:avLst/>
          </a:prstGeom>
        </p:spPr>
      </p:pic>
      <p:sp>
        <p:nvSpPr>
          <p:cNvPr id="5" name="Footer Placeholder 4">
            <a:extLst>
              <a:ext uri="{FF2B5EF4-FFF2-40B4-BE49-F238E27FC236}">
                <a16:creationId xmlns:a16="http://schemas.microsoft.com/office/drawing/2014/main" id="{F41AFBA1-1DAF-4CB5-85CE-87C57454DEAC}"/>
              </a:ext>
            </a:extLst>
          </p:cNvPr>
          <p:cNvSpPr>
            <a:spLocks noGrp="1"/>
          </p:cNvSpPr>
          <p:nvPr>
            <p:ph type="ftr" sz="quarter" idx="11"/>
          </p:nvPr>
        </p:nvSpPr>
        <p:spPr/>
        <p:txBody>
          <a:bodyPr/>
          <a:lstStyle/>
          <a:p>
            <a:r>
              <a:rPr lang="en-US" sz="1600" dirty="0"/>
              <a:t>www.abns.org</a:t>
            </a:r>
          </a:p>
        </p:txBody>
      </p:sp>
    </p:spTree>
    <p:extLst>
      <p:ext uri="{BB962C8B-B14F-4D97-AF65-F5344CB8AC3E}">
        <p14:creationId xmlns:p14="http://schemas.microsoft.com/office/powerpoint/2010/main" val="4274271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93745" y="663094"/>
            <a:ext cx="2939262" cy="369332"/>
          </a:xfrm>
          <a:prstGeom prst="rect">
            <a:avLst/>
          </a:prstGeom>
          <a:noFill/>
        </p:spPr>
        <p:txBody>
          <a:bodyPr wrap="square" rtlCol="0">
            <a:spAutoFit/>
          </a:bodyPr>
          <a:lstStyle/>
          <a:p>
            <a:pPr defTabSz="342900"/>
            <a:r>
              <a:rPr lang="en-US" b="1" dirty="0">
                <a:solidFill>
                  <a:prstClr val="black"/>
                </a:solidFill>
                <a:latin typeface="Calibri" panose="020F0502020204030204"/>
              </a:rPr>
              <a:t>Board Certification pathway</a:t>
            </a:r>
          </a:p>
        </p:txBody>
      </p:sp>
      <p:pic>
        <p:nvPicPr>
          <p:cNvPr id="8" name="Picture 7">
            <a:extLst>
              <a:ext uri="{FF2B5EF4-FFF2-40B4-BE49-F238E27FC236}">
                <a16:creationId xmlns:a16="http://schemas.microsoft.com/office/drawing/2014/main" id="{8ED75A1D-0D15-4FFC-BBC5-650625B8AA92}"/>
              </a:ext>
            </a:extLst>
          </p:cNvPr>
          <p:cNvPicPr>
            <a:picLocks noChangeAspect="1"/>
          </p:cNvPicPr>
          <p:nvPr/>
        </p:nvPicPr>
        <p:blipFill>
          <a:blip r:embed="rId3"/>
          <a:stretch>
            <a:fillRect/>
          </a:stretch>
        </p:blipFill>
        <p:spPr>
          <a:xfrm>
            <a:off x="7576124" y="409691"/>
            <a:ext cx="960120" cy="960120"/>
          </a:xfrm>
          <a:prstGeom prst="rect">
            <a:avLst/>
          </a:prstGeom>
        </p:spPr>
      </p:pic>
      <p:graphicFrame>
        <p:nvGraphicFramePr>
          <p:cNvPr id="6" name="Diagram 5">
            <a:extLst>
              <a:ext uri="{FF2B5EF4-FFF2-40B4-BE49-F238E27FC236}">
                <a16:creationId xmlns:a16="http://schemas.microsoft.com/office/drawing/2014/main" id="{A3640522-02B3-4B5E-BFB1-8B7572025B6C}"/>
              </a:ext>
            </a:extLst>
          </p:cNvPr>
          <p:cNvGraphicFramePr/>
          <p:nvPr>
            <p:extLst>
              <p:ext uri="{D42A27DB-BD31-4B8C-83A1-F6EECF244321}">
                <p14:modId xmlns:p14="http://schemas.microsoft.com/office/powerpoint/2010/main" val="2820618075"/>
              </p:ext>
            </p:extLst>
          </p:nvPr>
        </p:nvGraphicFramePr>
        <p:xfrm>
          <a:off x="27949" y="321664"/>
          <a:ext cx="8508295" cy="5749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CA15B003-9718-4664-9F6F-EB3F5FB3BAE0}"/>
              </a:ext>
            </a:extLst>
          </p:cNvPr>
          <p:cNvSpPr>
            <a:spLocks noGrp="1"/>
          </p:cNvSpPr>
          <p:nvPr>
            <p:ph type="ftr" sz="quarter" idx="11"/>
          </p:nvPr>
        </p:nvSpPr>
        <p:spPr/>
        <p:txBody>
          <a:bodyPr/>
          <a:lstStyle/>
          <a:p>
            <a:pPr defTabSz="342900"/>
            <a:r>
              <a:rPr lang="en-US" sz="1200" dirty="0">
                <a:latin typeface="Calibri" panose="020F0502020204030204"/>
              </a:rPr>
              <a:t>www.abns.org</a:t>
            </a:r>
          </a:p>
        </p:txBody>
      </p:sp>
      <p:sp>
        <p:nvSpPr>
          <p:cNvPr id="3" name="Arrow: Left 2">
            <a:extLst>
              <a:ext uri="{FF2B5EF4-FFF2-40B4-BE49-F238E27FC236}">
                <a16:creationId xmlns:a16="http://schemas.microsoft.com/office/drawing/2014/main" id="{D86BD355-BB16-49D2-BA5E-F0CD93E0FE6C}"/>
              </a:ext>
            </a:extLst>
          </p:cNvPr>
          <p:cNvSpPr/>
          <p:nvPr/>
        </p:nvSpPr>
        <p:spPr>
          <a:xfrm rot="19911895">
            <a:off x="6305365" y="3567159"/>
            <a:ext cx="724480" cy="2738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32D6B31D-FA26-472D-8EDE-662BDA230803}"/>
              </a:ext>
            </a:extLst>
          </p:cNvPr>
          <p:cNvSpPr txBox="1"/>
          <p:nvPr/>
        </p:nvSpPr>
        <p:spPr>
          <a:xfrm>
            <a:off x="6943536" y="3196181"/>
            <a:ext cx="1658927" cy="369332"/>
          </a:xfrm>
          <a:prstGeom prst="rect">
            <a:avLst/>
          </a:prstGeom>
          <a:noFill/>
        </p:spPr>
        <p:txBody>
          <a:bodyPr wrap="square" rtlCol="0">
            <a:spAutoFit/>
          </a:bodyPr>
          <a:lstStyle/>
          <a:p>
            <a:pPr defTabSz="342900"/>
            <a:r>
              <a:rPr lang="en-US" b="1" dirty="0">
                <a:solidFill>
                  <a:prstClr val="white"/>
                </a:solidFill>
                <a:highlight>
                  <a:srgbClr val="009CD5"/>
                </a:highlight>
                <a:latin typeface="Calibri" panose="020F0502020204030204"/>
              </a:rPr>
              <a:t>Procedure Logs</a:t>
            </a:r>
          </a:p>
        </p:txBody>
      </p:sp>
    </p:spTree>
    <p:extLst>
      <p:ext uri="{BB962C8B-B14F-4D97-AF65-F5344CB8AC3E}">
        <p14:creationId xmlns:p14="http://schemas.microsoft.com/office/powerpoint/2010/main" val="2623748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713" y="1395412"/>
            <a:ext cx="8725989" cy="1470025"/>
          </a:xfrm>
        </p:spPr>
        <p:txBody>
          <a:bodyPr>
            <a:normAutofit/>
          </a:bodyPr>
          <a:lstStyle/>
          <a:p>
            <a:r>
              <a:rPr lang="en-US" sz="4000" dirty="0"/>
              <a:t>The oral exam has evolved over the past 77 years…</a:t>
            </a:r>
          </a:p>
        </p:txBody>
      </p:sp>
      <p:sp>
        <p:nvSpPr>
          <p:cNvPr id="3" name="Subtitle 2"/>
          <p:cNvSpPr>
            <a:spLocks noGrp="1"/>
          </p:cNvSpPr>
          <p:nvPr>
            <p:ph type="subTitle" idx="1"/>
          </p:nvPr>
        </p:nvSpPr>
        <p:spPr>
          <a:xfrm>
            <a:off x="1371600" y="3387299"/>
            <a:ext cx="6400800" cy="1752600"/>
          </a:xfrm>
        </p:spPr>
        <p:txBody>
          <a:bodyPr>
            <a:normAutofit/>
          </a:bodyPr>
          <a:lstStyle/>
          <a:p>
            <a:br>
              <a:rPr lang="en-US" dirty="0"/>
            </a:br>
            <a:endParaRPr lang="en-US" dirty="0"/>
          </a:p>
        </p:txBody>
      </p:sp>
      <p:pic>
        <p:nvPicPr>
          <p:cNvPr id="4" name="Picture 2" descr="C:\Users\dmielke.AD\AppData\Local\Microsoft\Windows\Temporary Internet Files\Content.IE5\THZZGUXQ\Red Logo w 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6137" y="3309526"/>
            <a:ext cx="1896220" cy="189622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41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287" y="1213870"/>
            <a:ext cx="8633690" cy="1752600"/>
          </a:xfrm>
        </p:spPr>
        <p:txBody>
          <a:bodyPr>
            <a:noAutofit/>
          </a:bodyPr>
          <a:lstStyle/>
          <a:p>
            <a:pPr marL="514350" indent="-514350" algn="l">
              <a:buAutoNum type="arabicPeriod"/>
            </a:pPr>
            <a:r>
              <a:rPr lang="en-US" sz="2800" dirty="0">
                <a:solidFill>
                  <a:srgbClr val="1F497D"/>
                </a:solidFill>
              </a:rPr>
              <a:t>Increasing relevance to actual practice.</a:t>
            </a:r>
          </a:p>
          <a:p>
            <a:pPr marL="514350" indent="-514350" algn="l">
              <a:buAutoNum type="arabicPeriod"/>
            </a:pPr>
            <a:r>
              <a:rPr lang="en-US" sz="2800" dirty="0">
                <a:solidFill>
                  <a:srgbClr val="1F497D"/>
                </a:solidFill>
              </a:rPr>
              <a:t>Testing neurosurgeons on what they actually do.</a:t>
            </a:r>
          </a:p>
          <a:p>
            <a:pPr marL="514350" indent="-514350" algn="l">
              <a:buAutoNum type="arabicPeriod"/>
            </a:pPr>
            <a:r>
              <a:rPr lang="en-US" sz="2800" dirty="0">
                <a:solidFill>
                  <a:srgbClr val="1F497D"/>
                </a:solidFill>
              </a:rPr>
              <a:t>Reduce failures based on cases candidates are unlikely to do.</a:t>
            </a:r>
          </a:p>
          <a:p>
            <a:pPr marL="514350" indent="-514350" algn="l">
              <a:buAutoNum type="arabicPeriod"/>
            </a:pPr>
            <a:r>
              <a:rPr lang="en-US" sz="2800" dirty="0">
                <a:solidFill>
                  <a:srgbClr val="1F497D"/>
                </a:solidFill>
              </a:rPr>
              <a:t>Precedent in other specialties (orthopedic surgery only uses applicant cases)</a:t>
            </a:r>
          </a:p>
          <a:p>
            <a:pPr marL="514350" indent="-514350" algn="l">
              <a:buAutoNum type="arabicPeriod"/>
            </a:pPr>
            <a:r>
              <a:rPr lang="en-US" sz="2800" dirty="0">
                <a:solidFill>
                  <a:srgbClr val="1F497D"/>
                </a:solidFill>
              </a:rPr>
              <a:t>Help to increase public safety by evaluating practice realities.</a:t>
            </a:r>
          </a:p>
          <a:p>
            <a:pPr marL="514350" indent="-514350" algn="l">
              <a:buAutoNum type="arabicPeriod"/>
            </a:pPr>
            <a:r>
              <a:rPr lang="en-US" sz="2800" dirty="0">
                <a:solidFill>
                  <a:srgbClr val="1F497D"/>
                </a:solidFill>
              </a:rPr>
              <a:t>Will allow prospective data collection and outcomes to better understand the product of training and how neurosurgical practice actually exists.</a:t>
            </a:r>
          </a:p>
        </p:txBody>
      </p:sp>
      <p:sp>
        <p:nvSpPr>
          <p:cNvPr id="4" name="Title 3"/>
          <p:cNvSpPr>
            <a:spLocks noGrp="1"/>
          </p:cNvSpPr>
          <p:nvPr>
            <p:ph type="ctrTitle"/>
          </p:nvPr>
        </p:nvSpPr>
        <p:spPr>
          <a:xfrm>
            <a:off x="685800" y="0"/>
            <a:ext cx="7772400" cy="1470025"/>
          </a:xfrm>
        </p:spPr>
        <p:txBody>
          <a:bodyPr/>
          <a:lstStyle/>
          <a:p>
            <a:r>
              <a:rPr lang="en-US" dirty="0"/>
              <a:t>Why this examination format?</a:t>
            </a:r>
          </a:p>
        </p:txBody>
      </p:sp>
    </p:spTree>
    <p:extLst>
      <p:ext uri="{BB962C8B-B14F-4D97-AF65-F5344CB8AC3E}">
        <p14:creationId xmlns:p14="http://schemas.microsoft.com/office/powerpoint/2010/main" val="385806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339" y="363317"/>
            <a:ext cx="8725989" cy="5376580"/>
          </a:xfrm>
        </p:spPr>
        <p:txBody>
          <a:bodyPr>
            <a:noAutofit/>
          </a:bodyPr>
          <a:lstStyle/>
          <a:p>
            <a:pPr algn="l"/>
            <a:br>
              <a:rPr lang="en-US" sz="2800" dirty="0"/>
            </a:br>
            <a:endParaRPr lang="en-US" sz="2800" dirty="0"/>
          </a:p>
        </p:txBody>
      </p:sp>
      <p:sp>
        <p:nvSpPr>
          <p:cNvPr id="3" name="Subtitle 2"/>
          <p:cNvSpPr>
            <a:spLocks noGrp="1"/>
          </p:cNvSpPr>
          <p:nvPr>
            <p:ph type="subTitle" idx="1"/>
          </p:nvPr>
        </p:nvSpPr>
        <p:spPr>
          <a:xfrm>
            <a:off x="1371600" y="3387299"/>
            <a:ext cx="6400800" cy="1752600"/>
          </a:xfrm>
        </p:spPr>
        <p:txBody>
          <a:bodyPr>
            <a:normAutofit/>
          </a:bodyPr>
          <a:lstStyle/>
          <a:p>
            <a:br>
              <a:rPr lang="en-US" dirty="0"/>
            </a:br>
            <a:endParaRPr lang="en-US" dirty="0"/>
          </a:p>
        </p:txBody>
      </p:sp>
      <p:pic>
        <p:nvPicPr>
          <p:cNvPr id="4" name="Picture 2" descr="C:\Users\dmielke.AD\AppData\Local\Microsoft\Windows\Temporary Internet Files\Content.IE5\THZZGUXQ\Red Logo w 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480" y="5739897"/>
            <a:ext cx="814815" cy="81481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338" y="363317"/>
            <a:ext cx="8725989" cy="51398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F497D"/>
                </a:solidFill>
                <a:effectLst/>
                <a:uLnTx/>
                <a:uFillTx/>
                <a:latin typeface="Calibri"/>
                <a:ea typeface="+mn-ea"/>
                <a:cs typeface="+mn-cs"/>
              </a:rPr>
              <a:t>Prior Exam</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1" u="none" strike="noStrike" kern="1200" cap="none" spc="0" normalizeH="0" baseline="0" noProof="0" dirty="0">
                <a:ln>
                  <a:noFill/>
                </a:ln>
                <a:solidFill>
                  <a:srgbClr val="1F497D"/>
                </a:solidFill>
                <a:effectLst/>
                <a:uLnTx/>
                <a:uFillTx/>
                <a:latin typeface="Calibri"/>
                <a:ea typeface="+mn-ea"/>
                <a:cs typeface="+mn-cs"/>
              </a:rPr>
              <a:t>Current Exam</a:t>
            </a:r>
            <a:br>
              <a:rPr kumimoji="0" lang="en-US" sz="2400" b="0" i="0" u="none" strike="noStrike" kern="1200" cap="none" spc="0" normalizeH="0" baseline="0" noProof="0" dirty="0">
                <a:ln>
                  <a:noFill/>
                </a:ln>
                <a:solidFill>
                  <a:prstClr val="black"/>
                </a:solidFill>
                <a:effectLst/>
                <a:uLnTx/>
                <a:uFillTx/>
                <a:latin typeface="Calibri"/>
                <a:ea typeface="+mn-ea"/>
                <a:cs typeface="+mn-cs"/>
              </a:rPr>
            </a:b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3 x 60 minute sessions				3 x 45 minute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Cranial – Spine – “Other”			General – Focus Practice – Cases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 questions per session				5 questions per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50% standard questions				 All standard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examiners per session				2 examiners per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Director/Former Director + Guest		Director/Former Director/ABNS Examiner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plus Guest</a:t>
            </a:r>
          </a:p>
        </p:txBody>
      </p:sp>
    </p:spTree>
    <p:extLst>
      <p:ext uri="{BB962C8B-B14F-4D97-AF65-F5344CB8AC3E}">
        <p14:creationId xmlns:p14="http://schemas.microsoft.com/office/powerpoint/2010/main" val="413690620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6059</TotalTime>
  <Words>1054</Words>
  <Application>Microsoft Office PowerPoint</Application>
  <PresentationFormat>On-screen Show (4:3)</PresentationFormat>
  <Paragraphs>193</Paragraphs>
  <Slides>31</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Calibri Light</vt:lpstr>
      <vt:lpstr>Wingdings</vt:lpstr>
      <vt:lpstr>Retrospect</vt:lpstr>
      <vt:lpstr>Office Theme</vt:lpstr>
      <vt:lpstr>1_Retrospect</vt:lpstr>
      <vt:lpstr>ABNS Update</vt:lpstr>
      <vt:lpstr>ABNS Bylaws</vt:lpstr>
      <vt:lpstr>ABNS Mission</vt:lpstr>
      <vt:lpstr>2019 ABNS Officers and New Directors</vt:lpstr>
      <vt:lpstr>ABNS Numbers:</vt:lpstr>
      <vt:lpstr>PowerPoint Presentation</vt:lpstr>
      <vt:lpstr>The oral exam has evolved over the past 77 years…</vt:lpstr>
      <vt:lpstr>Why this examination format?</vt:lpstr>
      <vt:lpstr> </vt:lpstr>
      <vt:lpstr> ABNS POST Case Log Practice and Outcomes of Surgical Therapies </vt:lpstr>
      <vt:lpstr>Update on ABNS POST: (Practice and Outcomes of Surgical Therapies)</vt:lpstr>
      <vt:lpstr>Individual Case - History</vt:lpstr>
      <vt:lpstr>Individual Case – Preop Imaging</vt:lpstr>
      <vt:lpstr>PowerPoint Presentation</vt:lpstr>
      <vt:lpstr>ABNS Oral Exam</vt:lpstr>
      <vt:lpstr>PowerPoint Presentation</vt:lpstr>
      <vt:lpstr>PowerPoint Presentation</vt:lpstr>
      <vt:lpstr>PowerPoint Presentation</vt:lpstr>
      <vt:lpstr>PowerPoint Presentation</vt:lpstr>
      <vt:lpstr>Oral Exam Fail Rates</vt:lpstr>
      <vt:lpstr>PowerPoint Presentation</vt:lpstr>
      <vt:lpstr>PowerPoint Presentation</vt:lpstr>
      <vt:lpstr>PowerPoint Presentation</vt:lpstr>
      <vt:lpstr>The Oral Exam</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ABNS Primary Examination</dc:title>
  <dc:creator>ABNSLT</dc:creator>
  <cp:lastModifiedBy>Steven N. Kalkanis MD</cp:lastModifiedBy>
  <cp:revision>321</cp:revision>
  <dcterms:created xsi:type="dcterms:W3CDTF">2014-05-14T01:48:06Z</dcterms:created>
  <dcterms:modified xsi:type="dcterms:W3CDTF">2019-05-14T23:03:51Z</dcterms:modified>
</cp:coreProperties>
</file>