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21"/>
  </p:notesMasterIdLst>
  <p:sldIdLst>
    <p:sldId id="275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0" r:id="rId20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Arial Rounded MT Bold" panose="020F0704030504030204" pitchFamily="34" charset="0"/>
      <p:regular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ＭＳ Ｐゴシック" panose="020B0600070205080204" pitchFamily="34" charset="-128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7"/>
    <p:restoredTop sz="94674"/>
  </p:normalViewPr>
  <p:slideViewPr>
    <p:cSldViewPr snapToGrid="0" snapToObjects="1">
      <p:cViewPr varScale="1">
        <p:scale>
          <a:sx n="60" d="100"/>
          <a:sy n="60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F5AAF-E62A-6E45-837C-982E16D58BA8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A9992-C686-F741-9079-6A1C0619C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9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9899C-AD54-7642-AF7A-8DFF6CCB9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9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9899C-AD54-7642-AF7A-8DFF6CCB9F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9899C-AD54-7642-AF7A-8DFF6CCB9F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4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NS.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397500"/>
            <a:ext cx="1464117" cy="14605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930400" y="6165334"/>
            <a:ext cx="6796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baseline="0" dirty="0">
                <a:latin typeface="Times New Roman"/>
                <a:cs typeface="Times New Roman"/>
              </a:rPr>
              <a:t> SOCIETY OF NEUROLOGICAL SURGEONS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86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57C2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57C2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57C2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57C2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57C2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57C2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830" y="2177517"/>
            <a:ext cx="8504335" cy="147002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Tahoma"/>
                <a:cs typeface="Tahoma"/>
              </a:rPr>
              <a:t>Introduction to Neurosurgical Subspecialties:</a:t>
            </a:r>
            <a:br>
              <a:rPr lang="en-US" sz="4400" dirty="0">
                <a:latin typeface="Tahoma"/>
                <a:cs typeface="Tahoma"/>
              </a:rPr>
            </a:br>
            <a:r>
              <a:rPr lang="en-US" sz="3600" dirty="0">
                <a:latin typeface="Tahoma"/>
                <a:cs typeface="Tahoma"/>
              </a:rPr>
              <a:t/>
            </a:r>
            <a:br>
              <a:rPr lang="en-US" sz="3600" dirty="0">
                <a:latin typeface="Tahoma"/>
                <a:cs typeface="Tahoma"/>
              </a:rPr>
            </a:br>
            <a:r>
              <a:rPr lang="en-US" sz="3600" dirty="0">
                <a:latin typeface="Tahoma"/>
                <a:cs typeface="Tahoma"/>
              </a:rPr>
              <a:t>Vascular and Endovascular Neurosurgery</a:t>
            </a:r>
            <a:endParaRPr lang="en-US" sz="4400" dirty="0">
              <a:latin typeface="Tahoma"/>
              <a:cs typeface="Taho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358" y="3969362"/>
            <a:ext cx="8131277" cy="1035256"/>
          </a:xfrm>
        </p:spPr>
        <p:txBody>
          <a:bodyPr/>
          <a:lstStyle/>
          <a:p>
            <a:r>
              <a:rPr lang="en-US" dirty="0"/>
              <a:t>Brian L. Hoh, MD</a:t>
            </a:r>
            <a:r>
              <a:rPr lang="en-US" baseline="30000" dirty="0"/>
              <a:t>1</a:t>
            </a:r>
            <a:r>
              <a:rPr lang="en-US" dirty="0"/>
              <a:t> and Gregory J. </a:t>
            </a:r>
            <a:r>
              <a:rPr lang="en-US" dirty="0" err="1"/>
              <a:t>Zipfel</a:t>
            </a:r>
            <a:r>
              <a:rPr lang="en-US" dirty="0"/>
              <a:t>, MD</a:t>
            </a:r>
            <a:r>
              <a:rPr lang="en-US" baseline="30000" dirty="0"/>
              <a:t>2</a:t>
            </a:r>
          </a:p>
          <a:p>
            <a:r>
              <a:rPr lang="en-US" sz="2000" baseline="30000" dirty="0"/>
              <a:t>1</a:t>
            </a:r>
            <a:r>
              <a:rPr lang="en-US" sz="2000" dirty="0"/>
              <a:t>University of Florida, </a:t>
            </a:r>
            <a:r>
              <a:rPr lang="en-US" sz="2000" baseline="30000" dirty="0"/>
              <a:t>2</a:t>
            </a:r>
            <a:r>
              <a:rPr lang="en-US" sz="2000" dirty="0"/>
              <a:t>Washington University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059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Case Illustration #4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Subtemporal</a:t>
            </a:r>
            <a:r>
              <a:rPr lang="en-US" dirty="0"/>
              <a:t> craniotomy + </a:t>
            </a:r>
            <a:r>
              <a:rPr lang="en-US" dirty="0" err="1"/>
              <a:t>petrosectomy</a:t>
            </a:r>
            <a:r>
              <a:rPr lang="en-US" dirty="0"/>
              <a:t> for resection of brainstem cavernous malformation</a:t>
            </a:r>
          </a:p>
        </p:txBody>
      </p:sp>
      <p:sp>
        <p:nvSpPr>
          <p:cNvPr id="48130" name="Text Box 11"/>
          <p:cNvSpPr txBox="1">
            <a:spLocks noChangeArrowheads="1"/>
          </p:cNvSpPr>
          <p:nvPr/>
        </p:nvSpPr>
        <p:spPr bwMode="auto">
          <a:xfrm>
            <a:off x="241300" y="3797300"/>
            <a:ext cx="18786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/>
              <a:t>Post-op MRI</a:t>
            </a:r>
          </a:p>
        </p:txBody>
      </p:sp>
      <p:grpSp>
        <p:nvGrpSpPr>
          <p:cNvPr id="48131" name="Group 8"/>
          <p:cNvGrpSpPr>
            <a:grpSpLocks/>
          </p:cNvGrpSpPr>
          <p:nvPr/>
        </p:nvGrpSpPr>
        <p:grpSpPr bwMode="auto">
          <a:xfrm>
            <a:off x="2032362" y="2921000"/>
            <a:ext cx="6545217" cy="2841625"/>
            <a:chOff x="152400" y="2362200"/>
            <a:chExt cx="7899400" cy="3429000"/>
          </a:xfrm>
        </p:grpSpPr>
        <p:pic>
          <p:nvPicPr>
            <p:cNvPr id="48132" name="Picture 3" descr="VW.T2.Axial.PostOp.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3" t="11615" r="30009" b="11897"/>
            <a:stretch>
              <a:fillRect/>
            </a:stretch>
          </p:blipFill>
          <p:spPr bwMode="auto">
            <a:xfrm>
              <a:off x="152400" y="2362200"/>
              <a:ext cx="2540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3" name="Picture 4" descr="VW.T2.Axial.PostOp.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1" t="12749" r="28972" b="10765"/>
            <a:stretch>
              <a:fillRect/>
            </a:stretch>
          </p:blipFill>
          <p:spPr bwMode="auto">
            <a:xfrm>
              <a:off x="5397500" y="2362200"/>
              <a:ext cx="26543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5" name="Picture 7" descr="VW.T2.PostOpAxial.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6" t="11897" r="28140" b="11615"/>
            <a:stretch>
              <a:fillRect/>
            </a:stretch>
          </p:blipFill>
          <p:spPr bwMode="auto">
            <a:xfrm>
              <a:off x="2667000" y="2362200"/>
              <a:ext cx="27305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112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cs typeface="Tahoma"/>
              </a:rPr>
              <a:t>Endovascular 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Endovascular neurosurgeons treat patients with: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Cerebral aneurysms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Vasospasm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Brain and spinal AVMs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Dural AVFs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Ischemic stroke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Carotid stenosis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Tumors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Head and neck bleeding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7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cs typeface="Tahoma"/>
              </a:rPr>
              <a:t>Endovascular 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Neurosurgeons, neurologists, and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neuroradiologists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can specialize in endovascular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Fellowship is typically required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9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998" y="365126"/>
            <a:ext cx="6804537" cy="5100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/>
                <a:cs typeface="Tahoma"/>
              </a:rPr>
              <a:t>Endovascular 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3263"/>
            <a:ext cx="8229600" cy="420733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67 year old woman with SAH from ruptured basilar tip aneurysm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043987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#1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740400"/>
            <a:ext cx="9144000" cy="1117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 descr="Arthur pre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5"/>
          <a:stretch>
            <a:fillRect/>
          </a:stretch>
        </p:blipFill>
        <p:spPr bwMode="auto">
          <a:xfrm>
            <a:off x="0" y="2870200"/>
            <a:ext cx="254635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rthur intra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2870200"/>
            <a:ext cx="3127375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Arthur intraop 2 cropp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1193" r="10172"/>
          <a:stretch>
            <a:fillRect/>
          </a:stretch>
        </p:blipFill>
        <p:spPr bwMode="auto">
          <a:xfrm>
            <a:off x="4441825" y="2870200"/>
            <a:ext cx="2772523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rthur post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2870200"/>
            <a:ext cx="26558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111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740400"/>
            <a:ext cx="9144000" cy="1117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644" y="281346"/>
            <a:ext cx="7061452" cy="61003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/>
                <a:cs typeface="Tahoma"/>
              </a:rPr>
              <a:t>Endovascular 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254" y="1497780"/>
            <a:ext cx="8229600" cy="4318001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69 year old woman with left CN3 palsy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Treated with Pipeline stent, left CN3 palsy resolved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#2</a:t>
            </a:r>
          </a:p>
        </p:txBody>
      </p:sp>
      <p:pic>
        <p:nvPicPr>
          <p:cNvPr id="8" name="Picture 1" descr="PApreop 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895071"/>
            <a:ext cx="2922375" cy="378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mason 1 year 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07" y="2898330"/>
            <a:ext cx="3198147" cy="3794041"/>
          </a:xfrm>
          <a:prstGeom prst="rect">
            <a:avLst/>
          </a:prstGeom>
        </p:spPr>
      </p:pic>
      <p:pic>
        <p:nvPicPr>
          <p:cNvPr id="14" name="Picture 13" descr="amason pipeline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275" y="2895071"/>
            <a:ext cx="2786432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130800"/>
            <a:ext cx="9144000" cy="172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584"/>
          </a:xfrm>
        </p:spPr>
        <p:txBody>
          <a:bodyPr/>
          <a:lstStyle/>
          <a:p>
            <a:r>
              <a:rPr lang="en-US" dirty="0">
                <a:latin typeface="Tahoma"/>
                <a:cs typeface="Tahoma"/>
              </a:rPr>
              <a:t>Endovascular Neurosurgery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052937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#3</a:t>
            </a:r>
          </a:p>
        </p:txBody>
      </p:sp>
      <p:pic>
        <p:nvPicPr>
          <p:cNvPr id="9" name="Picture 3" descr="Figure 2B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/>
          <a:stretch/>
        </p:blipFill>
        <p:spPr bwMode="auto">
          <a:xfrm>
            <a:off x="1511301" y="3276599"/>
            <a:ext cx="6159499" cy="318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25600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Patient POD#5 s/p clipping of ruptured right MCA aneurysm develops left hemiparesis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Balloon angioplasty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4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740400"/>
            <a:ext cx="9144000" cy="1117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392" y="327463"/>
            <a:ext cx="6607892" cy="5971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/>
                <a:cs typeface="Tahoma"/>
              </a:rPr>
              <a:t>Endovascular Neurosurgery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#4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504335"/>
            <a:ext cx="8229600" cy="4439266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59 year old woman with ischemic stroke presenting with left facial droop, left hemiparesis, dysarthria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1601" y="2967039"/>
            <a:ext cx="8940800" cy="3675061"/>
            <a:chOff x="101601" y="2433639"/>
            <a:chExt cx="8940800" cy="3675061"/>
          </a:xfrm>
        </p:grpSpPr>
        <p:pic>
          <p:nvPicPr>
            <p:cNvPr id="6" name="Picture 3" descr="rooks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1" y="2433639"/>
              <a:ext cx="3675061" cy="3675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" descr="rooks0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875" y="2484439"/>
              <a:ext cx="5416525" cy="361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378200" y="2433639"/>
              <a:ext cx="5664201" cy="3603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25874" y="4102100"/>
              <a:ext cx="5416525" cy="4572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528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740400"/>
            <a:ext cx="9144000" cy="1117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771" y="379631"/>
            <a:ext cx="6853698" cy="54451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/>
                <a:cs typeface="Tahoma"/>
              </a:rPr>
              <a:t>Endovascular Neurosurgery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#4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3" descr="rooks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" b="2571"/>
          <a:stretch/>
        </p:blipFill>
        <p:spPr bwMode="auto">
          <a:xfrm>
            <a:off x="0" y="2197100"/>
            <a:ext cx="3024188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rooks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09800"/>
            <a:ext cx="41021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Rooks0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9" b="1470"/>
          <a:stretch/>
        </p:blipFill>
        <p:spPr bwMode="auto">
          <a:xfrm>
            <a:off x="6146800" y="2209799"/>
            <a:ext cx="2997200" cy="410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09600" y="157003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Endovascular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embolectomy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buFont typeface="Arial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1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130800"/>
            <a:ext cx="9144000" cy="172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718" y="350621"/>
            <a:ext cx="6583364" cy="61003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/>
                <a:cs typeface="Tahoma"/>
              </a:rPr>
              <a:t>Endovascular Neurosurgery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#5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57003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68 year old man s/p neck surgery and radiation therapy for neck cancer, now with TIAs of right hemiparesis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Angioplasty and stenting</a:t>
            </a:r>
          </a:p>
          <a:p>
            <a:pPr marL="457200" lvl="1" indent="0">
              <a:buFont typeface="Arial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11" descr="P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565400"/>
            <a:ext cx="1627148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P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4" y="2565400"/>
            <a:ext cx="1069508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582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9241"/>
            <a:ext cx="7886700" cy="726538"/>
          </a:xfrm>
        </p:spPr>
        <p:txBody>
          <a:bodyPr/>
          <a:lstStyle/>
          <a:p>
            <a:r>
              <a:rPr lang="en-US" dirty="0">
                <a:latin typeface="Tahoma"/>
                <a:cs typeface="Tahoma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5779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Vascular neurosurgery is an large and intensive subspecialty of neurosurgery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Vascular patients can be extremely critically ill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Endovascular techniques are an indispensable part of vascular neurosurgery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Fellowship training is required for endovascular privileges. 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While not required, many surgeons do opt for further fellowship training for open vascular surgery as well</a:t>
            </a:r>
          </a:p>
        </p:txBody>
      </p:sp>
    </p:spTree>
    <p:extLst>
      <p:ext uri="{BB962C8B-B14F-4D97-AF65-F5344CB8AC3E}">
        <p14:creationId xmlns:p14="http://schemas.microsoft.com/office/powerpoint/2010/main" val="1490888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</a:t>
            </a:r>
            <a:r>
              <a:rPr lang="en-US" dirty="0">
                <a:latin typeface="Tahoma"/>
                <a:cs typeface="Tahoma"/>
              </a:rPr>
              <a:t>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032" y="1828800"/>
            <a:ext cx="8229600" cy="4114801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Vascular neurosurgeons treat patients with: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Cerebral aneurysms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Brain and spinal AVMs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Dural AVFs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Cavernous malformations</a:t>
            </a:r>
          </a:p>
          <a:p>
            <a:pPr lvl="1"/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Intracerebral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hemorrhage 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Ischemic stroke / Carotid stenosis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117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</a:t>
            </a:r>
            <a:r>
              <a:rPr lang="en-US" dirty="0">
                <a:latin typeface="Tahoma"/>
                <a:cs typeface="Tahoma"/>
              </a:rPr>
              <a:t>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Fellowship not required, but some neurosurgeons opt for further specialized training in open vascular surgery via fellowship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Frequently combined with specialized training in endovascular neurosurgery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While neurosurgeons only can do open intracranial vascular surgery, radiologists and neurologists can also do fellowship training in endovascular treatment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75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Illustration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8600"/>
            <a:ext cx="8229600" cy="4525963"/>
          </a:xfrm>
        </p:spPr>
        <p:txBody>
          <a:bodyPr/>
          <a:lstStyle/>
          <a:p>
            <a:r>
              <a:rPr lang="en-US" dirty="0"/>
              <a:t>45 </a:t>
            </a:r>
            <a:r>
              <a:rPr lang="en-US" dirty="0" err="1"/>
              <a:t>yo</a:t>
            </a:r>
            <a:r>
              <a:rPr lang="en-US" dirty="0"/>
              <a:t> female with incidental MCA aneurysm</a:t>
            </a:r>
          </a:p>
        </p:txBody>
      </p:sp>
      <p:pic>
        <p:nvPicPr>
          <p:cNvPr id="29" name="Picture 3" descr="Angio.3D.PreOp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2" t="1862" r="37022" b="28898"/>
          <a:stretch/>
        </p:blipFill>
        <p:spPr bwMode="auto">
          <a:xfrm>
            <a:off x="4384363" y="2308941"/>
            <a:ext cx="2738196" cy="327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Angio.AP.PreO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9" t="40158" r="48415" b="5972"/>
          <a:stretch/>
        </p:blipFill>
        <p:spPr bwMode="auto">
          <a:xfrm>
            <a:off x="1566550" y="2308941"/>
            <a:ext cx="2817813" cy="327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119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83200"/>
            <a:ext cx="9144000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Illustration #1</a:t>
            </a:r>
          </a:p>
        </p:txBody>
      </p:sp>
      <p:pic>
        <p:nvPicPr>
          <p:cNvPr id="35" name="Picture 34" descr="Screenshot 2015-11-18 07.00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" y="1235804"/>
            <a:ext cx="3029832" cy="2260600"/>
          </a:xfrm>
          <a:prstGeom prst="rect">
            <a:avLst/>
          </a:prstGeom>
        </p:spPr>
      </p:pic>
      <p:pic>
        <p:nvPicPr>
          <p:cNvPr id="34" name="Picture 33" descr="Screenshot 2015-11-18 07.01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29" y="2578101"/>
            <a:ext cx="3008915" cy="2260600"/>
          </a:xfrm>
          <a:prstGeom prst="rect">
            <a:avLst/>
          </a:prstGeom>
        </p:spPr>
      </p:pic>
      <p:pic>
        <p:nvPicPr>
          <p:cNvPr id="33" name="Picture 32" descr="Screenshot 2015-11-18 07.01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91" y="3707753"/>
            <a:ext cx="3029299" cy="2264102"/>
          </a:xfrm>
          <a:prstGeom prst="rect">
            <a:avLst/>
          </a:prstGeom>
        </p:spPr>
      </p:pic>
      <p:pic>
        <p:nvPicPr>
          <p:cNvPr id="32" name="Picture 31" descr="Screenshot 2015-11-18 07.02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23" y="4543099"/>
            <a:ext cx="3025091" cy="2264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0779" y="1417638"/>
            <a:ext cx="3255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Tandem clipping technique of MCA aneurysm</a:t>
            </a:r>
          </a:p>
        </p:txBody>
      </p:sp>
    </p:spTree>
    <p:extLst>
      <p:ext uri="{BB962C8B-B14F-4D97-AF65-F5344CB8AC3E}">
        <p14:creationId xmlns:p14="http://schemas.microsoft.com/office/powerpoint/2010/main" val="1520039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83200"/>
            <a:ext cx="9144000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4431571" y="4123747"/>
            <a:ext cx="4611864" cy="2314179"/>
            <a:chOff x="838200" y="2743200"/>
            <a:chExt cx="5770880" cy="2895600"/>
          </a:xfrm>
        </p:grpSpPr>
        <p:pic>
          <p:nvPicPr>
            <p:cNvPr id="14" name="Picture 4" descr="C:\Documents and Settings\zipfelg\Desktop\UnrupturedAneurys.NaturalHx.Treatment\DylanShelley\AP.Angio.EarlyPostOp.jpg"/>
            <p:cNvPicPr>
              <a:picLocks noChangeAspect="1" noChangeArrowheads="1"/>
            </p:cNvPicPr>
            <p:nvPr/>
          </p:nvPicPr>
          <p:blipFill>
            <a:blip r:embed="rId2" cstate="print"/>
            <a:srcRect l="46861" t="32549" r="29707" b="22913"/>
            <a:stretch>
              <a:fillRect/>
            </a:stretch>
          </p:blipFill>
          <p:spPr bwMode="auto">
            <a:xfrm>
              <a:off x="838200" y="2743200"/>
              <a:ext cx="3118338" cy="289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5" descr="C:\Documents and Settings\zipfelg\Desktop\UnrupturedAneurys.NaturalHx.Treatment\DylanShelley\AP.Angio.Bypass.jpg"/>
            <p:cNvPicPr>
              <a:picLocks noChangeAspect="1" noChangeArrowheads="1"/>
            </p:cNvPicPr>
            <p:nvPr/>
          </p:nvPicPr>
          <p:blipFill>
            <a:blip r:embed="rId3" cstate="print"/>
            <a:srcRect l="50209" t="25696" r="25523" b="22913"/>
            <a:stretch>
              <a:fillRect/>
            </a:stretch>
          </p:blipFill>
          <p:spPr bwMode="auto">
            <a:xfrm>
              <a:off x="3810000" y="2743200"/>
              <a:ext cx="2799080" cy="289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Illustration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47"/>
            <a:ext cx="8229600" cy="4525963"/>
          </a:xfrm>
        </p:spPr>
        <p:txBody>
          <a:bodyPr/>
          <a:lstStyle/>
          <a:p>
            <a:r>
              <a:rPr lang="en-US" dirty="0"/>
              <a:t>15 </a:t>
            </a:r>
            <a:r>
              <a:rPr lang="en-US" dirty="0" err="1"/>
              <a:t>yo</a:t>
            </a:r>
            <a:r>
              <a:rPr lang="en-US" dirty="0"/>
              <a:t> male with seizure; left MCA aneurysm</a:t>
            </a: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159856" y="2259293"/>
            <a:ext cx="4917689" cy="2246352"/>
            <a:chOff x="228600" y="914400"/>
            <a:chExt cx="6172200" cy="2819400"/>
          </a:xfrm>
        </p:grpSpPr>
        <p:pic>
          <p:nvPicPr>
            <p:cNvPr id="11" name="Picture 2" descr="C:\Documents and Settings\zipfelg\Desktop\UnrupturedAneurys.NaturalHx.Treatment\DylanShelley\AP.Angio.Preop.jpg"/>
            <p:cNvPicPr>
              <a:picLocks noChangeAspect="1" noChangeArrowheads="1"/>
            </p:cNvPicPr>
            <p:nvPr/>
          </p:nvPicPr>
          <p:blipFill>
            <a:blip r:embed="rId4" cstate="print"/>
            <a:srcRect l="51546" t="43263" r="27319" b="17693"/>
            <a:stretch>
              <a:fillRect/>
            </a:stretch>
          </p:blipFill>
          <p:spPr bwMode="auto">
            <a:xfrm>
              <a:off x="228600" y="914400"/>
              <a:ext cx="3124200" cy="281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3" descr="C:\Documents and Settings\zipfelg\Desktop\UnrupturedAneurys.NaturalHx.Treatment\DylanShelley\3D.Angio.PreOp.Posterior.jpg"/>
            <p:cNvPicPr>
              <a:picLocks noChangeAspect="1" noChangeArrowheads="1"/>
            </p:cNvPicPr>
            <p:nvPr/>
          </p:nvPicPr>
          <p:blipFill>
            <a:blip r:embed="rId5" cstate="print"/>
            <a:srcRect l="33473" t="29121" r="49791" b="39186"/>
            <a:stretch>
              <a:fillRect/>
            </a:stretch>
          </p:blipFill>
          <p:spPr bwMode="auto">
            <a:xfrm>
              <a:off x="3352800" y="914400"/>
              <a:ext cx="3048000" cy="281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58301" y="4496764"/>
            <a:ext cx="448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Large fusiform left MCA aneurysm incorporating frontal M2 branch (arrow)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4857" y="6460025"/>
            <a:ext cx="448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STA-MCA bypass (arrow) + aneurysm clipping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948460" y="2504313"/>
            <a:ext cx="683829" cy="86141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992813" y="4804373"/>
            <a:ext cx="693988" cy="71044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9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83200"/>
            <a:ext cx="9144000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Illustration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70 </a:t>
            </a:r>
            <a:r>
              <a:rPr lang="en-US" dirty="0" err="1"/>
              <a:t>yo</a:t>
            </a:r>
            <a:r>
              <a:rPr lang="en-US" dirty="0"/>
              <a:t> female with enlarging giant left MCA aneurysm s/p previous coiling </a:t>
            </a: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60350" y="3232517"/>
            <a:ext cx="2125385" cy="2747347"/>
            <a:chOff x="0" y="0"/>
            <a:chExt cx="2971800" cy="384145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2" t="13419" r="19781" b="8649"/>
            <a:stretch>
              <a:fillRect/>
            </a:stretch>
          </p:blipFill>
          <p:spPr bwMode="auto">
            <a:xfrm>
              <a:off x="0" y="0"/>
              <a:ext cx="2971800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476332" y="3195934"/>
              <a:ext cx="2224391" cy="64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 dirty="0"/>
                <a:t>8/13/</a:t>
              </a:r>
              <a:r>
                <a:rPr lang="en-US" b="0" dirty="0">
                  <a:latin typeface="Arial"/>
                  <a:cs typeface="Arial"/>
                </a:rPr>
                <a:t>2007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190722" y="3232517"/>
            <a:ext cx="2208266" cy="2747347"/>
            <a:chOff x="2133600" y="1066800"/>
            <a:chExt cx="3087565" cy="384145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6" t="9543" r="15706" b="7755"/>
            <a:stretch>
              <a:fillRect/>
            </a:stretch>
          </p:blipFill>
          <p:spPr bwMode="auto">
            <a:xfrm>
              <a:off x="2133600" y="1066800"/>
              <a:ext cx="3087565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2578052" y="4262734"/>
              <a:ext cx="2380004" cy="64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 dirty="0">
                  <a:latin typeface="Arial"/>
                  <a:cs typeface="Arial"/>
                </a:rPr>
                <a:t>11/15/2007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409366" y="3232517"/>
            <a:ext cx="2303636" cy="2750541"/>
            <a:chOff x="3962400" y="2286000"/>
            <a:chExt cx="3221318" cy="3845919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0" t="15010" r="15010" b="3877"/>
            <a:stretch>
              <a:fillRect/>
            </a:stretch>
          </p:blipFill>
          <p:spPr bwMode="auto">
            <a:xfrm>
              <a:off x="3962400" y="2286000"/>
              <a:ext cx="3221318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4543070" y="5486400"/>
              <a:ext cx="2172889" cy="64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 dirty="0">
                  <a:latin typeface="Arial"/>
                  <a:cs typeface="Arial"/>
                </a:rPr>
                <a:t>7/30/2009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720698" y="3232517"/>
            <a:ext cx="2343373" cy="2757090"/>
            <a:chOff x="5867400" y="3124200"/>
            <a:chExt cx="3276600" cy="3855076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0" t="18192" r="16600" b="3877"/>
            <a:stretch>
              <a:fillRect/>
            </a:stretch>
          </p:blipFill>
          <p:spPr bwMode="auto">
            <a:xfrm>
              <a:off x="5867400" y="3124200"/>
              <a:ext cx="3276600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11"/>
            <p:cNvSpPr txBox="1">
              <a:spLocks noChangeArrowheads="1"/>
            </p:cNvSpPr>
            <p:nvPr/>
          </p:nvSpPr>
          <p:spPr bwMode="auto">
            <a:xfrm>
              <a:off x="6356692" y="6333757"/>
              <a:ext cx="2380098" cy="64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 Rounded MT Bol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 dirty="0">
                  <a:latin typeface="Arial"/>
                  <a:cs typeface="Arial"/>
                </a:rPr>
                <a:t>12/27/2011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H="1">
            <a:off x="1527515" y="3605499"/>
            <a:ext cx="473231" cy="34634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737578" y="3605499"/>
            <a:ext cx="473231" cy="34634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074680" y="3620252"/>
            <a:ext cx="473231" cy="34634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509582" y="3646895"/>
            <a:ext cx="473231" cy="34634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0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83200"/>
            <a:ext cx="9144000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Illustration #3</a:t>
            </a:r>
          </a:p>
        </p:txBody>
      </p:sp>
      <p:pic>
        <p:nvPicPr>
          <p:cNvPr id="5" name="Picture 2" descr="Angio.Bypass.1.png"/>
          <p:cNvPicPr>
            <a:picLocks noChangeAspect="1"/>
          </p:cNvPicPr>
          <p:nvPr/>
        </p:nvPicPr>
        <p:blipFill>
          <a:blip r:embed="rId3" cstate="print"/>
          <a:srcRect l="33949" t="1305" r="33905" b="4407"/>
          <a:stretch>
            <a:fillRect/>
          </a:stretch>
        </p:blipFill>
        <p:spPr bwMode="auto">
          <a:xfrm>
            <a:off x="3439098" y="2256213"/>
            <a:ext cx="2416104" cy="314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ngio.Bypass.2.png"/>
          <p:cNvPicPr>
            <a:picLocks noChangeAspect="1"/>
          </p:cNvPicPr>
          <p:nvPr/>
        </p:nvPicPr>
        <p:blipFill>
          <a:blip r:embed="rId4" cstate="print"/>
          <a:srcRect l="29260" t="1926" r="27972" b="4095"/>
          <a:stretch>
            <a:fillRect/>
          </a:stretch>
        </p:blipFill>
        <p:spPr bwMode="auto">
          <a:xfrm>
            <a:off x="5855202" y="2252204"/>
            <a:ext cx="3217750" cy="314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-53286" y="6205062"/>
            <a:ext cx="338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Recurrent giant left MCA aneurysm s/p coiling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5401" y="5429879"/>
            <a:ext cx="460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Radial artery high flow bypass (arrows) +    aneurysm trapping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50627" y="1364352"/>
            <a:ext cx="2598807" cy="4870182"/>
            <a:chOff x="821316" y="2575358"/>
            <a:chExt cx="1985672" cy="3721163"/>
          </a:xfrm>
        </p:grpSpPr>
        <p:grpSp>
          <p:nvGrpSpPr>
            <p:cNvPr id="11" name="Group 16"/>
            <p:cNvGrpSpPr>
              <a:grpSpLocks/>
            </p:cNvGrpSpPr>
            <p:nvPr/>
          </p:nvGrpSpPr>
          <p:grpSpPr bwMode="auto">
            <a:xfrm>
              <a:off x="821316" y="2575358"/>
              <a:ext cx="1985671" cy="1904365"/>
              <a:chOff x="5105400" y="1988191"/>
              <a:chExt cx="3382618" cy="3574409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01" t="522" b="12729"/>
              <a:stretch>
                <a:fillRect/>
              </a:stretch>
            </p:blipFill>
            <p:spPr bwMode="auto">
              <a:xfrm>
                <a:off x="5105400" y="1988191"/>
                <a:ext cx="3382618" cy="3574409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136767" y="5145644"/>
                <a:ext cx="676333" cy="370782"/>
              </a:xfrm>
              <a:prstGeom prst="rect">
                <a:avLst/>
              </a:prstGeom>
              <a:ln w="9525" cmpd="sng">
                <a:solidFill>
                  <a:srgbClr val="000066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ln>
                      <a:solidFill>
                        <a:srgbClr val="000000"/>
                      </a:solidFill>
                    </a:ln>
                    <a:latin typeface="Arial"/>
                    <a:cs typeface="Arial"/>
                  </a:rPr>
                  <a:t>2008</a:t>
                </a:r>
              </a:p>
            </p:txBody>
          </p:sp>
        </p:grpSp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821317" y="4501901"/>
              <a:ext cx="1985671" cy="1794620"/>
              <a:chOff x="685800" y="1989589"/>
              <a:chExt cx="3886200" cy="3563923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509" t="41519" r="29260" b="11118"/>
              <a:stretch>
                <a:fillRect/>
              </a:stretch>
            </p:blipFill>
            <p:spPr bwMode="auto">
              <a:xfrm>
                <a:off x="685800" y="1989589"/>
                <a:ext cx="3886200" cy="3563923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16531" y="5104300"/>
                <a:ext cx="793799" cy="392302"/>
              </a:xfrm>
              <a:prstGeom prst="rect">
                <a:avLst/>
              </a:prstGeom>
              <a:ln w="12700" cmpd="sng">
                <a:solidFill>
                  <a:srgbClr val="000066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ln>
                      <a:solidFill>
                        <a:srgbClr val="000000"/>
                      </a:solidFill>
                    </a:ln>
                    <a:latin typeface="Arial"/>
                    <a:cs typeface="Arial"/>
                  </a:rPr>
                  <a:t>2012</a:t>
                </a:r>
              </a:p>
            </p:txBody>
          </p:sp>
        </p:grpSp>
      </p:grpSp>
      <p:cxnSp>
        <p:nvCxnSpPr>
          <p:cNvPr id="17" name="Straight Arrow Connector 16"/>
          <p:cNvCxnSpPr/>
          <p:nvPr/>
        </p:nvCxnSpPr>
        <p:spPr>
          <a:xfrm flipH="1">
            <a:off x="5630613" y="2495985"/>
            <a:ext cx="566987" cy="58043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458200" y="3824549"/>
            <a:ext cx="406798" cy="41644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848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5283200"/>
            <a:ext cx="9144000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Illustration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 </a:t>
            </a:r>
            <a:r>
              <a:rPr lang="en-US" dirty="0" err="1"/>
              <a:t>yo</a:t>
            </a:r>
            <a:r>
              <a:rPr lang="en-US" dirty="0"/>
              <a:t> girl presents with headache, nausea, vomiting, ataxia, lethargy, and right hemiparesis; Brainstem cavernous malformation on MRI</a:t>
            </a:r>
          </a:p>
          <a:p>
            <a:endParaRPr lang="en-US" dirty="0"/>
          </a:p>
        </p:txBody>
      </p:sp>
      <p:pic>
        <p:nvPicPr>
          <p:cNvPr id="23" name="Picture 5" descr="VW.T2.Axial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9" t="10756" r="24557" b="10591"/>
          <a:stretch>
            <a:fillRect/>
          </a:stretch>
        </p:blipFill>
        <p:spPr bwMode="auto">
          <a:xfrm>
            <a:off x="1219201" y="3251199"/>
            <a:ext cx="3027792" cy="350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VW.T1.Saggital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11499" r="24219" b="18073"/>
          <a:stretch>
            <a:fillRect/>
          </a:stretch>
        </p:blipFill>
        <p:spPr bwMode="auto">
          <a:xfrm>
            <a:off x="4335464" y="3251200"/>
            <a:ext cx="3555044" cy="350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266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458</Words>
  <Application>Microsoft Office PowerPoint</Application>
  <PresentationFormat>On-screen Show (4:3)</PresentationFormat>
  <Paragraphs>82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Times New Roman</vt:lpstr>
      <vt:lpstr>Calibri Light</vt:lpstr>
      <vt:lpstr>Arial</vt:lpstr>
      <vt:lpstr>Arial Rounded MT Bold</vt:lpstr>
      <vt:lpstr>Tahoma</vt:lpstr>
      <vt:lpstr>Calibri</vt:lpstr>
      <vt:lpstr>ＭＳ Ｐゴシック</vt:lpstr>
      <vt:lpstr>Office Theme</vt:lpstr>
      <vt:lpstr>Introduction to Neurosurgical Subspecialties:  Vascular and Endovascular Neurosurgery</vt:lpstr>
      <vt:lpstr>Vascular Neurosurgery</vt:lpstr>
      <vt:lpstr>Vascular Neurosurgery</vt:lpstr>
      <vt:lpstr>Case Illustration #1</vt:lpstr>
      <vt:lpstr>Case Illustration #1</vt:lpstr>
      <vt:lpstr>Case Illustration #2</vt:lpstr>
      <vt:lpstr>Case Illustration #3</vt:lpstr>
      <vt:lpstr>Case Illustration #3</vt:lpstr>
      <vt:lpstr>Case Illustration #4</vt:lpstr>
      <vt:lpstr>Case Illustration #4</vt:lpstr>
      <vt:lpstr>Endovascular Neurosurgery</vt:lpstr>
      <vt:lpstr>Endovascular Neurosurgery</vt:lpstr>
      <vt:lpstr>Endovascular Neurosurgery</vt:lpstr>
      <vt:lpstr>Endovascular Neurosurgery</vt:lpstr>
      <vt:lpstr>Endovascular Neurosurgery</vt:lpstr>
      <vt:lpstr>Endovascular Neurosurgery</vt:lpstr>
      <vt:lpstr>Endovascular Neurosurgery</vt:lpstr>
      <vt:lpstr>Endovascular Neurosurgery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heth</dc:creator>
  <cp:lastModifiedBy>Shannon H. Gignac</cp:lastModifiedBy>
  <cp:revision>8</cp:revision>
  <dcterms:created xsi:type="dcterms:W3CDTF">2018-06-02T16:43:50Z</dcterms:created>
  <dcterms:modified xsi:type="dcterms:W3CDTF">2018-11-02T15:34:18Z</dcterms:modified>
</cp:coreProperties>
</file>