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932" r:id="rId1"/>
    <p:sldMasterId id="2147483938" r:id="rId2"/>
  </p:sldMasterIdLst>
  <p:notesMasterIdLst>
    <p:notesMasterId r:id="rId22"/>
  </p:notesMasterIdLst>
  <p:handoutMasterIdLst>
    <p:handoutMasterId r:id="rId23"/>
  </p:handoutMasterIdLst>
  <p:sldIdLst>
    <p:sldId id="449" r:id="rId3"/>
    <p:sldId id="451" r:id="rId4"/>
    <p:sldId id="452" r:id="rId5"/>
    <p:sldId id="453" r:id="rId6"/>
    <p:sldId id="470" r:id="rId7"/>
    <p:sldId id="459" r:id="rId8"/>
    <p:sldId id="460" r:id="rId9"/>
    <p:sldId id="454" r:id="rId10"/>
    <p:sldId id="455" r:id="rId11"/>
    <p:sldId id="456" r:id="rId12"/>
    <p:sldId id="457" r:id="rId13"/>
    <p:sldId id="458" r:id="rId14"/>
    <p:sldId id="461" r:id="rId15"/>
    <p:sldId id="450" r:id="rId16"/>
    <p:sldId id="468" r:id="rId17"/>
    <p:sldId id="466" r:id="rId18"/>
    <p:sldId id="465" r:id="rId19"/>
    <p:sldId id="471" r:id="rId20"/>
    <p:sldId id="469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872">
          <p15:clr>
            <a:srgbClr val="A4A3A4"/>
          </p15:clr>
        </p15:guide>
        <p15:guide id="3" pos="653">
          <p15:clr>
            <a:srgbClr val="A4A3A4"/>
          </p15:clr>
        </p15:guide>
        <p15:guide id="4" pos="5487">
          <p15:clr>
            <a:srgbClr val="A4A3A4"/>
          </p15:clr>
        </p15:guide>
        <p15:guide id="5" pos="3072">
          <p15:clr>
            <a:srgbClr val="A4A3A4"/>
          </p15:clr>
        </p15:guide>
        <p15:guide id="6" pos="7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4"/>
    <a:srgbClr val="C8E7E5"/>
    <a:srgbClr val="FF9900"/>
    <a:srgbClr val="CA006C"/>
    <a:srgbClr val="B2CBCB"/>
    <a:srgbClr val="007FDE"/>
    <a:srgbClr val="678E97"/>
    <a:srgbClr val="7AA2A0"/>
    <a:srgbClr val="8CAFAD"/>
    <a:srgbClr val="002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50000" autoAdjust="0"/>
  </p:normalViewPr>
  <p:slideViewPr>
    <p:cSldViewPr snapToGrid="0">
      <p:cViewPr varScale="1">
        <p:scale>
          <a:sx n="131" d="100"/>
          <a:sy n="131" d="100"/>
        </p:scale>
        <p:origin x="1680" y="184"/>
      </p:cViewPr>
      <p:guideLst>
        <p:guide orient="horz" pos="3884"/>
        <p:guide orient="horz" pos="872"/>
        <p:guide pos="653"/>
        <p:guide pos="5487"/>
        <p:guide pos="3072"/>
        <p:guide pos="7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528"/>
    </p:cViewPr>
  </p:sorterViewPr>
  <p:notesViewPr>
    <p:cSldViewPr snapToGrid="0" showGuides="1">
      <p:cViewPr varScale="1">
        <p:scale>
          <a:sx n="60" d="100"/>
          <a:sy n="60" d="100"/>
        </p:scale>
        <p:origin x="-2659" y="-91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eeskandar\Documents\Eskandar\01_Grants\17_K12\Retre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NRCDP Annual Retreat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267234452836255E-2"/>
          <c:y val="0.14829472592739715"/>
          <c:w val="0.94052868391451072"/>
          <c:h val="0.72874436356117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Attendees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29</c:v>
                </c:pt>
                <c:pt idx="2">
                  <c:v>33</c:v>
                </c:pt>
                <c:pt idx="3">
                  <c:v>37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7-5B4D-B37E-B5793CCAB5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Applicants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12</c:v>
                </c:pt>
                <c:pt idx="3">
                  <c:v>19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7-5B4D-B37E-B5793CCAB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184704"/>
        <c:axId val="170186240"/>
      </c:barChart>
      <c:catAx>
        <c:axId val="17018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86240"/>
        <c:crosses val="autoZero"/>
        <c:auto val="1"/>
        <c:lblAlgn val="ctr"/>
        <c:lblOffset val="100"/>
        <c:noMultiLvlLbl val="0"/>
      </c:catAx>
      <c:valAx>
        <c:axId val="17018624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8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fld id="{AD73C9C2-FFFB-134D-9ED3-A5BA577DAB8D}" type="datetime1">
              <a:rPr lang="en-US"/>
              <a:pPr>
                <a:defRPr/>
              </a:pPr>
              <a:t>5/21/18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fld id="{24B1946F-4211-C748-BBFD-A5553785D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77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fld id="{CAB41669-9F80-A944-B2B8-50BC05BF0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4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0" charset="0"/>
        <a:ea typeface="ＭＳ Ｐゴシック" pitchFamily="-80" charset="-128"/>
        <a:cs typeface="ＭＳ Ｐゴシック" pitchFamily="-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0" charset="0"/>
        <a:ea typeface="ＭＳ Ｐゴシック" pitchFamily="-80" charset="-128"/>
        <a:cs typeface="ＭＳ Ｐゴシック" pitchFamily="-80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0" charset="0"/>
        <a:ea typeface="ＭＳ Ｐゴシック" pitchFamily="-80" charset="-128"/>
        <a:cs typeface="ＭＳ Ｐゴシック" pitchFamily="-80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0" charset="0"/>
        <a:ea typeface="ＭＳ Ｐゴシック" pitchFamily="-80" charset="-128"/>
        <a:cs typeface="ＭＳ Ｐゴシック" pitchFamily="-80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0" charset="0"/>
        <a:ea typeface="ＭＳ Ｐゴシック" pitchFamily="-80" charset="-128"/>
        <a:cs typeface="ＭＳ Ｐゴシック" pitchFamily="-80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3562" y="1348076"/>
            <a:ext cx="5839518" cy="2086725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562" y="3665825"/>
            <a:ext cx="5839518" cy="29546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7077075" y="6057193"/>
            <a:ext cx="1962150" cy="577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17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5" y="480791"/>
            <a:ext cx="8229600" cy="387798"/>
          </a:xfrm>
        </p:spPr>
        <p:txBody>
          <a:bodyPr/>
          <a:lstStyle>
            <a:lvl1pPr>
              <a:lnSpc>
                <a:spcPct val="8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7077075" y="6057193"/>
            <a:ext cx="1962150" cy="577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61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6" y="484989"/>
            <a:ext cx="8229600" cy="387798"/>
          </a:xfrm>
        </p:spPr>
        <p:txBody>
          <a:bodyPr/>
          <a:lstStyle>
            <a:lvl1pPr>
              <a:lnSpc>
                <a:spcPct val="8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454650" y="6085842"/>
            <a:ext cx="3521003" cy="572984"/>
            <a:chOff x="8347406" y="6064247"/>
            <a:chExt cx="3700329" cy="663582"/>
          </a:xfrm>
        </p:grpSpPr>
        <p:pic>
          <p:nvPicPr>
            <p:cNvPr id="9" name="Picture 8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119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6630" y="2327455"/>
            <a:ext cx="6093745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87131" y="3875089"/>
            <a:ext cx="6092824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7153275" y="6104817"/>
            <a:ext cx="1962150" cy="577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23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6630" y="2327455"/>
            <a:ext cx="6093745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87131" y="3875089"/>
            <a:ext cx="6092824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7153275" y="6104817"/>
            <a:ext cx="1962150" cy="577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22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772" y="162000"/>
            <a:ext cx="8220456" cy="831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1772" y="1207008"/>
            <a:ext cx="8220456" cy="47823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0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863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6" y="448056"/>
            <a:ext cx="8229600" cy="461665"/>
          </a:xfrm>
        </p:spPr>
        <p:txBody>
          <a:bodyPr/>
          <a:lstStyle>
            <a:lvl1pPr>
              <a:lnSpc>
                <a:spcPct val="8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971168" y="5984341"/>
            <a:ext cx="2073244" cy="688063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 err="1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658416" y="6085842"/>
            <a:ext cx="3317237" cy="572984"/>
            <a:chOff x="8347406" y="6064247"/>
            <a:chExt cx="3700329" cy="663582"/>
          </a:xfrm>
        </p:grpSpPr>
        <p:pic>
          <p:nvPicPr>
            <p:cNvPr id="10" name="Picture 9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27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>
                <a:solidFill>
                  <a:srgbClr val="CA126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A1266"/>
              </a:buClr>
              <a:defRPr>
                <a:solidFill>
                  <a:schemeClr val="tx2"/>
                </a:solidFill>
              </a:defRPr>
            </a:lvl1pPr>
            <a:lvl2pPr>
              <a:buClr>
                <a:srgbClr val="CA1266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CA1266"/>
              </a:buClr>
              <a:buFont typeface="Wingdings" pitchFamily="2" charset="2"/>
              <a:buChar char="Ø"/>
              <a:defRPr>
                <a:solidFill>
                  <a:schemeClr val="tx2"/>
                </a:solidFill>
              </a:defRPr>
            </a:lvl3pPr>
            <a:lvl4pPr>
              <a:buClr>
                <a:srgbClr val="CA1266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4pPr>
            <a:lvl5pPr>
              <a:buClr>
                <a:srgbClr val="CA1266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43250" y="64452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2018 Budget Presentation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200" y="64452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4EE8-C4D5-4B27-97DF-EB1EE4A705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6062696"/>
            <a:ext cx="1866900" cy="56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8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AAAA3C-2439-47DC-92FE-06DC412CD602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64150F-8BF6-43DA-AB1A-BA8EA482F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6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3562" y="1348076"/>
            <a:ext cx="5839518" cy="2086725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562" y="3665825"/>
            <a:ext cx="5839518" cy="3877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7077075" y="6057193"/>
            <a:ext cx="1962150" cy="577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4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5" y="480791"/>
            <a:ext cx="8229600" cy="387798"/>
          </a:xfrm>
        </p:spPr>
        <p:txBody>
          <a:bodyPr/>
          <a:lstStyle>
            <a:lvl1pPr>
              <a:lnSpc>
                <a:spcPct val="8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563" y="867423"/>
            <a:ext cx="8229362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7077075" y="6057193"/>
            <a:ext cx="1962150" cy="577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49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772" y="162000"/>
            <a:ext cx="8220456" cy="8316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772" y="1207008"/>
            <a:ext cx="8220456" cy="4782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4077" y="6674400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53E389-1311-4796-9190-1F74A8EADEA2}" type="slidenum">
              <a:rPr lang="en-US" sz="900">
                <a:solidFill>
                  <a:srgbClr val="000000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7077075" y="6057193"/>
            <a:ext cx="1962150" cy="577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42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45" r:id="rId6"/>
    <p:sldLayoutId id="2147483946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5797A9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5797A9"/>
        </a:buClr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rgbClr val="5797A9"/>
        </a:buClr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rgbClr val="5797A9"/>
        </a:buClr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15306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4077" y="6674400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US" sz="9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</p:sldLayoutIdLst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9800" y="1178461"/>
            <a:ext cx="7531100" cy="1323439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Neurosurgery Research Career Development Program</a:t>
            </a:r>
            <a:endParaRPr lang="en-US" sz="4000" i="1" dirty="0">
              <a:solidFill>
                <a:schemeClr val="tx1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3035300"/>
            <a:ext cx="4114800" cy="3139321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Emad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Eskandar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MD, MBA</a:t>
            </a:r>
          </a:p>
          <a:p>
            <a:pPr eaLnBrk="1" hangingPunct="1">
              <a:lnSpc>
                <a:spcPct val="150000"/>
              </a:lnSpc>
              <a:buFont typeface="Wingdings" charset="0"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Jeffrey Bergstein Professor &amp; Chair</a:t>
            </a:r>
          </a:p>
          <a:p>
            <a:pPr eaLnBrk="1" hangingPunct="1">
              <a:lnSpc>
                <a:spcPct val="150000"/>
              </a:lnSpc>
              <a:buFont typeface="Wingdings" charset="0"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Albert Einstein College of Medicine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Montefiore Health System</a:t>
            </a:r>
          </a:p>
          <a:p>
            <a:pPr eaLnBrk="1" hangingPunct="1">
              <a:lnSpc>
                <a:spcPct val="15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Hershey, PA, 2018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1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3886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600" y="77213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Prior Trainees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661988"/>
            <a:ext cx="51625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sz="2000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 sz="1800" i="1" dirty="0">
                <a:latin typeface="+mj-lt"/>
              </a:rPr>
              <a:t> </a:t>
            </a:r>
            <a:r>
              <a:rPr lang="en-US" sz="1800" b="1" dirty="0">
                <a:latin typeface="+mj-lt"/>
                <a:ea typeface="Arial" charset="0"/>
                <a:cs typeface="Arial" charset="0"/>
              </a:rPr>
              <a:t>2014: Casey Halpern MD Stanford University:  </a:t>
            </a:r>
          </a:p>
          <a:p>
            <a:pPr marL="0" indent="0"/>
            <a:r>
              <a:rPr lang="en-US" sz="1800" i="1" dirty="0" err="1">
                <a:latin typeface="+mj-lt"/>
                <a:ea typeface="Arial" charset="0"/>
                <a:cs typeface="Arial" charset="0"/>
              </a:rPr>
              <a:t>NAcc</a:t>
            </a:r>
            <a:r>
              <a:rPr lang="en-US" sz="1800" i="1" dirty="0">
                <a:latin typeface="+mj-lt"/>
                <a:ea typeface="Arial" charset="0"/>
                <a:cs typeface="Arial" charset="0"/>
              </a:rPr>
              <a:t> DBS and binge eating</a:t>
            </a:r>
            <a:endParaRPr lang="en-US" sz="1800" dirty="0">
              <a:latin typeface="+mj-lt"/>
              <a:ea typeface="Arial" charset="0"/>
              <a:cs typeface="Arial" charset="0"/>
            </a:endParaRPr>
          </a:p>
          <a:p>
            <a:pPr marL="0" indent="0"/>
            <a:r>
              <a:rPr lang="en-US" sz="1800" i="1" dirty="0">
                <a:latin typeface="+mj-lt"/>
                <a:ea typeface="Arial" charset="0"/>
                <a:cs typeface="Arial" charset="0"/>
              </a:rPr>
              <a:t> </a:t>
            </a:r>
            <a:endParaRPr lang="en-US" sz="1800" dirty="0">
              <a:latin typeface="+mj-lt"/>
              <a:ea typeface="Arial" charset="0"/>
              <a:cs typeface="Arial" charset="0"/>
            </a:endParaRPr>
          </a:p>
          <a:p>
            <a:pPr marL="0" indent="0"/>
            <a:r>
              <a:rPr lang="en-US" sz="1800" b="1" dirty="0" err="1">
                <a:latin typeface="+mj-lt"/>
                <a:ea typeface="Arial" charset="0"/>
                <a:cs typeface="Arial" charset="0"/>
              </a:rPr>
              <a:t>Shahid</a:t>
            </a:r>
            <a:r>
              <a:rPr lang="en-US" sz="1800" b="1" dirty="0">
                <a:latin typeface="+mj-lt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latin typeface="+mj-lt"/>
                <a:ea typeface="Arial" charset="0"/>
                <a:cs typeface="Arial" charset="0"/>
              </a:rPr>
              <a:t>Nimjee</a:t>
            </a:r>
            <a:r>
              <a:rPr lang="en-US" sz="1800" b="1" dirty="0">
                <a:latin typeface="+mj-lt"/>
                <a:ea typeface="Arial" charset="0"/>
                <a:cs typeface="Arial" charset="0"/>
              </a:rPr>
              <a:t>, MD PhD;  Ohio State University: </a:t>
            </a:r>
            <a:r>
              <a:rPr lang="en-US" sz="1800" i="1" dirty="0">
                <a:latin typeface="+mj-lt"/>
                <a:ea typeface="Arial" charset="0"/>
                <a:cs typeface="Arial" charset="0"/>
              </a:rPr>
              <a:t>Reversible Anti-Von </a:t>
            </a:r>
            <a:r>
              <a:rPr lang="en-US" sz="1800" i="1" dirty="0" err="1">
                <a:latin typeface="+mj-lt"/>
                <a:ea typeface="Arial" charset="0"/>
                <a:cs typeface="Arial" charset="0"/>
              </a:rPr>
              <a:t>Willebrand</a:t>
            </a:r>
            <a:r>
              <a:rPr lang="en-US" sz="1800" i="1" dirty="0">
                <a:latin typeface="+mj-lt"/>
                <a:ea typeface="Arial" charset="0"/>
                <a:cs typeface="Arial" charset="0"/>
              </a:rPr>
              <a:t> Factor Inhibitor and </a:t>
            </a:r>
            <a:r>
              <a:rPr lang="en-US" sz="1800" i="1" dirty="0" err="1">
                <a:latin typeface="+mj-lt"/>
                <a:ea typeface="Arial" charset="0"/>
                <a:cs typeface="Arial" charset="0"/>
              </a:rPr>
              <a:t>rTPA</a:t>
            </a:r>
            <a:endParaRPr lang="en-US" sz="1800" i="1" dirty="0">
              <a:latin typeface="+mj-lt"/>
              <a:ea typeface="Arial" charset="0"/>
              <a:cs typeface="Arial" charset="0"/>
            </a:endParaRPr>
          </a:p>
          <a:p>
            <a:pPr marL="0" indent="0"/>
            <a:endParaRPr lang="en-US" sz="1800" i="1" dirty="0">
              <a:latin typeface="+mj-lt"/>
              <a:ea typeface="Arial" charset="0"/>
              <a:cs typeface="Arial" charset="0"/>
            </a:endParaRPr>
          </a:p>
          <a:p>
            <a:pPr marL="0" indent="0"/>
            <a:r>
              <a:rPr lang="en-US" sz="1800" b="1" dirty="0">
                <a:latin typeface="+mj-lt"/>
                <a:ea typeface="Arial" charset="0"/>
                <a:cs typeface="Arial" charset="0"/>
              </a:rPr>
              <a:t>2015.  Brian </a:t>
            </a:r>
            <a:r>
              <a:rPr lang="en-US" sz="1800" b="1" dirty="0" err="1">
                <a:latin typeface="+mj-lt"/>
                <a:ea typeface="Arial" charset="0"/>
                <a:cs typeface="Arial" charset="0"/>
              </a:rPr>
              <a:t>Dlouhy</a:t>
            </a:r>
            <a:r>
              <a:rPr lang="en-US" sz="1800" b="1" dirty="0">
                <a:latin typeface="+mj-lt"/>
                <a:ea typeface="Arial" charset="0"/>
                <a:cs typeface="Arial" charset="0"/>
              </a:rPr>
              <a:t>, MD PhD: University of Iowa. </a:t>
            </a:r>
            <a:r>
              <a:rPr lang="en-US" sz="1800" i="1" dirty="0">
                <a:latin typeface="+mj-lt"/>
                <a:ea typeface="Arial" charset="0"/>
                <a:cs typeface="Arial" charset="0"/>
              </a:rPr>
              <a:t>“Amygdala Influence on Brainstem Control of Breathing.”</a:t>
            </a:r>
          </a:p>
          <a:p>
            <a:pPr marL="0" indent="0"/>
            <a:endParaRPr lang="en-US" sz="1800" i="1" dirty="0">
              <a:latin typeface="+mj-lt"/>
              <a:ea typeface="Arial" charset="0"/>
              <a:cs typeface="Arial" charset="0"/>
            </a:endParaRPr>
          </a:p>
          <a:p>
            <a:pPr marL="0" indent="0"/>
            <a:r>
              <a:rPr lang="en-US" sz="1800" b="1" dirty="0" err="1">
                <a:latin typeface="+mj-lt"/>
                <a:ea typeface="Arial" charset="0"/>
                <a:cs typeface="Arial" charset="0"/>
              </a:rPr>
              <a:t>Mahua</a:t>
            </a:r>
            <a:r>
              <a:rPr lang="en-US" sz="1800" b="1" dirty="0">
                <a:latin typeface="+mj-lt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latin typeface="+mj-lt"/>
                <a:ea typeface="Arial" charset="0"/>
                <a:cs typeface="Arial" charset="0"/>
              </a:rPr>
              <a:t>Dey</a:t>
            </a:r>
            <a:r>
              <a:rPr lang="en-US" sz="1800" b="1" dirty="0">
                <a:latin typeface="+mj-lt"/>
                <a:ea typeface="Arial" charset="0"/>
                <a:cs typeface="Arial" charset="0"/>
              </a:rPr>
              <a:t>, MD: University of Indiana. </a:t>
            </a:r>
          </a:p>
          <a:p>
            <a:pPr marL="0" indent="0"/>
            <a:r>
              <a:rPr lang="en-US" sz="1800" i="1" dirty="0">
                <a:latin typeface="+mj-lt"/>
                <a:ea typeface="Arial" charset="0"/>
                <a:cs typeface="Arial" charset="0"/>
              </a:rPr>
              <a:t>Role of </a:t>
            </a:r>
            <a:r>
              <a:rPr lang="en-US" sz="1800" i="1" dirty="0" err="1">
                <a:latin typeface="+mj-lt"/>
                <a:ea typeface="Arial" charset="0"/>
                <a:cs typeface="Arial" charset="0"/>
              </a:rPr>
              <a:t>plasmacytoid</a:t>
            </a:r>
            <a:r>
              <a:rPr lang="en-US" sz="1800" i="1" dirty="0">
                <a:latin typeface="+mj-lt"/>
                <a:ea typeface="Arial" charset="0"/>
                <a:cs typeface="Arial" charset="0"/>
              </a:rPr>
              <a:t> dendritic cells in malignant glioma.	</a:t>
            </a:r>
          </a:p>
          <a:p>
            <a:pPr marL="0" indent="0"/>
            <a:r>
              <a:rPr lang="en-US" sz="1800" i="1" dirty="0">
                <a:latin typeface="+mj-lt"/>
                <a:ea typeface="Arial" charset="0"/>
                <a:cs typeface="Arial" charset="0"/>
              </a:rPr>
              <a:t>				</a:t>
            </a:r>
          </a:p>
          <a:p>
            <a:pPr marL="0" indent="0"/>
            <a:r>
              <a:rPr lang="en-US" sz="1800" b="1" dirty="0" err="1">
                <a:latin typeface="+mj-lt"/>
                <a:ea typeface="Arial" charset="0"/>
                <a:cs typeface="Arial" charset="0"/>
              </a:rPr>
              <a:t>PierPaulo</a:t>
            </a:r>
            <a:r>
              <a:rPr lang="en-US" sz="1800" b="1" dirty="0">
                <a:latin typeface="+mj-lt"/>
                <a:ea typeface="Arial" charset="0"/>
                <a:cs typeface="Arial" charset="0"/>
              </a:rPr>
              <a:t> </a:t>
            </a:r>
            <a:r>
              <a:rPr lang="en-US" sz="1800" b="1" dirty="0" err="1">
                <a:latin typeface="+mj-lt"/>
                <a:ea typeface="Arial" charset="0"/>
                <a:cs typeface="Arial" charset="0"/>
              </a:rPr>
              <a:t>Perruzi</a:t>
            </a:r>
            <a:r>
              <a:rPr lang="en-US" sz="1800" b="1" dirty="0">
                <a:latin typeface="+mj-lt"/>
                <a:ea typeface="Arial" charset="0"/>
                <a:cs typeface="Arial" charset="0"/>
              </a:rPr>
              <a:t> MD, PhD: Brigham &amp; Women’s. </a:t>
            </a:r>
            <a:r>
              <a:rPr lang="en-US" sz="1800" dirty="0">
                <a:latin typeface="+mj-lt"/>
                <a:ea typeface="Arial" charset="0"/>
                <a:cs typeface="Arial" charset="0"/>
              </a:rPr>
              <a:t>“</a:t>
            </a:r>
            <a:r>
              <a:rPr lang="en-US" sz="1800" i="1" dirty="0">
                <a:latin typeface="+mj-lt"/>
                <a:ea typeface="Arial" charset="0"/>
                <a:cs typeface="Arial" charset="0"/>
              </a:rPr>
              <a:t>miR-128 as a regulator of epigenetic complexes…in glioblastoma”</a:t>
            </a:r>
          </a:p>
        </p:txBody>
      </p:sp>
      <p:pic>
        <p:nvPicPr>
          <p:cNvPr id="5122" name="Picture 2" descr="C:\Users\PCUser\Desktop\Halpr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33476"/>
            <a:ext cx="1797050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CUser\Desktop\nimj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33700"/>
            <a:ext cx="1797050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CUser\Desktop\dlouh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6"/>
          <a:stretch/>
        </p:blipFill>
        <p:spPr bwMode="auto">
          <a:xfrm>
            <a:off x="5257800" y="4726492"/>
            <a:ext cx="1797050" cy="17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CUser\Desktop\De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3"/>
          <a:stretch/>
        </p:blipFill>
        <p:spPr bwMode="auto">
          <a:xfrm>
            <a:off x="7323138" y="1917701"/>
            <a:ext cx="1749426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CUser\Desktop\Perruzzi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/>
          <a:stretch/>
        </p:blipFill>
        <p:spPr bwMode="auto">
          <a:xfrm>
            <a:off x="7323137" y="3786188"/>
            <a:ext cx="174942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8048" y="2556021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C Halpern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8048" y="4329291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S </a:t>
            </a:r>
            <a:r>
              <a:rPr lang="en-US" sz="1400" b="1" dirty="0" err="1">
                <a:solidFill>
                  <a:schemeClr val="bg1"/>
                </a:solidFill>
              </a:rPr>
              <a:t>Nimjee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8048" y="6105199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/>
              <a:t>B </a:t>
            </a:r>
            <a:r>
              <a:rPr lang="en-US" sz="1400" b="1" dirty="0" err="1"/>
              <a:t>Dlouhy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04399" y="3341363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M </a:t>
            </a:r>
            <a:r>
              <a:rPr lang="en-US" sz="1400" b="1" dirty="0" err="1">
                <a:solidFill>
                  <a:schemeClr val="bg1"/>
                </a:solidFill>
              </a:rPr>
              <a:t>Dey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4399" y="5516263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/>
              <a:t>P </a:t>
            </a:r>
            <a:r>
              <a:rPr lang="en-US" sz="1400" b="1" dirty="0" err="1"/>
              <a:t>Perruzi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3050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3886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7874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9400" y="139413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Prior Trainees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9400" y="584200"/>
            <a:ext cx="522064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en-US" sz="2000" i="1" dirty="0"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sz="1800" b="1" dirty="0">
                <a:latin typeface="+mj-lt"/>
                <a:ea typeface="Arial" charset="0"/>
                <a:cs typeface="Arial" charset="0"/>
              </a:rPr>
              <a:t>2016:  Terry Burns, MD PhD: Mayo Clinic. </a:t>
            </a:r>
            <a:r>
              <a:rPr lang="en-US" sz="1800" i="1" dirty="0">
                <a:latin typeface="+mj-lt"/>
                <a:ea typeface="Arial" charset="0"/>
                <a:cs typeface="Arial" charset="0"/>
              </a:rPr>
              <a:t>“Microglia and Radiation-Induced Brain Injury.”</a:t>
            </a:r>
          </a:p>
          <a:p>
            <a:pPr marL="0" indent="0"/>
            <a:endParaRPr lang="en-US" sz="1800" i="1" dirty="0">
              <a:latin typeface="+mj-lt"/>
              <a:ea typeface="Arial" charset="0"/>
              <a:cs typeface="Arial" charset="0"/>
            </a:endParaRPr>
          </a:p>
          <a:p>
            <a:pPr marL="0" indent="0"/>
            <a:r>
              <a:rPr lang="en-US" sz="1800" b="1" dirty="0">
                <a:latin typeface="+mj-lt"/>
                <a:ea typeface="Arial" charset="0"/>
                <a:cs typeface="Arial" charset="0"/>
              </a:rPr>
              <a:t>Kristopher </a:t>
            </a:r>
            <a:r>
              <a:rPr lang="en-US" sz="1800" b="1" dirty="0" err="1">
                <a:latin typeface="+mj-lt"/>
                <a:ea typeface="Arial" charset="0"/>
                <a:cs typeface="Arial" charset="0"/>
              </a:rPr>
              <a:t>Kahle</a:t>
            </a:r>
            <a:r>
              <a:rPr lang="en-US" sz="1800" b="1" dirty="0">
                <a:latin typeface="+mj-lt"/>
                <a:ea typeface="Arial" charset="0"/>
                <a:cs typeface="Arial" charset="0"/>
              </a:rPr>
              <a:t>, MD, PhD: Yale University</a:t>
            </a:r>
            <a:r>
              <a:rPr lang="en-US" sz="1800" dirty="0">
                <a:latin typeface="+mj-lt"/>
                <a:ea typeface="Arial" charset="0"/>
                <a:cs typeface="Arial" charset="0"/>
              </a:rPr>
              <a:t>. </a:t>
            </a:r>
            <a:r>
              <a:rPr lang="en-US" sz="1800" i="1" dirty="0">
                <a:latin typeface="+mj-lt"/>
                <a:ea typeface="Arial" charset="0"/>
                <a:cs typeface="Arial" charset="0"/>
              </a:rPr>
              <a:t>”Genetic mechanisms of human hydrocephalus.”</a:t>
            </a:r>
          </a:p>
          <a:p>
            <a:pPr marL="0" indent="0"/>
            <a:endParaRPr lang="en-US" sz="1800" i="1" dirty="0">
              <a:latin typeface="+mj-lt"/>
              <a:ea typeface="Arial" charset="0"/>
              <a:cs typeface="Arial" charset="0"/>
            </a:endParaRPr>
          </a:p>
          <a:p>
            <a:pPr marL="0" indent="0"/>
            <a:r>
              <a:rPr lang="en-US" sz="1800" b="1" dirty="0">
                <a:latin typeface="+mj-lt"/>
                <a:ea typeface="Arial" charset="0"/>
                <a:cs typeface="Arial" charset="0"/>
              </a:rPr>
              <a:t>Jennifer </a:t>
            </a:r>
            <a:r>
              <a:rPr lang="en-US" sz="1800" b="1" dirty="0" err="1">
                <a:latin typeface="+mj-lt"/>
                <a:ea typeface="Arial" charset="0"/>
                <a:cs typeface="Arial" charset="0"/>
              </a:rPr>
              <a:t>Strahle</a:t>
            </a:r>
            <a:r>
              <a:rPr lang="en-US" sz="1800" b="1" dirty="0">
                <a:latin typeface="+mj-lt"/>
                <a:ea typeface="Arial" charset="0"/>
                <a:cs typeface="Arial" charset="0"/>
              </a:rPr>
              <a:t> MD: Washington University. </a:t>
            </a:r>
            <a:r>
              <a:rPr lang="en-US" sz="1800" dirty="0">
                <a:latin typeface="+mj-lt"/>
                <a:ea typeface="Arial" charset="0"/>
                <a:cs typeface="Arial" charset="0"/>
              </a:rPr>
              <a:t>“</a:t>
            </a:r>
            <a:r>
              <a:rPr lang="en-US" sz="1800" i="1" dirty="0">
                <a:latin typeface="+mj-lt"/>
                <a:ea typeface="Arial" charset="0"/>
                <a:cs typeface="Arial" charset="0"/>
              </a:rPr>
              <a:t>Iron Mediated Cilia Dysfunction in IVH”</a:t>
            </a:r>
          </a:p>
          <a:p>
            <a:pPr marL="0" indent="0"/>
            <a:endParaRPr lang="en-US" sz="1800" i="1" dirty="0">
              <a:latin typeface="+mj-lt"/>
              <a:ea typeface="Arial" charset="0"/>
              <a:cs typeface="Arial" charset="0"/>
            </a:endParaRPr>
          </a:p>
          <a:p>
            <a:pPr marL="0" indent="0"/>
            <a:r>
              <a:rPr lang="en-US" sz="1800" b="1" dirty="0">
                <a:latin typeface="+mj-lt"/>
                <a:ea typeface="Arial" charset="0"/>
                <a:cs typeface="Arial" charset="0"/>
              </a:rPr>
              <a:t>2017: </a:t>
            </a:r>
            <a:r>
              <a:rPr lang="en-US" sz="1800" b="1" dirty="0" err="1">
                <a:latin typeface="+mj-lt"/>
              </a:rPr>
              <a:t>Babacar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Cisse</a:t>
            </a:r>
            <a:r>
              <a:rPr lang="en-US" sz="1800" b="1" dirty="0">
                <a:latin typeface="+mj-lt"/>
              </a:rPr>
              <a:t>, MD/PhD, Cornell</a:t>
            </a:r>
            <a:r>
              <a:rPr lang="en-US" sz="1800" dirty="0">
                <a:latin typeface="+mj-lt"/>
              </a:rPr>
              <a:t>. </a:t>
            </a:r>
            <a:r>
              <a:rPr lang="en-US" sz="1800" i="1" dirty="0">
                <a:latin typeface="+mj-lt"/>
              </a:rPr>
              <a:t>” Regulation of Glioma-Associated Immune Cells”</a:t>
            </a:r>
          </a:p>
          <a:p>
            <a:pPr marL="0" indent="0"/>
            <a:endParaRPr lang="en-US" sz="1800" dirty="0">
              <a:latin typeface="+mj-lt"/>
              <a:ea typeface="Arial" charset="0"/>
              <a:cs typeface="Arial" charset="0"/>
            </a:endParaRPr>
          </a:p>
          <a:p>
            <a:pPr marL="0" indent="0"/>
            <a:r>
              <a:rPr lang="en-US" sz="1800" b="1" dirty="0">
                <a:latin typeface="+mj-lt"/>
                <a:ea typeface="Arial" charset="0"/>
                <a:cs typeface="Arial" charset="0"/>
              </a:rPr>
              <a:t>Rory Goodwin MD PhD, Duke. </a:t>
            </a:r>
          </a:p>
          <a:p>
            <a:pPr marL="0" indent="0"/>
            <a:r>
              <a:rPr lang="en-US" sz="1800" b="1" dirty="0">
                <a:latin typeface="+mj-lt"/>
                <a:ea typeface="Arial" charset="0"/>
                <a:cs typeface="Arial" charset="0"/>
              </a:rPr>
              <a:t>“</a:t>
            </a:r>
            <a:r>
              <a:rPr lang="en-US" sz="1800" i="1" dirty="0" err="1">
                <a:latin typeface="+mj-lt"/>
              </a:rPr>
              <a:t>SUMOylation</a:t>
            </a:r>
            <a:r>
              <a:rPr lang="en-US" sz="1800" i="1" dirty="0">
                <a:latin typeface="+mj-lt"/>
              </a:rPr>
              <a:t> of Pyk2 in breast cancer spinal metastases”</a:t>
            </a:r>
          </a:p>
          <a:p>
            <a:pPr marL="0" indent="0"/>
            <a:endParaRPr lang="en-US" sz="1800" dirty="0">
              <a:latin typeface="+mj-lt"/>
              <a:ea typeface="Arial" charset="0"/>
              <a:cs typeface="Arial" charset="0"/>
            </a:endParaRPr>
          </a:p>
          <a:p>
            <a:pPr marL="0" indent="0"/>
            <a:r>
              <a:rPr lang="en-US" sz="1800" b="1" dirty="0">
                <a:latin typeface="+mj-lt"/>
                <a:ea typeface="Arial" charset="0"/>
                <a:cs typeface="Arial" charset="0"/>
              </a:rPr>
              <a:t>Zaman </a:t>
            </a:r>
            <a:r>
              <a:rPr lang="en-US" sz="1800" b="1" dirty="0" err="1">
                <a:latin typeface="+mj-lt"/>
                <a:ea typeface="Arial" charset="0"/>
                <a:cs typeface="Arial" charset="0"/>
              </a:rPr>
              <a:t>Mirzadeh</a:t>
            </a:r>
            <a:r>
              <a:rPr lang="en-US" sz="1800" b="1" dirty="0">
                <a:latin typeface="+mj-lt"/>
                <a:ea typeface="Arial" charset="0"/>
                <a:cs typeface="Arial" charset="0"/>
              </a:rPr>
              <a:t>, MD PhD: BNI  </a:t>
            </a:r>
            <a:r>
              <a:rPr lang="en-US" sz="1800" dirty="0">
                <a:latin typeface="+mj-lt"/>
                <a:ea typeface="Arial" charset="0"/>
                <a:cs typeface="Arial" charset="0"/>
              </a:rPr>
              <a:t>“</a:t>
            </a:r>
            <a:r>
              <a:rPr lang="en-US" sz="1800" i="1" dirty="0" err="1">
                <a:latin typeface="+mj-lt"/>
                <a:ea typeface="Arial" charset="0"/>
                <a:cs typeface="Arial" charset="0"/>
              </a:rPr>
              <a:t>A</a:t>
            </a:r>
            <a:r>
              <a:rPr lang="en-US" sz="1800" i="1" dirty="0" err="1">
                <a:latin typeface="+mj-lt"/>
              </a:rPr>
              <a:t>rcuate</a:t>
            </a:r>
            <a:r>
              <a:rPr lang="en-US" sz="1800" i="1" dirty="0">
                <a:latin typeface="+mj-lt"/>
              </a:rPr>
              <a:t> nucleus circuits and glucose homeostasis”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146" name="Picture 2" descr="C:\Users\PCUser\Desktop\Burn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r="8049" b="25610"/>
          <a:stretch/>
        </p:blipFill>
        <p:spPr bwMode="auto">
          <a:xfrm>
            <a:off x="5772151" y="906462"/>
            <a:ext cx="14668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CUser\Desktop\Kah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4"/>
          <a:stretch/>
        </p:blipFill>
        <p:spPr bwMode="auto">
          <a:xfrm>
            <a:off x="5772152" y="2649537"/>
            <a:ext cx="1483178" cy="17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CUser\Desktop\Strah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4"/>
          <a:stretch/>
        </p:blipFill>
        <p:spPr bwMode="auto">
          <a:xfrm>
            <a:off x="5772153" y="4379911"/>
            <a:ext cx="1483178" cy="156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CUser\Desktop\Cis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906462"/>
            <a:ext cx="1380537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CUser\Desktop\Goodwin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8" b="31818"/>
          <a:stretch/>
        </p:blipFill>
        <p:spPr bwMode="auto">
          <a:xfrm>
            <a:off x="7419976" y="2749550"/>
            <a:ext cx="1457612" cy="16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PCUser\Desktop\Mirzadeh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r="-2066" b="22754"/>
          <a:stretch/>
        </p:blipFill>
        <p:spPr bwMode="auto">
          <a:xfrm>
            <a:off x="7429499" y="4379911"/>
            <a:ext cx="1483587" cy="159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98529" y="2252336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T Burns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2199" y="3982710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K </a:t>
            </a:r>
            <a:r>
              <a:rPr lang="en-US" sz="1400" b="1" dirty="0" err="1">
                <a:solidFill>
                  <a:schemeClr val="bg1"/>
                </a:solidFill>
              </a:rPr>
              <a:t>Kahle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8529" y="5554463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J </a:t>
            </a:r>
            <a:r>
              <a:rPr lang="en-US" sz="1400" b="1" dirty="0" err="1">
                <a:solidFill>
                  <a:schemeClr val="bg1"/>
                </a:solidFill>
              </a:rPr>
              <a:t>Strahle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4049" y="2352349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B </a:t>
            </a:r>
            <a:r>
              <a:rPr lang="en-US" sz="1400" b="1" dirty="0" err="1">
                <a:solidFill>
                  <a:schemeClr val="bg1"/>
                </a:solidFill>
              </a:rPr>
              <a:t>Cisse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786" y="4015787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R Goodwin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786" y="5574049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Z </a:t>
            </a:r>
            <a:r>
              <a:rPr lang="en-US" sz="1400" b="1" dirty="0" err="1">
                <a:solidFill>
                  <a:schemeClr val="bg1"/>
                </a:solidFill>
              </a:rPr>
              <a:t>Mirzadeh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6" b="16019"/>
          <a:stretch/>
        </p:blipFill>
        <p:spPr bwMode="auto">
          <a:xfrm>
            <a:off x="1695003" y="0"/>
            <a:ext cx="6483127" cy="6561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488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3886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charset="0"/>
              </a:rPr>
              <a:t>National Advisory Committee</a:t>
            </a:r>
            <a:endParaRPr lang="en-US" sz="40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" y="1295400"/>
            <a:ext cx="73914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/>
              <a:t>Aviva </a:t>
            </a:r>
            <a:r>
              <a:rPr lang="en-US" sz="1600" b="1" dirty="0" err="1"/>
              <a:t>Abosch</a:t>
            </a:r>
            <a:r>
              <a:rPr lang="en-US" sz="1600" b="1" dirty="0"/>
              <a:t>				University of Colorado</a:t>
            </a:r>
          </a:p>
          <a:p>
            <a:r>
              <a:rPr lang="en-US" sz="1600" b="1" dirty="0" err="1"/>
              <a:t>Sepideh</a:t>
            </a:r>
            <a:r>
              <a:rPr lang="en-US" sz="1600" b="1" dirty="0"/>
              <a:t> Amin </a:t>
            </a:r>
            <a:r>
              <a:rPr lang="en-US" sz="1600" b="1" dirty="0" err="1"/>
              <a:t>Hanjani</a:t>
            </a:r>
            <a:r>
              <a:rPr lang="en-US" sz="1600" b="1" dirty="0"/>
              <a:t> MD			University of Illinois</a:t>
            </a:r>
          </a:p>
          <a:p>
            <a:r>
              <a:rPr lang="en-US" sz="1600" b="1" dirty="0"/>
              <a:t>Bob Carter, MD PhD			MGH / Harvard</a:t>
            </a:r>
          </a:p>
          <a:p>
            <a:r>
              <a:rPr lang="en-US" sz="1600" b="1" dirty="0"/>
              <a:t>Clark Chen, MD, PhD			University of Minnesota</a:t>
            </a:r>
          </a:p>
          <a:p>
            <a:r>
              <a:rPr lang="en-US" sz="1600" b="1" dirty="0"/>
              <a:t>Nino </a:t>
            </a:r>
            <a:r>
              <a:rPr lang="en-US" sz="1600" b="1" dirty="0" err="1"/>
              <a:t>Chiocca</a:t>
            </a:r>
            <a:r>
              <a:rPr lang="en-US" sz="1600" b="1" dirty="0"/>
              <a:t>, MD PhD			BWH / Harvard</a:t>
            </a:r>
          </a:p>
          <a:p>
            <a:r>
              <a:rPr lang="en-US" sz="1600" b="1" dirty="0"/>
              <a:t>Mary </a:t>
            </a:r>
            <a:r>
              <a:rPr lang="en-US" sz="1600" b="1" dirty="0" err="1"/>
              <a:t>Heinricher</a:t>
            </a:r>
            <a:r>
              <a:rPr lang="en-US" sz="1600" b="1" dirty="0"/>
              <a:t>, PhD			OHSU</a:t>
            </a:r>
          </a:p>
          <a:p>
            <a:r>
              <a:rPr lang="en-US" sz="1600" b="1" dirty="0"/>
              <a:t>Langston Holly, MD, PhD			UCLA</a:t>
            </a:r>
          </a:p>
          <a:p>
            <a:r>
              <a:rPr lang="en-US" sz="1600" b="1" dirty="0"/>
              <a:t>Matt Howard, MD, PhD			University of Iowa</a:t>
            </a:r>
          </a:p>
          <a:p>
            <a:r>
              <a:rPr lang="en-US" sz="1600" b="1" dirty="0">
                <a:ea typeface="Arial" charset="0"/>
                <a:cs typeface="Arial" charset="0"/>
              </a:rPr>
              <a:t>Linda </a:t>
            </a:r>
            <a:r>
              <a:rPr lang="en-US" sz="1600" b="1" dirty="0" err="1">
                <a:ea typeface="Arial" charset="0"/>
                <a:cs typeface="Arial" charset="0"/>
              </a:rPr>
              <a:t>Liau</a:t>
            </a:r>
            <a:r>
              <a:rPr lang="en-US" sz="1600" b="1" dirty="0">
                <a:ea typeface="Arial" charset="0"/>
                <a:cs typeface="Arial" charset="0"/>
              </a:rPr>
              <a:t>, MD, PhD 			UCLA</a:t>
            </a:r>
          </a:p>
          <a:p>
            <a:r>
              <a:rPr lang="en-US" sz="1600" b="1" dirty="0"/>
              <a:t>Russel </a:t>
            </a:r>
            <a:r>
              <a:rPr lang="en-US" sz="1600" b="1" dirty="0" err="1"/>
              <a:t>Lonser</a:t>
            </a:r>
            <a:r>
              <a:rPr lang="en-US" sz="1600" b="1" dirty="0"/>
              <a:t>, MD PhD			Ohio State University</a:t>
            </a:r>
          </a:p>
          <a:p>
            <a:r>
              <a:rPr lang="en-US" sz="1600" b="1" dirty="0"/>
              <a:t>William Mack, MD				USC</a:t>
            </a:r>
          </a:p>
          <a:p>
            <a:r>
              <a:rPr lang="en-US" sz="1600" b="1" dirty="0"/>
              <a:t>Jeffrey </a:t>
            </a:r>
            <a:r>
              <a:rPr lang="en-US" sz="1600" b="1" dirty="0" err="1"/>
              <a:t>Ojemann</a:t>
            </a:r>
            <a:r>
              <a:rPr lang="en-US" sz="1600" b="1" dirty="0"/>
              <a:t>, MD, PhD			University of Washington</a:t>
            </a:r>
          </a:p>
          <a:p>
            <a:r>
              <a:rPr lang="en-US" sz="1600" b="1" dirty="0" err="1"/>
              <a:t>Shenendoah</a:t>
            </a:r>
            <a:r>
              <a:rPr lang="en-US" sz="1600" b="1" dirty="0"/>
              <a:t> Robinson			Johns Hopkins</a:t>
            </a:r>
          </a:p>
          <a:p>
            <a:r>
              <a:rPr lang="en-US" sz="1600" b="1" dirty="0"/>
              <a:t>Alfredo Quinones, MD			Mayo Clinic</a:t>
            </a:r>
          </a:p>
          <a:p>
            <a:r>
              <a:rPr lang="en-US" sz="1600" b="1" dirty="0">
                <a:ea typeface="Arial" charset="0"/>
                <a:cs typeface="Arial" charset="0"/>
              </a:rPr>
              <a:t>Kareem </a:t>
            </a:r>
            <a:r>
              <a:rPr lang="en-US" sz="1600" b="1" dirty="0" err="1">
                <a:ea typeface="Arial" charset="0"/>
                <a:cs typeface="Arial" charset="0"/>
              </a:rPr>
              <a:t>Zaghloul</a:t>
            </a:r>
            <a:r>
              <a:rPr lang="en-US" sz="1600" b="1" dirty="0">
                <a:ea typeface="Arial" charset="0"/>
                <a:cs typeface="Arial" charset="0"/>
              </a:rPr>
              <a:t>, MD, PhD 			NIH</a:t>
            </a:r>
          </a:p>
          <a:p>
            <a:r>
              <a:rPr lang="en-US" sz="1600" b="1" dirty="0"/>
              <a:t>Greg Zipfel, MD				Washington University</a:t>
            </a:r>
          </a:p>
          <a:p>
            <a:endParaRPr lang="en-US" sz="1600" b="1" dirty="0">
              <a:solidFill>
                <a:srgbClr val="000060"/>
              </a:solidFill>
              <a:latin typeface="Arial" charset="0"/>
            </a:endParaRPr>
          </a:p>
          <a:p>
            <a:pPr algn="ctr"/>
            <a:endParaRPr lang="en-US" sz="1600" b="1" dirty="0">
              <a:solidFill>
                <a:srgbClr val="000060"/>
              </a:solidFill>
              <a:latin typeface="Arial" charset="0"/>
            </a:endParaRPr>
          </a:p>
          <a:p>
            <a:endParaRPr lang="en-US" sz="1600" b="1" dirty="0">
              <a:latin typeface="Arial" charset="0"/>
            </a:endParaRPr>
          </a:p>
          <a:p>
            <a:endParaRPr lang="en-US" sz="1600" b="1" i="1" dirty="0">
              <a:latin typeface="Arial" charset="0"/>
            </a:endParaRPr>
          </a:p>
          <a:p>
            <a:endParaRPr lang="en-US" sz="1600" b="1" dirty="0">
              <a:latin typeface="Arial" charset="0"/>
            </a:endParaRPr>
          </a:p>
          <a:p>
            <a:endParaRPr lang="en-US" sz="1600" b="1" dirty="0">
              <a:latin typeface="Arial" charset="0"/>
            </a:endParaRPr>
          </a:p>
          <a:p>
            <a:endParaRPr lang="en-US" sz="1600" b="1" dirty="0">
              <a:latin typeface="Arial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95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3886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810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charset="0"/>
              </a:rPr>
              <a:t>Personnel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9906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Steve 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Korn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– NIH Program Officer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Emad 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Eskandar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, MD,  PI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Greg Zipfel, MD,  Co-Director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Jeffrey 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Ojemann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, MD PhD, Co-Director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Matthew Thombs, Coordinator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218" name="Picture 2" descr="C:\Users\PCUser\Desktop\Zipfe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41"/>
          <a:stretch/>
        </p:blipFill>
        <p:spPr bwMode="auto">
          <a:xfrm>
            <a:off x="6594475" y="1143000"/>
            <a:ext cx="1800225" cy="17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CUser\Desktop\Ojema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2657438"/>
            <a:ext cx="1808163" cy="194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CUser\Desktop\Thomb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4328520"/>
            <a:ext cx="1808163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84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95300" y="1210386"/>
            <a:ext cx="815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Application deadline: October 1</a:t>
            </a:r>
            <a:r>
              <a:rPr lang="en-US" b="1" baseline="30000" dirty="0"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, 2018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Retreat: November 2018, Park City Utah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Email: eeskanda@montefiore.org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Google: NRCDP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Website: http://www.neurocdp.org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1023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9pPr>
          </a:lstStyle>
          <a:p>
            <a:r>
              <a:rPr lang="en-US" sz="3200" b="1" dirty="0">
                <a:ea typeface="ＭＳ Ｐゴシック" charset="0"/>
                <a:cs typeface="ＭＳ Ｐゴシック" charset="0"/>
              </a:rPr>
              <a:t>Applications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3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9pPr>
          </a:lstStyle>
          <a:p>
            <a:r>
              <a:rPr lang="en-US" sz="3200" b="1" dirty="0">
                <a:ea typeface="ＭＳ Ｐゴシック" charset="0"/>
                <a:cs typeface="ＭＳ Ｐゴシック" charset="0"/>
              </a:rPr>
              <a:t>Going Forward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77175" y="1070044"/>
            <a:ext cx="77886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Creation of  a robust community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Inclusion of additional NS Scientists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Better outreach to societies and applicants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Enhanced support of emerging scientists 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Enhanced Website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Development of successful neurosurgeon-scientists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7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9pPr>
          </a:lstStyle>
          <a:p>
            <a: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219200"/>
            <a:ext cx="815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K12 is unique funding mechanism dedicated to junior neurosurgeon scientists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K12 is an excellent way to start promising young neurosurgeons on their academic careers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Please consider graduating residents/fellows and junior faculty members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91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95300" y="1210386"/>
            <a:ext cx="815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Application deadline: October 1</a:t>
            </a:r>
            <a:r>
              <a:rPr lang="en-US" b="1" baseline="30000" dirty="0"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, 2018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Retreat: November 2018, Salt Lake City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Email: eeskanda@montefiore.org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Google: NRCDP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Website: http://www.neurocdp.org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1023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9pPr>
          </a:lstStyle>
          <a:p>
            <a:r>
              <a:rPr lang="en-US" sz="3200" b="1" dirty="0">
                <a:ea typeface="ＭＳ Ｐゴシック" charset="0"/>
                <a:cs typeface="ＭＳ Ｐゴシック" charset="0"/>
              </a:rPr>
              <a:t>Applications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17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1143000"/>
          </a:xfrm>
        </p:spPr>
        <p:txBody>
          <a:bodyPr/>
          <a:lstStyle/>
          <a:p>
            <a:pPr algn="ctr"/>
            <a:br>
              <a:rPr lang="en-US" dirty="0">
                <a:solidFill>
                  <a:srgbClr val="000060"/>
                </a:solidFill>
              </a:rPr>
            </a:br>
            <a:br>
              <a:rPr lang="en-US" dirty="0">
                <a:solidFill>
                  <a:srgbClr val="000060"/>
                </a:solidFill>
              </a:rPr>
            </a:br>
            <a:br>
              <a:rPr lang="en-US" dirty="0">
                <a:solidFill>
                  <a:srgbClr val="000060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6604000" cy="3962400"/>
          </a:xfrm>
          <a:ln>
            <a:noFill/>
          </a:ln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81000"/>
            <a:ext cx="9436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The K12 Program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1" y="990600"/>
            <a:ext cx="388619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 NIH Funded Program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Two Years of Support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Three awards per year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$85,000 for salary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$50,000 for supplies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7" descr="nrcd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6758" r="8496" b="45066"/>
          <a:stretch/>
        </p:blipFill>
        <p:spPr>
          <a:xfrm>
            <a:off x="4229100" y="1314450"/>
            <a:ext cx="5090614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3886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810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Eligibility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20700" y="1143000"/>
            <a:ext cx="8280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Junior Faculty Members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Within one-two years of completing residency or fellowship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Any academic program in the United States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Established mentor with record of funded research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50% effort dedicated to research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Letter of Support from department chair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3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3886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78251"/>
            <a:ext cx="9512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Difference from Individual K08’s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990600"/>
            <a:ext cx="845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Parent K12 grant has already been awarded and mechanism is in place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Parent grant has been renewed and is now in its 6</a:t>
            </a:r>
            <a:r>
              <a:rPr lang="en-US" baseline="30000" dirty="0">
                <a:latin typeface="Arial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year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National Advisory Committee (review panel) is made up primarily of neurosurgeon-scientists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Uniquely suited for neurosurgeon-scientists</a:t>
            </a: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charset="0"/>
              </a:defRPr>
            </a:lvl9pPr>
          </a:lstStyle>
          <a:p>
            <a:r>
              <a:rPr lang="en-US" sz="3200" b="1" dirty="0">
                <a:ea typeface="ＭＳ Ｐゴシック" charset="0"/>
                <a:cs typeface="ＭＳ Ｐゴシック" charset="0"/>
              </a:rPr>
              <a:t>Annual Retreat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4800" y="1082664"/>
            <a:ext cx="4800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Three Day Event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K12 Trainees &amp; Applicants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K08 Trainees &amp; Applicants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Presentations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Grant Writing 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Scientific Integrity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Personal Interviews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Review of Applications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170" name="Picture 2" descr="C:\Users\PCUser\Desktop\Park C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2" y="4533900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PCUser\Desktop\New Hampshi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0" y="1082664"/>
            <a:ext cx="2924175" cy="182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CUser\Desktop\merrim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1" y="2896362"/>
            <a:ext cx="2924175" cy="163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04559" y="2507924"/>
            <a:ext cx="1782241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New Hampshire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8344" y="4165422"/>
            <a:ext cx="1782241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Massachusetts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4559" y="5698799"/>
            <a:ext cx="1782241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Park City Utah</a:t>
            </a:r>
          </a:p>
        </p:txBody>
      </p:sp>
    </p:spTree>
    <p:extLst>
      <p:ext uri="{BB962C8B-B14F-4D97-AF65-F5344CB8AC3E}">
        <p14:creationId xmlns:p14="http://schemas.microsoft.com/office/powerpoint/2010/main" val="282001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Annual Retreat Attendance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19470851"/>
              </p:ext>
            </p:extLst>
          </p:nvPr>
        </p:nvGraphicFramePr>
        <p:xfrm>
          <a:off x="838200" y="964668"/>
          <a:ext cx="7467600" cy="428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3520" y="5254389"/>
            <a:ext cx="3915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87 Applicants</a:t>
            </a:r>
          </a:p>
          <a:p>
            <a:pPr algn="ctr"/>
            <a:r>
              <a:rPr lang="en-US" dirty="0"/>
              <a:t>50 Different Institutions</a:t>
            </a:r>
          </a:p>
          <a:p>
            <a:pPr algn="ctr"/>
            <a:r>
              <a:rPr lang="en-US" dirty="0"/>
              <a:t>All Sub-specialties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874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2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3886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2527" y="131929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charset="0"/>
              </a:rPr>
              <a:t>Comments</a:t>
            </a:r>
            <a:endParaRPr lang="en-US" sz="32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76300" y="882515"/>
            <a:ext cx="73914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u="sng" dirty="0">
                <a:latin typeface="Arial" charset="0"/>
                <a:ea typeface="Arial" charset="0"/>
                <a:cs typeface="Arial" charset="0"/>
              </a:rPr>
              <a:t>Sameer </a:t>
            </a:r>
            <a:r>
              <a:rPr lang="en-US" sz="1600" u="sng" dirty="0" err="1">
                <a:latin typeface="Arial" charset="0"/>
                <a:ea typeface="Arial" charset="0"/>
                <a:cs typeface="Arial" charset="0"/>
              </a:rPr>
              <a:t>Sheth</a:t>
            </a:r>
            <a:r>
              <a:rPr lang="en-US" sz="1600" u="sng" dirty="0">
                <a:latin typeface="Arial" charset="0"/>
                <a:ea typeface="Arial" charset="0"/>
                <a:cs typeface="Arial" charset="0"/>
              </a:rPr>
              <a:t>, Columbia University: Awarded NRCDP 2012, subsequently awarded R01 among other awards: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“Very helpful for several reasons: 1) connecting with other academic neurosurgeons who can provide advice, suggestions regarding specifics of the process for neurosurgery. 2) Establishing a relationship with NINDS in general, and Steve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Korn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in particular. Great to have someone at the NIH in your corner to ask questions. 3) Helping mentor neurosurgery residents/fellows/new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attendings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who are starting the process”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u="sng" dirty="0">
                <a:latin typeface="Arial" charset="0"/>
                <a:ea typeface="Arial" charset="0"/>
                <a:cs typeface="Arial" charset="0"/>
              </a:rPr>
              <a:t>Tim Lucas, University of Pennsylvania, Awarded NRCDP in 2012, Subsequent R01 and DARPA Funding: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“The program is indispensable and transformative. Junior investigators face a number of challenges establishing their research during formative years. This program provides a valuable bridge that protects investigator time while they prepare larger extramural grants.”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endParaRPr lang="en-US" sz="16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u="sng" dirty="0">
                <a:latin typeface="Arial" charset="0"/>
                <a:ea typeface="Arial" charset="0"/>
                <a:cs typeface="Arial" charset="0"/>
              </a:rPr>
              <a:t>Andrew Grande, University of Minnesota, Applied in 2014, NRCDP not awarded.  He has a K08 pending.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“I believe that this program is incredibly important and helpful.  Perhaps the greatest value for me is bringing together other neurosurgeons who are in a similar situation as myself and enabling us to talk to more senior neurosurgeons who have navigated the challenging waters of physician science in neurosurgery.” </a:t>
            </a:r>
            <a:endParaRPr lang="en-US" sz="1600" b="1" i="1" dirty="0">
              <a:latin typeface="Arial" charset="0"/>
              <a:ea typeface="Arial" charset="0"/>
              <a:cs typeface="Arial" charset="0"/>
            </a:endParaRPr>
          </a:p>
          <a:p>
            <a:endParaRPr lang="en-US" sz="1600" b="1" dirty="0">
              <a:latin typeface="Arial" charset="0"/>
            </a:endParaRPr>
          </a:p>
          <a:p>
            <a:endParaRPr lang="en-US" sz="1600" b="1" dirty="0">
              <a:latin typeface="Arial" charset="0"/>
            </a:endParaRPr>
          </a:p>
          <a:p>
            <a:endParaRPr lang="en-US" sz="1600" b="1" dirty="0">
              <a:latin typeface="Arial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9534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0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3886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358914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Trainees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799" y="1143000"/>
            <a:ext cx="743461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16 Awardees to date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Most have obtained subsequent funding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 subspecialties are represented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Wide geographic distribution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5000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Penn, Columbia, Maryland, Pitt, Cincinnati, OHSU, Iowa, Indiana, Stanford, BWH, Yale, Mayo, Wash U, Duke, Yale, BNI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6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3886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6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8001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94388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Trainees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3999" y="548239"/>
            <a:ext cx="537950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75000"/>
            </a:pPr>
            <a:endParaRPr lang="en-US" sz="1800" dirty="0">
              <a:solidFill>
                <a:srgbClr val="00006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2012: Timothy Lucas, MD PhD. U Penn</a:t>
            </a:r>
          </a:p>
          <a:p>
            <a:pPr marL="0" indent="0"/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Brain Computer Interface for the Restoration of Grip. </a:t>
            </a:r>
          </a:p>
          <a:p>
            <a:pPr marL="0" indent="0"/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0" indent="0"/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Sameer </a:t>
            </a:r>
            <a:r>
              <a:rPr lang="en-US" sz="1800" b="1" dirty="0" err="1">
                <a:latin typeface="Arial" charset="0"/>
                <a:ea typeface="Arial" charset="0"/>
                <a:cs typeface="Arial" charset="0"/>
              </a:rPr>
              <a:t>Sheth</a:t>
            </a:r>
            <a:r>
              <a:rPr lang="en-US" sz="1800" b="1" u="sng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MD PhD: Columbia University: </a:t>
            </a:r>
          </a:p>
          <a:p>
            <a:pPr marL="0" indent="0"/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The Human Cingulate in Cognitive Adaptation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0" indent="0"/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Graeme Woodworth, MD: Maryland</a:t>
            </a:r>
          </a:p>
          <a:p>
            <a:pPr marL="0" indent="0"/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Brain-Penetrating Nanoparticle Gene Therapy for Glioblastoma”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0" indent="0"/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2013:  Timothy Vogel, MD: Cincinnati Children’s: </a:t>
            </a:r>
          </a:p>
          <a:p>
            <a:pPr marL="0" indent="0"/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Primary cilia progenitor cells in neonatal hydrocephalus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 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Andrew </a:t>
            </a:r>
            <a:r>
              <a:rPr lang="en-US" sz="1800" b="1" dirty="0" err="1">
                <a:latin typeface="Arial" charset="0"/>
                <a:ea typeface="Arial" charset="0"/>
                <a:cs typeface="Arial" charset="0"/>
              </a:rPr>
              <a:t>Ducruet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, MD: Pittsburgh.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“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Complement Mediated Neurovascular Injury after </a:t>
            </a:r>
            <a:r>
              <a:rPr lang="en-US" sz="1800" i="1" dirty="0" err="1">
                <a:latin typeface="Arial" charset="0"/>
                <a:ea typeface="Arial" charset="0"/>
                <a:cs typeface="Arial" charset="0"/>
              </a:rPr>
              <a:t>tPA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 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89" y="2792673"/>
            <a:ext cx="1504950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3" r="22285"/>
          <a:stretch/>
        </p:blipFill>
        <p:spPr>
          <a:xfrm>
            <a:off x="5645128" y="941013"/>
            <a:ext cx="1504950" cy="1880890"/>
          </a:xfrm>
          <a:prstGeom prst="rect">
            <a:avLst/>
          </a:prstGeom>
        </p:spPr>
      </p:pic>
      <p:pic>
        <p:nvPicPr>
          <p:cNvPr id="4098" name="Picture 2" descr="C:\Users\PCUser\Desktop\woodworth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/>
        </p:blipFill>
        <p:spPr bwMode="auto">
          <a:xfrm>
            <a:off x="5653089" y="4185940"/>
            <a:ext cx="1504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CUser\Desktop\voge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61" t="-15818" r="13661" b="28160"/>
          <a:stretch/>
        </p:blipFill>
        <p:spPr bwMode="auto">
          <a:xfrm>
            <a:off x="6947674" y="1109663"/>
            <a:ext cx="1743075" cy="22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CUser\Desktop\Ducrue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33" y="3545148"/>
            <a:ext cx="1516103" cy="189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80367" y="2424702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T Lucas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92808" y="3788739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S </a:t>
            </a:r>
            <a:r>
              <a:rPr lang="en-US" sz="1400" b="1" dirty="0" err="1">
                <a:solidFill>
                  <a:schemeClr val="bg1"/>
                </a:solidFill>
              </a:rPr>
              <a:t>Sheth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3503" y="5788484"/>
            <a:ext cx="1557907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/>
              <a:t>G Woodworth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5639" y="826543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 Lucas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05307" y="3055512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/>
              <a:t>T Vogel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10742" y="5051581"/>
            <a:ext cx="125680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A </a:t>
            </a:r>
            <a:r>
              <a:rPr lang="en-US" sz="1400" b="1" dirty="0" err="1">
                <a:solidFill>
                  <a:schemeClr val="bg1"/>
                </a:solidFill>
              </a:rPr>
              <a:t>Ducruet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99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Standard Theme">
  <a:themeElements>
    <a:clrScheme name="Montefiore Health System">
      <a:dk1>
        <a:srgbClr val="000000"/>
      </a:dk1>
      <a:lt1>
        <a:srgbClr val="FFFFFF"/>
      </a:lt1>
      <a:dk2>
        <a:srgbClr val="002853"/>
      </a:dk2>
      <a:lt2>
        <a:srgbClr val="808080"/>
      </a:lt2>
      <a:accent1>
        <a:srgbClr val="5797A9"/>
      </a:accent1>
      <a:accent2>
        <a:srgbClr val="B60060"/>
      </a:accent2>
      <a:accent3>
        <a:srgbClr val="002853"/>
      </a:accent3>
      <a:accent4>
        <a:srgbClr val="808080"/>
      </a:accent4>
      <a:accent5>
        <a:srgbClr val="B2B2B2"/>
      </a:accent5>
      <a:accent6>
        <a:srgbClr val="E2E2E2"/>
      </a:accent6>
      <a:hlink>
        <a:srgbClr val="542988"/>
      </a:hlink>
      <a:folHlink>
        <a:srgbClr val="DCCCF0"/>
      </a:folHlink>
    </a:clrScheme>
    <a:fontScheme name="Montefiore Health System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ntefiore DOING MORE">
  <a:themeElements>
    <a:clrScheme name="Montefiore_2">
      <a:dk1>
        <a:srgbClr val="414042"/>
      </a:dk1>
      <a:lt1>
        <a:srgbClr val="FFFFFF"/>
      </a:lt1>
      <a:dk2>
        <a:srgbClr val="003768"/>
      </a:dk2>
      <a:lt2>
        <a:srgbClr val="CA006C"/>
      </a:lt2>
      <a:accent1>
        <a:srgbClr val="939598"/>
      </a:accent1>
      <a:accent2>
        <a:srgbClr val="BCBEC0"/>
      </a:accent2>
      <a:accent3>
        <a:srgbClr val="E6E7E8"/>
      </a:accent3>
      <a:accent4>
        <a:srgbClr val="FFC907"/>
      </a:accent4>
      <a:accent5>
        <a:srgbClr val="F47521"/>
      </a:accent5>
      <a:accent6>
        <a:srgbClr val="7CBB53"/>
      </a:accent6>
      <a:hlink>
        <a:srgbClr val="0D355E"/>
      </a:hlink>
      <a:folHlink>
        <a:srgbClr val="0D355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27384</TotalTime>
  <Words>777</Words>
  <Application>Microsoft Macintosh PowerPoint</Application>
  <PresentationFormat>On-screen Show (4:3)</PresentationFormat>
  <Paragraphs>250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ヒラギノ角ゴ Pro W3</vt:lpstr>
      <vt:lpstr>Arial</vt:lpstr>
      <vt:lpstr>Arial Black</vt:lpstr>
      <vt:lpstr>Calibri</vt:lpstr>
      <vt:lpstr>Metric Regular</vt:lpstr>
      <vt:lpstr>Times New Roman</vt:lpstr>
      <vt:lpstr>Wingdings</vt:lpstr>
      <vt:lpstr>1_Standard Theme</vt:lpstr>
      <vt:lpstr>Montefiore DOING MORE</vt:lpstr>
      <vt:lpstr>think-cell Slide</vt:lpstr>
      <vt:lpstr>Neurosurgery Research Career Development Program</vt:lpstr>
      <vt:lpstr>PowerPoint Presentation</vt:lpstr>
      <vt:lpstr>PowerPoint Presentation</vt:lpstr>
      <vt:lpstr>PowerPoint Presentation</vt:lpstr>
      <vt:lpstr>PowerPoint Presentation</vt:lpstr>
      <vt:lpstr>Annual Retreat Attendance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Questions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</dc:title>
  <dc:creator>Specialist30</dc:creator>
  <cp:lastModifiedBy>Microsoft Office User</cp:lastModifiedBy>
  <cp:revision>788</cp:revision>
  <cp:lastPrinted>2018-05-16T17:34:46Z</cp:lastPrinted>
  <dcterms:created xsi:type="dcterms:W3CDTF">2012-04-10T17:54:34Z</dcterms:created>
  <dcterms:modified xsi:type="dcterms:W3CDTF">2018-05-21T12:18:01Z</dcterms:modified>
</cp:coreProperties>
</file>