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315" r:id="rId2"/>
    <p:sldId id="343" r:id="rId3"/>
    <p:sldId id="340" r:id="rId4"/>
    <p:sldId id="341" r:id="rId5"/>
    <p:sldId id="346" r:id="rId6"/>
    <p:sldId id="344" r:id="rId7"/>
    <p:sldId id="345" r:id="rId8"/>
    <p:sldId id="357" r:id="rId9"/>
    <p:sldId id="348" r:id="rId10"/>
    <p:sldId id="360" r:id="rId11"/>
    <p:sldId id="365" r:id="rId12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588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7DD874-04EA-487E-A5CC-A8D914247D1E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6840B9-32CA-44A0-B91B-822B083BE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165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5A83F-F7EC-4103-91C9-08DCE6E0378B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8F5F1-864E-4650-AACD-49D3D2A7B82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5A83F-F7EC-4103-91C9-08DCE6E0378B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8F5F1-864E-4650-AACD-49D3D2A7B8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5A83F-F7EC-4103-91C9-08DCE6E0378B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8F5F1-864E-4650-AACD-49D3D2A7B8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5A83F-F7EC-4103-91C9-08DCE6E0378B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8F5F1-864E-4650-AACD-49D3D2A7B8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5A83F-F7EC-4103-91C9-08DCE6E0378B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8F5F1-864E-4650-AACD-49D3D2A7B82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5A83F-F7EC-4103-91C9-08DCE6E0378B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8F5F1-864E-4650-AACD-49D3D2A7B8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5A83F-F7EC-4103-91C9-08DCE6E0378B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8F5F1-864E-4650-AACD-49D3D2A7B8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5A83F-F7EC-4103-91C9-08DCE6E0378B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48F5F1-864E-4650-AACD-49D3D2A7B82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5A83F-F7EC-4103-91C9-08DCE6E0378B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8F5F1-864E-4650-AACD-49D3D2A7B8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5A83F-F7EC-4103-91C9-08DCE6E0378B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F48F5F1-864E-4650-AACD-49D3D2A7B8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FB05A83F-F7EC-4103-91C9-08DCE6E0378B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8F5F1-864E-4650-AACD-49D3D2A7B8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B05A83F-F7EC-4103-91C9-08DCE6E0378B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F48F5F1-864E-4650-AACD-49D3D2A7B82C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MICROVASCULAR ANASTOMOSIS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886200"/>
            <a:ext cx="7620000" cy="2438400"/>
          </a:xfrm>
        </p:spPr>
        <p:txBody>
          <a:bodyPr>
            <a:normAutofit/>
          </a:bodyPr>
          <a:lstStyle/>
          <a:p>
            <a:r>
              <a:rPr lang="en-US" dirty="0"/>
              <a:t>Michael L. Levy MD PhD</a:t>
            </a:r>
          </a:p>
          <a:p>
            <a:r>
              <a:rPr lang="en-US" dirty="0"/>
              <a:t>Professor and Division Head Pediatric Neurosurgery</a:t>
            </a:r>
          </a:p>
          <a:p>
            <a:r>
              <a:rPr lang="en-US" dirty="0"/>
              <a:t>UCSD – Rady Children’s Hospital of San Diego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200400"/>
            <a:ext cx="1501531" cy="14762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10833"/>
          <a:stretch/>
        </p:blipFill>
        <p:spPr>
          <a:xfrm>
            <a:off x="2514600" y="3200400"/>
            <a:ext cx="1496786" cy="149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92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considerations for interrupted suture re-anastomosis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35" y="2209800"/>
            <a:ext cx="8005536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265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3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Suture Technique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6" t="28095" r="4342" b="9002"/>
          <a:stretch/>
        </p:blipFill>
        <p:spPr bwMode="auto">
          <a:xfrm>
            <a:off x="733331" y="1842380"/>
            <a:ext cx="7889224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790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Tubing Too Tight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AL-OR152SD\AppData\Local\Microsoft\windows\Temporary Internet Files\Content.IE5\STA3V99L\IMG_449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22" r="38780"/>
          <a:stretch/>
        </p:blipFill>
        <p:spPr bwMode="auto">
          <a:xfrm rot="5400000">
            <a:off x="3104797" y="-341153"/>
            <a:ext cx="2988527" cy="858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45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 Tension on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Tubing – Or Free Up One Side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 descr="C:\Users\AL-OR152SD\AppData\Local\Microsoft\windows\Temporary Internet Files\Content.IE5\SQK74ZC2\IMG_449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75" t="7806" r="40732" b="4553"/>
          <a:stretch/>
        </p:blipFill>
        <p:spPr bwMode="auto">
          <a:xfrm rot="5400000">
            <a:off x="3373723" y="3179477"/>
            <a:ext cx="1863154" cy="525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L-OR152SD\AppData\Local\Microsoft\windows\Temporary Internet Files\Content.IE5\YMUTRVIE\IMG_450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8" t="8617" r="15976" b="45692"/>
          <a:stretch/>
        </p:blipFill>
        <p:spPr bwMode="auto">
          <a:xfrm>
            <a:off x="1642946" y="1371600"/>
            <a:ext cx="5257801" cy="280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662246" y="3886200"/>
            <a:ext cx="12192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Yes</a:t>
            </a: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472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L-OR152SD\AppData\Local\Microsoft\windows\Temporary Internet Files\Content.IE5\YMUTRVIE\IMG_45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70038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09600" y="228600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 Tension on Tubing – Or Free Up One or Both Sides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ight Arrow 3"/>
          <p:cNvSpPr/>
          <p:nvPr/>
        </p:nvSpPr>
        <p:spPr>
          <a:xfrm rot="16200000">
            <a:off x="685800" y="4953000"/>
            <a:ext cx="12954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6200000">
            <a:off x="6172200" y="4953000"/>
            <a:ext cx="12954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58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630362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Standard Use of the Microvascular Clips to Approximate the Vessel Edges Does Not Work Well in This Model.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996289" y="2454243"/>
            <a:ext cx="4400550" cy="3951207"/>
            <a:chOff x="1981200" y="2480649"/>
            <a:chExt cx="4400550" cy="3951207"/>
          </a:xfrm>
        </p:grpSpPr>
        <p:pic>
          <p:nvPicPr>
            <p:cNvPr id="1026" name="Picture 2" descr="http://www.archintsurg.org/articles/2016/6/2/images/ArchIntSurg_2016_6_2_65_194980_f1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95"/>
            <a:stretch/>
          </p:blipFill>
          <p:spPr bwMode="auto">
            <a:xfrm>
              <a:off x="1981200" y="2480649"/>
              <a:ext cx="4400550" cy="39512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5121998" y="2480649"/>
              <a:ext cx="1066800" cy="194919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759513" y="3539586"/>
              <a:ext cx="565087" cy="207292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ight Arrow 5"/>
          <p:cNvSpPr/>
          <p:nvPr/>
        </p:nvSpPr>
        <p:spPr>
          <a:xfrm rot="3992438">
            <a:off x="4676849" y="2769526"/>
            <a:ext cx="1304175" cy="3810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 rot="14789214">
            <a:off x="5385945" y="4902729"/>
            <a:ext cx="1635885" cy="3810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088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 -0.15545 L -3.33333E-6 5.82929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77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86 0.1573 L -2.22222E-6 2.73884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3" y="-78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9926" y="5410200"/>
            <a:ext cx="12192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Yes</a:t>
            </a: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C:\Users\AL-OR152SD\AppData\Local\Microsoft\windows\Temporary Internet Files\Content.IE5\YMUTRVIE\IMG_451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53" t="31382" r="34574" b="27480"/>
          <a:stretch/>
        </p:blipFill>
        <p:spPr bwMode="auto">
          <a:xfrm>
            <a:off x="533400" y="1362306"/>
            <a:ext cx="4148515" cy="3702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L-OR152SD\AppData\Local\Microsoft\windows\Temporary Internet Files\Content.IE5\YMUTRVIE\IMG_451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71" t="21463" r="31463" b="24553"/>
          <a:stretch/>
        </p:blipFill>
        <p:spPr bwMode="auto">
          <a:xfrm>
            <a:off x="5562600" y="1362307"/>
            <a:ext cx="3233853" cy="3702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998057" y="5410200"/>
            <a:ext cx="12192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6200" y="274638"/>
            <a:ext cx="8991600" cy="1143000"/>
          </a:xfrm>
          <a:prstGeom prst="rect">
            <a:avLst/>
          </a:prstGeom>
        </p:spPr>
        <p:txBody>
          <a:bodyPr vert="horz" lIns="45720" rIns="45720"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/>
              <a:t>Cut the Tubing Once Placed in the Clamps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59767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Keep Tubing Moist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C:\Users\AL-OR152SD\AppData\Local\Microsoft\windows\Temporary Internet Files\Content.IE5\STA3V99L\IMG_45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86000"/>
            <a:ext cx="47752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09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763000" cy="1524000"/>
          </a:xfrm>
        </p:spPr>
        <p:txBody>
          <a:bodyPr>
            <a:normAutofit/>
          </a:bodyPr>
          <a:lstStyle/>
          <a:p>
            <a:pPr algn="ctr"/>
            <a:r>
              <a:rPr lang="en-US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 are numerous  surgical techniques that surgeons utilize for end-to-end anastomosis.  A simple method to start learning these techniques: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Prof. A Y Taha: Principles of &#10;15/10/14 20 &#10;vascular anastomosis &#10;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07" t="9681" b="48771"/>
          <a:stretch/>
        </p:blipFill>
        <p:spPr bwMode="auto">
          <a:xfrm>
            <a:off x="26982" y="3615616"/>
            <a:ext cx="4431496" cy="303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Prof. A Y Taha: Principles of &#10;15/10/14 20 &#10;vascular anastomosis &#10;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09" t="48775" b="9812"/>
          <a:stretch/>
        </p:blipFill>
        <p:spPr bwMode="auto">
          <a:xfrm>
            <a:off x="4571999" y="3606284"/>
            <a:ext cx="4436079" cy="303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48478" y="1676400"/>
            <a:ext cx="7620000" cy="1840916"/>
          </a:xfrm>
          <a:prstGeom prst="rect">
            <a:avLst/>
          </a:prstGeom>
        </p:spPr>
        <p:txBody>
          <a:bodyPr vert="horz" lIns="45720" rIns="45720" anchor="ctr">
            <a:normAutofit fontScale="9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 with two opposite and tied sutures  at 0°and 180°.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Leave a tail on both sutures that can be used to turn the vessel for access to all sides.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Once the initial sutures are placed you can complete the anastomosis with running or simple sutures, depending on the diameters. </a:t>
            </a:r>
            <a:r>
              <a:rPr lang="en-US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Taha AY: Principles of vascular anastomosis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347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Needle Should Be Directed 90°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the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Vessel Wall.  Always Include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Intima Especially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the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Downstream Side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Avoid Dissection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99" t="30493" r="25100" b="6009"/>
          <a:stretch/>
        </p:blipFill>
        <p:spPr bwMode="auto">
          <a:xfrm>
            <a:off x="2590800" y="1981200"/>
            <a:ext cx="3754637" cy="4086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287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Learning from failure&amp;#x0D;&amp;#x0A;Professional and personal resilience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PGY1&amp;quot;&quot;/&gt;&lt;property id=&quot;20307&quot; value=&quot;303&quot;/&gt;&lt;/object&gt;&lt;object type=&quot;3&quot; unique_id=&quot;10006&quot;&gt;&lt;property id=&quot;20148&quot; value=&quot;5&quot;/&gt;&lt;property id=&quot;20300&quot; value=&quot;Slide 3&quot;/&gt;&lt;property id=&quot;20307&quot; value=&quot;315&quot;/&gt;&lt;/object&gt;&lt;object type=&quot;3&quot; unique_id=&quot;10007&quot;&gt;&lt;property id=&quot;20148&quot; value=&quot;5&quot;/&gt;&lt;property id=&quot;20300&quot; value=&quot;Slide 4&quot;/&gt;&lt;property id=&quot;20307&quot; value=&quot;293&quot;/&gt;&lt;/object&gt;&lt;object type=&quot;3&quot; unique_id=&quot;10008&quot;&gt;&lt;property id=&quot;20148&quot; value=&quot;5&quot;/&gt;&lt;property id=&quot;20300&quot; value=&quot;Slide 5 - &amp;quot;Not everything makes sense &amp;quot;&quot;/&gt;&lt;property id=&quot;20307&quot; value=&quot;272&quot;/&gt;&lt;/object&gt;&lt;object type=&quot;3&quot; unique_id=&quot;10009&quot;&gt;&lt;property id=&quot;20148&quot; value=&quot;5&quot;/&gt;&lt;property id=&quot;20300&quot; value=&quot;Slide 6 - &amp;quot;Not everything makes sense &amp;quot;&quot;/&gt;&lt;property id=&quot;20307&quot; value=&quot;305&quot;/&gt;&lt;/object&gt;&lt;object type=&quot;3&quot; unique_id=&quot;10010&quot;&gt;&lt;property id=&quot;20148&quot; value=&quot;5&quot;/&gt;&lt;property id=&quot;20300&quot; value=&quot;Slide 7 - &amp;quot;Aeschylus&amp;quot;&quot;/&gt;&lt;property id=&quot;20307&quot; value=&quot;301&quot;/&gt;&lt;/object&gt;&lt;object type=&quot;3&quot; unique_id=&quot;10011&quot;&gt;&lt;property id=&quot;20148&quot; value=&quot;5&quot;/&gt;&lt;property id=&quot;20300&quot; value=&quot;Slide 8 - &amp;quot;Informed Consent&amp;quot;&quot;/&gt;&lt;property id=&quot;20307&quot; value=&quot;302&quot;/&gt;&lt;/object&gt;&lt;object type=&quot;3&quot; unique_id=&quot;10012&quot;&gt;&lt;property id=&quot;20148&quot; value=&quot;5&quot;/&gt;&lt;property id=&quot;20300&quot; value=&quot;Slide 9 - &amp;quot;Preparation &amp;quot;&quot;/&gt;&lt;property id=&quot;20307&quot; value=&quot;266&quot;/&gt;&lt;/object&gt;&lt;object type=&quot;3&quot; unique_id=&quot;10013&quot;&gt;&lt;property id=&quot;20148&quot; value=&quot;5&quot;/&gt;&lt;property id=&quot;20300&quot; value=&quot;Slide 10&quot;/&gt;&lt;property id=&quot;20307&quot; value=&quot;307&quot;/&gt;&lt;/object&gt;&lt;object type=&quot;3&quot; unique_id=&quot;10014&quot;&gt;&lt;property id=&quot;20148&quot; value=&quot;5&quot;/&gt;&lt;property id=&quot;20300&quot; value=&quot;Slide 11&quot;/&gt;&lt;property id=&quot;20307&quot; value=&quot;284&quot;/&gt;&lt;/object&gt;&lt;object type=&quot;3&quot; unique_id=&quot;10015&quot;&gt;&lt;property id=&quot;20148&quot; value=&quot;5&quot;/&gt;&lt;property id=&quot;20300&quot; value=&quot;Slide 12&quot;/&gt;&lt;property id=&quot;20307&quot; value=&quot;306&quot;/&gt;&lt;/object&gt;&lt;object type=&quot;3&quot; unique_id=&quot;10016&quot;&gt;&lt;property id=&quot;20148&quot; value=&quot;5&quot;/&gt;&lt;property id=&quot;20300&quot; value=&quot;Slide 13 - &amp;quot;Limitations&amp;quot;&quot;/&gt;&lt;property id=&quot;20307&quot; value=&quot;268&quot;/&gt;&lt;/object&gt;&lt;object type=&quot;3&quot; unique_id=&quot;10017&quot;&gt;&lt;property id=&quot;20148&quot; value=&quot;5&quot;/&gt;&lt;property id=&quot;20300&quot; value=&quot;Slide 14 - &amp;quot;Pride and Neurosurgery&amp;quot;&quot;/&gt;&lt;property id=&quot;20307&quot; value=&quot;304&quot;/&gt;&lt;/object&gt;&lt;object type=&quot;3&quot; unique_id=&quot;10018&quot;&gt;&lt;property id=&quot;20148&quot; value=&quot;5&quot;/&gt;&lt;property id=&quot;20300&quot; value=&quot;Slide 15 - &amp;quot;Panic &amp;quot;&quot;/&gt;&lt;property id=&quot;20307&quot; value=&quot;269&quot;/&gt;&lt;/object&gt;&lt;object type=&quot;3&quot; unique_id=&quot;10019&quot;&gt;&lt;property id=&quot;20148&quot; value=&quot;5&quot;/&gt;&lt;property id=&quot;20300&quot; value=&quot;Slide 16 - &amp;quot;Timing Part I&amp;quot;&quot;/&gt;&lt;property id=&quot;20307&quot; value=&quot;274&quot;/&gt;&lt;/object&gt;&lt;object type=&quot;3&quot; unique_id=&quot;10020&quot;&gt;&lt;property id=&quot;20148&quot; value=&quot;5&quot;/&gt;&lt;property id=&quot;20300&quot; value=&quot;Slide 17 - &amp;quot;Timing Part II&amp;quot;&quot;/&gt;&lt;property id=&quot;20307&quot; value=&quot;286&quot;/&gt;&lt;/object&gt;&lt;object type=&quot;3&quot; unique_id=&quot;10021&quot;&gt;&lt;property id=&quot;20148&quot; value=&quot;5&quot;/&gt;&lt;property id=&quot;20300&quot; value=&quot;Slide 18 - &amp;quot;Cheat&amp;quot;&quot;/&gt;&lt;property id=&quot;20307&quot; value=&quot;277&quot;/&gt;&lt;/object&gt;&lt;object type=&quot;3&quot; unique_id=&quot;10022&quot;&gt;&lt;property id=&quot;20148&quot; value=&quot;5&quot;/&gt;&lt;property id=&quot;20300&quot; value=&quot;Slide 19&quot;/&gt;&lt;property id=&quot;20307&quot; value=&quot;275&quot;/&gt;&lt;/object&gt;&lt;object type=&quot;3&quot; unique_id=&quot;10023&quot;&gt;&lt;property id=&quot;20148&quot; value=&quot;5&quot;/&gt;&lt;property id=&quot;20300&quot; value=&quot;Slide 20 - &amp;quot;Consistency &amp;quot;&quot;/&gt;&lt;property id=&quot;20307&quot; value=&quot;311&quot;/&gt;&lt;/object&gt;&lt;object type=&quot;3&quot; unique_id=&quot;10024&quot;&gt;&lt;property id=&quot;20148&quot; value=&quot;5&quot;/&gt;&lt;property id=&quot;20300&quot; value=&quot;Slide 21 - &amp;quot;Abnormal does not mean broken &amp;quot;&quot;/&gt;&lt;property id=&quot;20307&quot; value=&quot;278&quot;/&gt;&lt;/object&gt;&lt;object type=&quot;3&quot; unique_id=&quot;10025&quot;&gt;&lt;property id=&quot;20148&quot; value=&quot;5&quot;/&gt;&lt;property id=&quot;20300&quot; value=&quot;Slide 22&quot;/&gt;&lt;property id=&quot;20307&quot; value=&quot;291&quot;/&gt;&lt;/object&gt;&lt;object type=&quot;3&quot; unique_id=&quot;10026&quot;&gt;&lt;property id=&quot;20148&quot; value=&quot;5&quot;/&gt;&lt;property id=&quot;20300&quot; value=&quot;Slide 23 - &amp;quot;How much is too much?&amp;quot;&quot;/&gt;&lt;property id=&quot;20307&quot; value=&quot;283&quot;/&gt;&lt;/object&gt;&lt;object type=&quot;3&quot; unique_id=&quot;10027&quot;&gt;&lt;property id=&quot;20148&quot; value=&quot;5&quot;/&gt;&lt;property id=&quot;20300&quot; value=&quot;Slide 24 - &amp;quot;How much is too much?&amp;quot;&quot;/&gt;&lt;property id=&quot;20307&quot; value=&quot;312&quot;/&gt;&lt;/object&gt;&lt;object type=&quot;3&quot; unique_id=&quot;10028&quot;&gt;&lt;property id=&quot;20148&quot; value=&quot;5&quot;/&gt;&lt;property id=&quot;20300&quot; value=&quot;Slide 25&quot;/&gt;&lt;property id=&quot;20307&quot; value=&quot;297&quot;/&gt;&lt;/object&gt;&lt;object type=&quot;3&quot; unique_id=&quot;10029&quot;&gt;&lt;property id=&quot;20148&quot; value=&quot;5&quot;/&gt;&lt;property id=&quot;20300&quot; value=&quot;Slide 26&quot;/&gt;&lt;property id=&quot;20307&quot; value=&quot;298&quot;/&gt;&lt;/object&gt;&lt;object type=&quot;3&quot; unique_id=&quot;10030&quot;&gt;&lt;property id=&quot;20148&quot; value=&quot;5&quot;/&gt;&lt;property id=&quot;20300&quot; value=&quot;Slide 27&quot;/&gt;&lt;property id=&quot;20307&quot; value=&quot;296&quot;/&gt;&lt;/object&gt;&lt;object type=&quot;3&quot; unique_id=&quot;10031&quot;&gt;&lt;property id=&quot;20148&quot; value=&quot;5&quot;/&gt;&lt;property id=&quot;20300&quot; value=&quot;Slide 28 - &amp;quot;Indications&amp;quot;&quot;/&gt;&lt;property id=&quot;20307&quot; value=&quot;273&quot;/&gt;&lt;/object&gt;&lt;object type=&quot;3&quot; unique_id=&quot;10032&quot;&gt;&lt;property id=&quot;20148&quot; value=&quot;5&quot;/&gt;&lt;property id=&quot;20300&quot; value=&quot;Slide 29 - &amp;quot;Miss&amp;quot;&quot;/&gt;&lt;property id=&quot;20307&quot; value=&quot;290&quot;/&gt;&lt;/object&gt;&lt;object type=&quot;3&quot; unique_id=&quot;10033&quot;&gt;&lt;property id=&quot;20148&quot; value=&quot;5&quot;/&gt;&lt;property id=&quot;20300&quot; value=&quot;Slide 30 - &amp;quot;Miss&amp;quot;&quot;/&gt;&lt;property id=&quot;20307&quot; value=&quot;308&quot;/&gt;&lt;/object&gt;&lt;object type=&quot;3&quot; unique_id=&quot;10034&quot;&gt;&lt;property id=&quot;20148&quot; value=&quot;5&quot;/&gt;&lt;property id=&quot;20300&quot; value=&quot;Slide 31 - &amp;quot;Miss&amp;quot;&quot;/&gt;&lt;property id=&quot;20307&quot; value=&quot;309&quot;/&gt;&lt;/object&gt;&lt;object type=&quot;3&quot; unique_id=&quot;10035&quot;&gt;&lt;property id=&quot;20148&quot; value=&quot;5&quot;/&gt;&lt;property id=&quot;20300&quot; value=&quot;Slide 32 - &amp;quot;Miss&amp;quot;&quot;/&gt;&lt;property id=&quot;20307&quot; value=&quot;310&quot;/&gt;&lt;/object&gt;&lt;object type=&quot;3&quot; unique_id=&quot;10036&quot;&gt;&lt;property id=&quot;20148&quot; value=&quot;5&quot;/&gt;&lt;property id=&quot;20300&quot; value=&quot;Slide 33 - &amp;quot;Miss&amp;quot;&quot;/&gt;&lt;property id=&quot;20307&quot; value=&quot;281&quot;/&gt;&lt;/object&gt;&lt;object type=&quot;3&quot; unique_id=&quot;10037&quot;&gt;&lt;property id=&quot;20148&quot; value=&quot;5&quot;/&gt;&lt;property id=&quot;20300&quot; value=&quot;Slide 34 - &amp;quot;Anatomic issues &amp;quot;&quot;/&gt;&lt;property id=&quot;20307&quot; value=&quot;271&quot;/&gt;&lt;/object&gt;&lt;object type=&quot;3&quot; unique_id=&quot;10038&quot;&gt;&lt;property id=&quot;20148&quot; value=&quot;5&quot;/&gt;&lt;property id=&quot;20300&quot; value=&quot;Slide 35&quot;/&gt;&lt;property id=&quot;20307&quot; value=&quot;265&quot;/&gt;&lt;/object&gt;&lt;object type=&quot;3&quot; unique_id=&quot;10039&quot;&gt;&lt;property id=&quot;20148&quot; value=&quot;5&quot;/&gt;&lt;property id=&quot;20300&quot; value=&quot;Slide 36 - &amp;quot;Considerations&amp;quot;&quot;/&gt;&lt;property id=&quot;20307&quot; value=&quot;261&quot;/&gt;&lt;/object&gt;&lt;object type=&quot;3&quot; unique_id=&quot;10040&quot;&gt;&lt;property id=&quot;20148&quot; value=&quot;5&quot;/&gt;&lt;property id=&quot;20300&quot; value=&quot;Slide 37 - &amp;quot;Frameless stereotaxic Error &amp;quot;&quot;/&gt;&lt;property id=&quot;20307&quot; value=&quot;267&quot;/&gt;&lt;/object&gt;&lt;object type=&quot;3&quot; unique_id=&quot;10041&quot;&gt;&lt;property id=&quot;20148&quot; value=&quot;5&quot;/&gt;&lt;property id=&quot;20300&quot; value=&quot;Slide 38&quot;/&gt;&lt;property id=&quot;20307&quot; value=&quot;292&quot;/&gt;&lt;/object&gt;&lt;object type=&quot;3&quot; unique_id=&quot;10042&quot;&gt;&lt;property id=&quot;20148&quot; value=&quot;5&quot;/&gt;&lt;property id=&quot;20300&quot; value=&quot;Slide 39 - &amp;quot;Cerebral edema &amp;quot;&quot;/&gt;&lt;property id=&quot;20307&quot; value=&quot;263&quot;/&gt;&lt;/object&gt;&lt;object type=&quot;3&quot; unique_id=&quot;10043&quot;&gt;&lt;property id=&quot;20148&quot; value=&quot;5&quot;/&gt;&lt;property id=&quot;20300&quot; value=&quot;Slide 40 - &amp;quot;Pin fixation &amp;quot;&quot;/&gt;&lt;property id=&quot;20307&quot; value=&quot;262&quot;/&gt;&lt;/object&gt;&lt;object type=&quot;3&quot; unique_id=&quot;10044&quot;&gt;&lt;property id=&quot;20148&quot; value=&quot;5&quot;/&gt;&lt;property id=&quot;20300&quot; value=&quot;Slide 41&quot;/&gt;&lt;property id=&quot;20307&quot; value=&quot;258&quot;/&gt;&lt;/object&gt;&lt;object type=&quot;3&quot; unique_id=&quot;10045&quot;&gt;&lt;property id=&quot;20148&quot; value=&quot;5&quot;/&gt;&lt;property id=&quot;20300&quot; value=&quot;Slide 42&quot;/&gt;&lt;property id=&quot;20307&quot; value=&quot;313&quot;/&gt;&lt;/object&gt;&lt;object type=&quot;3&quot; unique_id=&quot;10046&quot;&gt;&lt;property id=&quot;20148&quot; value=&quot;5&quot;/&gt;&lt;property id=&quot;20300&quot; value=&quot;Slide 43&quot;/&gt;&lt;property id=&quot;20307&quot; value=&quot;294&quot;/&gt;&lt;/object&gt;&lt;object type=&quot;3&quot; unique_id=&quot;10047&quot;&gt;&lt;property id=&quot;20148&quot; value=&quot;5&quot;/&gt;&lt;property id=&quot;20300&quot; value=&quot;Slide 44&quot;/&gt;&lt;property id=&quot;20307&quot; value=&quot;295&quot;/&gt;&lt;/object&gt;&lt;object type=&quot;3&quot; unique_id=&quot;10048&quot;&gt;&lt;property id=&quot;20148&quot; value=&quot;5&quot;/&gt;&lt;property id=&quot;20300&quot; value=&quot;Slide 45&quot;/&gt;&lt;property id=&quot;20307&quot; value=&quot;282&quot;/&gt;&lt;/object&gt;&lt;object type=&quot;3&quot; unique_id=&quot;10049&quot;&gt;&lt;property id=&quot;20148&quot; value=&quot;5&quot;/&gt;&lt;property id=&quot;20300&quot; value=&quot;Slide 46 - &amp;quot;Learning from failure&amp;#x0D;&amp;#x0A;Professional and personal resilience&amp;quot;&quot;/&gt;&lt;property id=&quot;20307&quot; value=&quot;31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3281</TotalTime>
  <Words>191</Words>
  <Application>Microsoft Office PowerPoint</Application>
  <PresentationFormat>On-screen Show (4:3)</PresentationFormat>
  <Paragraphs>20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Technic</vt:lpstr>
      <vt:lpstr>MICROVASCULAR ANASTOMOSIS</vt:lpstr>
      <vt:lpstr>Tubing Too Tight</vt:lpstr>
      <vt:lpstr>Less Tension on Tubing – Or Free Up One Side</vt:lpstr>
      <vt:lpstr>PowerPoint Presentation</vt:lpstr>
      <vt:lpstr> The Standard Use of the Microvascular Clips to Approximate the Vessel Edges Does Not Work Well in This Model.</vt:lpstr>
      <vt:lpstr>Yes</vt:lpstr>
      <vt:lpstr>Keep Tubing Moist</vt:lpstr>
      <vt:lpstr>There  are numerous  surgical techniques that surgeons utilize for end-to-end anastomosis.  A simple method to start learning these techniques:</vt:lpstr>
      <vt:lpstr> The Needle Should Be Directed 90° to the Vessel Wall.  Always Include the Intima Especially on the Downstream Side to Avoid Dissection</vt:lpstr>
      <vt:lpstr>Other considerations for interrupted suture re-anastomosis</vt:lpstr>
      <vt:lpstr> 3 Suture Technique</vt:lpstr>
    </vt:vector>
  </TitlesOfParts>
  <Company>Rady Children's Hospital San Diego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Levy, Michael MD</dc:creator>
  <cp:lastModifiedBy>Michael Levy, MD</cp:lastModifiedBy>
  <cp:revision>75</cp:revision>
  <dcterms:created xsi:type="dcterms:W3CDTF">2013-05-28T20:23:03Z</dcterms:created>
  <dcterms:modified xsi:type="dcterms:W3CDTF">2019-04-17T22:55:36Z</dcterms:modified>
</cp:coreProperties>
</file>