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5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77" r:id="rId2"/>
    <p:sldId id="258" r:id="rId3"/>
    <p:sldId id="305" r:id="rId4"/>
    <p:sldId id="307" r:id="rId5"/>
    <p:sldId id="262" r:id="rId6"/>
    <p:sldId id="309" r:id="rId7"/>
    <p:sldId id="313" r:id="rId8"/>
    <p:sldId id="261" r:id="rId9"/>
    <p:sldId id="263" r:id="rId10"/>
    <p:sldId id="259" r:id="rId11"/>
    <p:sldId id="257" r:id="rId12"/>
    <p:sldId id="264" r:id="rId13"/>
    <p:sldId id="306" r:id="rId14"/>
    <p:sldId id="265" r:id="rId15"/>
    <p:sldId id="314" r:id="rId16"/>
    <p:sldId id="315" r:id="rId17"/>
    <p:sldId id="270" r:id="rId18"/>
    <p:sldId id="304" r:id="rId19"/>
    <p:sldId id="280" r:id="rId20"/>
    <p:sldId id="297" r:id="rId21"/>
    <p:sldId id="308" r:id="rId22"/>
    <p:sldId id="27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AA20"/>
    <a:srgbClr val="F79C66"/>
    <a:srgbClr val="CB8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71"/>
    <p:restoredTop sz="85091"/>
  </p:normalViewPr>
  <p:slideViewPr>
    <p:cSldViewPr snapToGrid="0" snapToObjects="1">
      <p:cViewPr varScale="1">
        <p:scale>
          <a:sx n="165" d="100"/>
          <a:sy n="165" d="100"/>
        </p:scale>
        <p:origin x="416" y="2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notesViewPr>
    <p:cSldViewPr snapToGrid="0" snapToObjects="1">
      <p:cViewPr varScale="1">
        <p:scale>
          <a:sx n="109" d="100"/>
          <a:sy n="109" d="100"/>
        </p:scale>
        <p:origin x="4192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98B6DB-7D17-984F-970B-5EFE658A3557}" type="doc">
      <dgm:prSet loTypeId="urn:microsoft.com/office/officeart/2005/8/layout/cycle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20F36A-8F4C-804E-98ED-83CEB46F62AF}">
      <dgm:prSet phldrT="[Text]" custT="1"/>
      <dgm:spPr>
        <a:solidFill>
          <a:schemeClr val="accent3">
            <a:lumMod val="60000"/>
            <a:lumOff val="40000"/>
          </a:schemeClr>
        </a:soli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en-US" sz="1600" dirty="0"/>
            <a:t>Volunteer is incorporated to organizational endeavors and starts to contribute</a:t>
          </a:r>
        </a:p>
      </dgm:t>
    </dgm:pt>
    <dgm:pt modelId="{FCAD66F4-82E7-744C-89C3-0BE2D5F65497}" type="parTrans" cxnId="{914032E2-2EC8-084D-9D36-98FD96901AAC}">
      <dgm:prSet/>
      <dgm:spPr/>
      <dgm:t>
        <a:bodyPr/>
        <a:lstStyle/>
        <a:p>
          <a:endParaRPr lang="en-US"/>
        </a:p>
      </dgm:t>
    </dgm:pt>
    <dgm:pt modelId="{A3F7DECE-1B3C-F447-9C4B-56CF9192DC41}" type="sibTrans" cxnId="{914032E2-2EC8-084D-9D36-98FD96901AAC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endParaRPr lang="en-US"/>
        </a:p>
      </dgm:t>
    </dgm:pt>
    <dgm:pt modelId="{8DB06D65-AD93-3145-8CF6-0466F212EAFA}">
      <dgm:prSet phldrT="[Text]" custT="1"/>
      <dgm:spPr>
        <a:solidFill>
          <a:schemeClr val="accent3">
            <a:lumMod val="60000"/>
            <a:lumOff val="40000"/>
          </a:schemeClr>
        </a:soli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en-US" sz="1600" dirty="0"/>
            <a:t>Ongoing learning through wide, keen attention</a:t>
          </a:r>
        </a:p>
        <a:p>
          <a:r>
            <a:rPr lang="en-US" sz="1600" dirty="0"/>
            <a:t> Contribution to events by volunteers with guidance from leadership</a:t>
          </a:r>
        </a:p>
      </dgm:t>
    </dgm:pt>
    <dgm:pt modelId="{ED37B68F-97C2-154E-AE24-80348C0216A7}" type="parTrans" cxnId="{D162B256-26B9-184B-B2CE-40A4BEB32D1E}">
      <dgm:prSet/>
      <dgm:spPr/>
      <dgm:t>
        <a:bodyPr/>
        <a:lstStyle/>
        <a:p>
          <a:endParaRPr lang="en-US"/>
        </a:p>
      </dgm:t>
    </dgm:pt>
    <dgm:pt modelId="{490351A6-1B9E-1148-B1B8-00A807727E3C}" type="sibTrans" cxnId="{D162B256-26B9-184B-B2CE-40A4BEB32D1E}">
      <dgm:prSet/>
      <dgm:spPr/>
      <dgm:t>
        <a:bodyPr/>
        <a:lstStyle/>
        <a:p>
          <a:endParaRPr lang="en-US"/>
        </a:p>
      </dgm:t>
    </dgm:pt>
    <dgm:pt modelId="{E12E0F59-13A0-E743-9A70-D7D4D7C82B87}">
      <dgm:prSet phldrT="[Text]" custT="1"/>
      <dgm:spPr>
        <a:solidFill>
          <a:schemeClr val="accent3">
            <a:lumMod val="60000"/>
            <a:lumOff val="40000"/>
          </a:schemeClr>
        </a:soli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en-US" sz="1600" dirty="0"/>
            <a:t>Coordination of volunteer and leadership activities through shared references to collective efforts</a:t>
          </a:r>
        </a:p>
      </dgm:t>
    </dgm:pt>
    <dgm:pt modelId="{22F54A59-3974-FD45-8369-3233341E748A}" type="parTrans" cxnId="{3A77A3A5-9016-C644-85A9-44A6A7C66EC1}">
      <dgm:prSet/>
      <dgm:spPr/>
      <dgm:t>
        <a:bodyPr/>
        <a:lstStyle/>
        <a:p>
          <a:endParaRPr lang="en-US"/>
        </a:p>
      </dgm:t>
    </dgm:pt>
    <dgm:pt modelId="{B23FD3C5-3440-A840-9851-E5C4AD6A7EF3}" type="sibTrans" cxnId="{3A77A3A5-9016-C644-85A9-44A6A7C66EC1}">
      <dgm:prSet/>
      <dgm:spPr/>
      <dgm:t>
        <a:bodyPr/>
        <a:lstStyle/>
        <a:p>
          <a:endParaRPr lang="en-US"/>
        </a:p>
      </dgm:t>
    </dgm:pt>
    <dgm:pt modelId="{5C61DF35-EC6C-5E4E-9C6B-66C2EE54CA0F}">
      <dgm:prSet phldrT="[Text]" custT="1"/>
      <dgm:spPr>
        <a:solidFill>
          <a:schemeClr val="accent3">
            <a:lumMod val="60000"/>
            <a:lumOff val="40000"/>
          </a:schemeClr>
        </a:soli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en-US" sz="1600" dirty="0"/>
            <a:t>Appraisal of volunteers’ mastery and what supports are needed.</a:t>
          </a:r>
        </a:p>
        <a:p>
          <a:r>
            <a:rPr lang="en-US" sz="1600" dirty="0"/>
            <a:t>Leadership provides feedback about contributions</a:t>
          </a:r>
        </a:p>
      </dgm:t>
    </dgm:pt>
    <dgm:pt modelId="{B723FED0-6E76-7E47-805D-157EE7BF31F6}" type="parTrans" cxnId="{EF69249B-583E-5140-8834-1D162336A75C}">
      <dgm:prSet/>
      <dgm:spPr/>
      <dgm:t>
        <a:bodyPr/>
        <a:lstStyle/>
        <a:p>
          <a:endParaRPr lang="en-US"/>
        </a:p>
      </dgm:t>
    </dgm:pt>
    <dgm:pt modelId="{ADCAC40A-F7BB-3C4F-BC73-3650CE782401}" type="sibTrans" cxnId="{EF69249B-583E-5140-8834-1D162336A75C}">
      <dgm:prSet/>
      <dgm:spPr/>
      <dgm:t>
        <a:bodyPr/>
        <a:lstStyle/>
        <a:p>
          <a:endParaRPr lang="en-US"/>
        </a:p>
      </dgm:t>
    </dgm:pt>
    <dgm:pt modelId="{775FB5F9-40C8-F34F-AAAC-4E53172DA3F7}">
      <dgm:prSet custT="1"/>
      <dgm:spPr>
        <a:solidFill>
          <a:schemeClr val="accent3">
            <a:lumMod val="60000"/>
            <a:lumOff val="40000"/>
          </a:schemeClr>
        </a:soli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en-US" sz="1600" dirty="0"/>
            <a:t>Volunteer participation is transformed to responsibility, </a:t>
          </a:r>
        </a:p>
        <a:p>
          <a:r>
            <a:rPr lang="en-US" sz="1600" dirty="0"/>
            <a:t>Sharing of acquired information &amp; skills, thereby contributing to the organization</a:t>
          </a:r>
        </a:p>
      </dgm:t>
    </dgm:pt>
    <dgm:pt modelId="{82A56AFF-A0CE-8C46-8897-C65171411AEF}" type="parTrans" cxnId="{610BCDCE-D008-B046-8FC8-C9D532BF0977}">
      <dgm:prSet/>
      <dgm:spPr/>
      <dgm:t>
        <a:bodyPr/>
        <a:lstStyle/>
        <a:p>
          <a:endParaRPr lang="en-US"/>
        </a:p>
      </dgm:t>
    </dgm:pt>
    <dgm:pt modelId="{A18C5AD0-4046-6A43-B6B3-ECAEEEC41FA8}" type="sibTrans" cxnId="{610BCDCE-D008-B046-8FC8-C9D532BF0977}">
      <dgm:prSet/>
      <dgm:spPr/>
      <dgm:t>
        <a:bodyPr/>
        <a:lstStyle/>
        <a:p>
          <a:endParaRPr lang="en-US"/>
        </a:p>
      </dgm:t>
    </dgm:pt>
    <dgm:pt modelId="{778F5F80-A683-0740-8DFC-89E39198AF6F}">
      <dgm:prSet custT="1"/>
      <dgm:spPr>
        <a:solidFill>
          <a:schemeClr val="accent3">
            <a:lumMod val="60000"/>
            <a:lumOff val="40000"/>
          </a:schemeClr>
        </a:soli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en-US" sz="1600" dirty="0"/>
            <a:t>Collaborative social organization</a:t>
          </a:r>
        </a:p>
        <a:p>
          <a:r>
            <a:rPr lang="en-US" sz="1600" dirty="0"/>
            <a:t>Incorporation of flexible ensembles, blending ideas, agendas, and pace.</a:t>
          </a:r>
        </a:p>
        <a:p>
          <a:r>
            <a:rPr lang="en-US" sz="1600" dirty="0"/>
            <a:t>All are engaged, anyone may take the initiative</a:t>
          </a:r>
        </a:p>
      </dgm:t>
    </dgm:pt>
    <dgm:pt modelId="{ECE3585B-3C36-3749-A563-A55142EF6F8B}" type="parTrans" cxnId="{5E74B783-03C9-374C-98CD-01DA5B8A4A08}">
      <dgm:prSet/>
      <dgm:spPr/>
      <dgm:t>
        <a:bodyPr/>
        <a:lstStyle/>
        <a:p>
          <a:endParaRPr lang="en-US"/>
        </a:p>
      </dgm:t>
    </dgm:pt>
    <dgm:pt modelId="{C621E04A-EBFF-6044-9D0E-5C82A6294CA6}" type="sibTrans" cxnId="{5E74B783-03C9-374C-98CD-01DA5B8A4A08}">
      <dgm:prSet/>
      <dgm:spPr/>
      <dgm:t>
        <a:bodyPr/>
        <a:lstStyle/>
        <a:p>
          <a:endParaRPr lang="en-US"/>
        </a:p>
      </dgm:t>
    </dgm:pt>
    <dgm:pt modelId="{7B84B49F-74FF-6049-86D1-4843175F0B09}">
      <dgm:prSet phldrT="[Text]" custT="1"/>
      <dgm:spPr>
        <a:solidFill>
          <a:schemeClr val="accent3">
            <a:lumMod val="60000"/>
            <a:lumOff val="40000"/>
          </a:schemeClr>
        </a:soli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en-US" sz="1600" dirty="0"/>
            <a:t>Volunteer is eager to contribute and belong</a:t>
          </a:r>
        </a:p>
        <a:p>
          <a:r>
            <a:rPr lang="en-US" sz="1600" dirty="0"/>
            <a:t>Leadership’s motives are to accomplish  organizational goals and guide volunteers</a:t>
          </a:r>
        </a:p>
      </dgm:t>
    </dgm:pt>
    <dgm:pt modelId="{FC36B275-4737-F146-9E1D-9B17C34BED1A}" type="parTrans" cxnId="{76D5419F-0D81-AB43-A5B3-949A1C898105}">
      <dgm:prSet/>
      <dgm:spPr/>
      <dgm:t>
        <a:bodyPr/>
        <a:lstStyle/>
        <a:p>
          <a:endParaRPr lang="en-US"/>
        </a:p>
      </dgm:t>
    </dgm:pt>
    <dgm:pt modelId="{C2BE5625-97BE-1F49-98EE-52020F40CB01}" type="sibTrans" cxnId="{76D5419F-0D81-AB43-A5B3-949A1C898105}">
      <dgm:prSet/>
      <dgm:spPr/>
      <dgm:t>
        <a:bodyPr/>
        <a:lstStyle/>
        <a:p>
          <a:endParaRPr lang="en-US"/>
        </a:p>
      </dgm:t>
    </dgm:pt>
    <dgm:pt modelId="{9B634A37-DA75-6F4E-945C-2162028961CA}" type="pres">
      <dgm:prSet presAssocID="{7698B6DB-7D17-984F-970B-5EFE658A355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1E3799-C888-9840-A255-23AFC8601180}" type="pres">
      <dgm:prSet presAssocID="{7698B6DB-7D17-984F-970B-5EFE658A3557}" presName="cycle" presStyleCnt="0"/>
      <dgm:spPr/>
    </dgm:pt>
    <dgm:pt modelId="{49034DC0-8AF0-964C-B677-0F3CCC82A159}" type="pres">
      <dgm:prSet presAssocID="{F420F36A-8F4C-804E-98ED-83CEB46F62AF}" presName="nodeFirstNode" presStyleLbl="node1" presStyleIdx="0" presStyleCnt="7" custScaleX="86172" custScaleY="191113" custRadScaleRad="83450" custRadScaleInc="35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DF5775-BF19-3C47-A94F-8C2EA3E33682}" type="pres">
      <dgm:prSet presAssocID="{A3F7DECE-1B3C-F447-9C4B-56CF9192DC41}" presName="sibTransFirstNode" presStyleLbl="bgShp" presStyleIdx="0" presStyleCnt="1" custLinFactNeighborX="-6714" custLinFactNeighborY="-11017"/>
      <dgm:spPr/>
      <dgm:t>
        <a:bodyPr/>
        <a:lstStyle/>
        <a:p>
          <a:endParaRPr lang="en-US"/>
        </a:p>
      </dgm:t>
    </dgm:pt>
    <dgm:pt modelId="{72B63C38-FEF6-454E-B9A1-40F58AAC1C21}" type="pres">
      <dgm:prSet presAssocID="{7B84B49F-74FF-6049-86D1-4843175F0B09}" presName="nodeFollowingNodes" presStyleLbl="node1" presStyleIdx="1" presStyleCnt="7" custScaleX="138085" custScaleY="168922" custRadScaleRad="116317" custRadScaleInc="6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3A0201-9D2F-8040-9111-9D1C005FB4C8}" type="pres">
      <dgm:prSet presAssocID="{778F5F80-A683-0740-8DFC-89E39198AF6F}" presName="nodeFollowingNodes" presStyleLbl="node1" presStyleIdx="2" presStyleCnt="7" custScaleX="150748" custScaleY="205456" custRadScaleRad="87723" custRadScaleInc="-234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4749E3-23E8-B546-8872-9AE029A37610}" type="pres">
      <dgm:prSet presAssocID="{775FB5F9-40C8-F34F-AAAC-4E53172DA3F7}" presName="nodeFollowingNodes" presStyleLbl="node1" presStyleIdx="3" presStyleCnt="7" custScaleX="184596" custScaleY="152392" custRadScaleRad="104847" custRadScaleInc="-370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22A4C8-4B5C-2543-A8CF-F26FC096E7A1}" type="pres">
      <dgm:prSet presAssocID="{8DB06D65-AD93-3145-8CF6-0466F212EAFA}" presName="nodeFollowingNodes" presStyleLbl="node1" presStyleIdx="4" presStyleCnt="7" custScaleX="160018" custScaleY="158126" custRadScaleRad="102431" custRadScaleInc="492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874A69-40DD-394E-AD54-6383BB20BFBA}" type="pres">
      <dgm:prSet presAssocID="{E12E0F59-13A0-E743-9A70-D7D4D7C82B87}" presName="nodeFollowingNodes" presStyleLbl="node1" presStyleIdx="5" presStyleCnt="7" custScaleX="157588" custScaleY="116438" custRadScaleRad="109927" custRadScaleInc="202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F66B70-6735-0D43-B7B6-68A804FF0873}" type="pres">
      <dgm:prSet presAssocID="{5C61DF35-EC6C-5E4E-9C6B-66C2EE54CA0F}" presName="nodeFollowingNodes" presStyleLbl="node1" presStyleIdx="6" presStyleCnt="7" custScaleX="153113" custScaleY="141140" custRadScaleRad="110381" custRadScaleInc="-168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3331B4B-DB6E-4C41-9FDC-90E6FAE7BA0D}" type="presOf" srcId="{E12E0F59-13A0-E743-9A70-D7D4D7C82B87}" destId="{95874A69-40DD-394E-AD54-6383BB20BFBA}" srcOrd="0" destOrd="0" presId="urn:microsoft.com/office/officeart/2005/8/layout/cycle3"/>
    <dgm:cxn modelId="{F5CFD460-B8F4-CD43-9F66-512D79045916}" type="presOf" srcId="{778F5F80-A683-0740-8DFC-89E39198AF6F}" destId="{3D3A0201-9D2F-8040-9111-9D1C005FB4C8}" srcOrd="0" destOrd="0" presId="urn:microsoft.com/office/officeart/2005/8/layout/cycle3"/>
    <dgm:cxn modelId="{A60FB5DC-A9E3-CA4F-8852-E28692F764CA}" type="presOf" srcId="{7B84B49F-74FF-6049-86D1-4843175F0B09}" destId="{72B63C38-FEF6-454E-B9A1-40F58AAC1C21}" srcOrd="0" destOrd="0" presId="urn:microsoft.com/office/officeart/2005/8/layout/cycle3"/>
    <dgm:cxn modelId="{610BCDCE-D008-B046-8FC8-C9D532BF0977}" srcId="{7698B6DB-7D17-984F-970B-5EFE658A3557}" destId="{775FB5F9-40C8-F34F-AAAC-4E53172DA3F7}" srcOrd="3" destOrd="0" parTransId="{82A56AFF-A0CE-8C46-8897-C65171411AEF}" sibTransId="{A18C5AD0-4046-6A43-B6B3-ECAEEEC41FA8}"/>
    <dgm:cxn modelId="{EF69249B-583E-5140-8834-1D162336A75C}" srcId="{7698B6DB-7D17-984F-970B-5EFE658A3557}" destId="{5C61DF35-EC6C-5E4E-9C6B-66C2EE54CA0F}" srcOrd="6" destOrd="0" parTransId="{B723FED0-6E76-7E47-805D-157EE7BF31F6}" sibTransId="{ADCAC40A-F7BB-3C4F-BC73-3650CE782401}"/>
    <dgm:cxn modelId="{7D203A63-8701-314D-8306-0A26700FB337}" type="presOf" srcId="{A3F7DECE-1B3C-F447-9C4B-56CF9192DC41}" destId="{D3DF5775-BF19-3C47-A94F-8C2EA3E33682}" srcOrd="0" destOrd="0" presId="urn:microsoft.com/office/officeart/2005/8/layout/cycle3"/>
    <dgm:cxn modelId="{3A77A3A5-9016-C644-85A9-44A6A7C66EC1}" srcId="{7698B6DB-7D17-984F-970B-5EFE658A3557}" destId="{E12E0F59-13A0-E743-9A70-D7D4D7C82B87}" srcOrd="5" destOrd="0" parTransId="{22F54A59-3974-FD45-8369-3233341E748A}" sibTransId="{B23FD3C5-3440-A840-9851-E5C4AD6A7EF3}"/>
    <dgm:cxn modelId="{76D5419F-0D81-AB43-A5B3-949A1C898105}" srcId="{7698B6DB-7D17-984F-970B-5EFE658A3557}" destId="{7B84B49F-74FF-6049-86D1-4843175F0B09}" srcOrd="1" destOrd="0" parTransId="{FC36B275-4737-F146-9E1D-9B17C34BED1A}" sibTransId="{C2BE5625-97BE-1F49-98EE-52020F40CB01}"/>
    <dgm:cxn modelId="{E0302F2D-09D4-D343-9219-3E13BEB13F10}" type="presOf" srcId="{8DB06D65-AD93-3145-8CF6-0466F212EAFA}" destId="{5122A4C8-4B5C-2543-A8CF-F26FC096E7A1}" srcOrd="0" destOrd="0" presId="urn:microsoft.com/office/officeart/2005/8/layout/cycle3"/>
    <dgm:cxn modelId="{6336BFA9-A08B-6148-A1A8-1D00AF32FDF7}" type="presOf" srcId="{5C61DF35-EC6C-5E4E-9C6B-66C2EE54CA0F}" destId="{40F66B70-6735-0D43-B7B6-68A804FF0873}" srcOrd="0" destOrd="0" presId="urn:microsoft.com/office/officeart/2005/8/layout/cycle3"/>
    <dgm:cxn modelId="{5E74B783-03C9-374C-98CD-01DA5B8A4A08}" srcId="{7698B6DB-7D17-984F-970B-5EFE658A3557}" destId="{778F5F80-A683-0740-8DFC-89E39198AF6F}" srcOrd="2" destOrd="0" parTransId="{ECE3585B-3C36-3749-A563-A55142EF6F8B}" sibTransId="{C621E04A-EBFF-6044-9D0E-5C82A6294CA6}"/>
    <dgm:cxn modelId="{770134E5-13B5-3745-AA42-709B822E432F}" type="presOf" srcId="{775FB5F9-40C8-F34F-AAAC-4E53172DA3F7}" destId="{5A4749E3-23E8-B546-8872-9AE029A37610}" srcOrd="0" destOrd="0" presId="urn:microsoft.com/office/officeart/2005/8/layout/cycle3"/>
    <dgm:cxn modelId="{9F9F9341-BEC8-744A-9698-F922C87E2520}" type="presOf" srcId="{7698B6DB-7D17-984F-970B-5EFE658A3557}" destId="{9B634A37-DA75-6F4E-945C-2162028961CA}" srcOrd="0" destOrd="0" presId="urn:microsoft.com/office/officeart/2005/8/layout/cycle3"/>
    <dgm:cxn modelId="{914032E2-2EC8-084D-9D36-98FD96901AAC}" srcId="{7698B6DB-7D17-984F-970B-5EFE658A3557}" destId="{F420F36A-8F4C-804E-98ED-83CEB46F62AF}" srcOrd="0" destOrd="0" parTransId="{FCAD66F4-82E7-744C-89C3-0BE2D5F65497}" sibTransId="{A3F7DECE-1B3C-F447-9C4B-56CF9192DC41}"/>
    <dgm:cxn modelId="{BCD70838-0A03-A143-B533-F1CD7F76F74B}" type="presOf" srcId="{F420F36A-8F4C-804E-98ED-83CEB46F62AF}" destId="{49034DC0-8AF0-964C-B677-0F3CCC82A159}" srcOrd="0" destOrd="0" presId="urn:microsoft.com/office/officeart/2005/8/layout/cycle3"/>
    <dgm:cxn modelId="{D162B256-26B9-184B-B2CE-40A4BEB32D1E}" srcId="{7698B6DB-7D17-984F-970B-5EFE658A3557}" destId="{8DB06D65-AD93-3145-8CF6-0466F212EAFA}" srcOrd="4" destOrd="0" parTransId="{ED37B68F-97C2-154E-AE24-80348C0216A7}" sibTransId="{490351A6-1B9E-1148-B1B8-00A807727E3C}"/>
    <dgm:cxn modelId="{D0A70847-9CC0-2143-A038-F681AC62BFE4}" type="presParOf" srcId="{9B634A37-DA75-6F4E-945C-2162028961CA}" destId="{751E3799-C888-9840-A255-23AFC8601180}" srcOrd="0" destOrd="0" presId="urn:microsoft.com/office/officeart/2005/8/layout/cycle3"/>
    <dgm:cxn modelId="{CFEF725E-E83C-3541-80C9-18237D5019B5}" type="presParOf" srcId="{751E3799-C888-9840-A255-23AFC8601180}" destId="{49034DC0-8AF0-964C-B677-0F3CCC82A159}" srcOrd="0" destOrd="0" presId="urn:microsoft.com/office/officeart/2005/8/layout/cycle3"/>
    <dgm:cxn modelId="{DD444AE1-B43C-F942-B5DF-431C6462FA32}" type="presParOf" srcId="{751E3799-C888-9840-A255-23AFC8601180}" destId="{D3DF5775-BF19-3C47-A94F-8C2EA3E33682}" srcOrd="1" destOrd="0" presId="urn:microsoft.com/office/officeart/2005/8/layout/cycle3"/>
    <dgm:cxn modelId="{121F46AE-94FF-A044-A32D-8599C722DBF7}" type="presParOf" srcId="{751E3799-C888-9840-A255-23AFC8601180}" destId="{72B63C38-FEF6-454E-B9A1-40F58AAC1C21}" srcOrd="2" destOrd="0" presId="urn:microsoft.com/office/officeart/2005/8/layout/cycle3"/>
    <dgm:cxn modelId="{DCBE9CFC-7BDF-BA4E-819F-0EF0AB6BD309}" type="presParOf" srcId="{751E3799-C888-9840-A255-23AFC8601180}" destId="{3D3A0201-9D2F-8040-9111-9D1C005FB4C8}" srcOrd="3" destOrd="0" presId="urn:microsoft.com/office/officeart/2005/8/layout/cycle3"/>
    <dgm:cxn modelId="{B61CE71B-E354-3444-BE23-300D3940BFB5}" type="presParOf" srcId="{751E3799-C888-9840-A255-23AFC8601180}" destId="{5A4749E3-23E8-B546-8872-9AE029A37610}" srcOrd="4" destOrd="0" presId="urn:microsoft.com/office/officeart/2005/8/layout/cycle3"/>
    <dgm:cxn modelId="{185EAC9E-D30C-AD4D-B60D-541A9459830E}" type="presParOf" srcId="{751E3799-C888-9840-A255-23AFC8601180}" destId="{5122A4C8-4B5C-2543-A8CF-F26FC096E7A1}" srcOrd="5" destOrd="0" presId="urn:microsoft.com/office/officeart/2005/8/layout/cycle3"/>
    <dgm:cxn modelId="{FA6B2521-5145-CB4C-8DAD-33F539847198}" type="presParOf" srcId="{751E3799-C888-9840-A255-23AFC8601180}" destId="{95874A69-40DD-394E-AD54-6383BB20BFBA}" srcOrd="6" destOrd="0" presId="urn:microsoft.com/office/officeart/2005/8/layout/cycle3"/>
    <dgm:cxn modelId="{8893BF62-7A51-F148-94DA-4D362A93F7C0}" type="presParOf" srcId="{751E3799-C888-9840-A255-23AFC8601180}" destId="{40F66B70-6735-0D43-B7B6-68A804FF0873}" srcOrd="7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DF5775-BF19-3C47-A94F-8C2EA3E33682}">
      <dsp:nvSpPr>
        <dsp:cNvPr id="0" name=""/>
        <dsp:cNvSpPr/>
      </dsp:nvSpPr>
      <dsp:spPr>
        <a:xfrm>
          <a:off x="978632" y="-139861"/>
          <a:ext cx="5592016" cy="5592016"/>
        </a:xfrm>
        <a:prstGeom prst="circularArrow">
          <a:avLst>
            <a:gd name="adj1" fmla="val 5544"/>
            <a:gd name="adj2" fmla="val 330680"/>
            <a:gd name="adj3" fmla="val 14697215"/>
            <a:gd name="adj4" fmla="val 16847082"/>
            <a:gd name="adj5" fmla="val 5757"/>
          </a:avLst>
        </a:prstGeom>
        <a:solidFill>
          <a:schemeClr val="accent3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034DC0-8AF0-964C-B677-0F3CCC82A159}">
      <dsp:nvSpPr>
        <dsp:cNvPr id="0" name=""/>
        <dsp:cNvSpPr/>
      </dsp:nvSpPr>
      <dsp:spPr>
        <a:xfrm>
          <a:off x="3392569" y="70684"/>
          <a:ext cx="1515038" cy="1680032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Volunteer is incorporated to organizational endeavors and starts to contribute</a:t>
          </a:r>
        </a:p>
      </dsp:txBody>
      <dsp:txXfrm>
        <a:off x="3466527" y="144642"/>
        <a:ext cx="1367122" cy="1532116"/>
      </dsp:txXfrm>
    </dsp:sp>
    <dsp:sp modelId="{72B63C38-FEF6-454E-B9A1-40F58AAC1C21}">
      <dsp:nvSpPr>
        <dsp:cNvPr id="0" name=""/>
        <dsp:cNvSpPr/>
      </dsp:nvSpPr>
      <dsp:spPr>
        <a:xfrm>
          <a:off x="5057723" y="439264"/>
          <a:ext cx="2427750" cy="1484956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Volunteer is eager to contribute and belong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Leadership’s motives are to accomplish  organizational goals and guide volunteers</a:t>
          </a:r>
        </a:p>
      </dsp:txBody>
      <dsp:txXfrm>
        <a:off x="5130213" y="511754"/>
        <a:ext cx="2282770" cy="1339976"/>
      </dsp:txXfrm>
    </dsp:sp>
    <dsp:sp modelId="{3D3A0201-9D2F-8040-9111-9D1C005FB4C8}">
      <dsp:nvSpPr>
        <dsp:cNvPr id="0" name=""/>
        <dsp:cNvSpPr/>
      </dsp:nvSpPr>
      <dsp:spPr>
        <a:xfrm>
          <a:off x="4859077" y="2080803"/>
          <a:ext cx="2650385" cy="1806118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Collaborative social organization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Incorporation of flexible ensembles, blending ideas, agendas, and pace.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All are engaged, anyone may take the initiative</a:t>
          </a:r>
        </a:p>
      </dsp:txBody>
      <dsp:txXfrm>
        <a:off x="4947244" y="2168970"/>
        <a:ext cx="2474051" cy="1629784"/>
      </dsp:txXfrm>
    </dsp:sp>
    <dsp:sp modelId="{5A4749E3-23E8-B546-8872-9AE029A37610}">
      <dsp:nvSpPr>
        <dsp:cNvPr id="0" name=""/>
        <dsp:cNvSpPr/>
      </dsp:nvSpPr>
      <dsp:spPr>
        <a:xfrm>
          <a:off x="4156856" y="4076748"/>
          <a:ext cx="3245486" cy="1339644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Volunteer participation is transformed to responsibility,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Sharing of acquired information &amp; skills, thereby contributing to the organization</a:t>
          </a:r>
        </a:p>
      </dsp:txBody>
      <dsp:txXfrm>
        <a:off x="4222252" y="4142144"/>
        <a:ext cx="3114694" cy="1208852"/>
      </dsp:txXfrm>
    </dsp:sp>
    <dsp:sp modelId="{5122A4C8-4B5C-2543-A8CF-F26FC096E7A1}">
      <dsp:nvSpPr>
        <dsp:cNvPr id="0" name=""/>
        <dsp:cNvSpPr/>
      </dsp:nvSpPr>
      <dsp:spPr>
        <a:xfrm>
          <a:off x="875559" y="3843088"/>
          <a:ext cx="2813366" cy="1390051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Ongoing learning through wide, keen attention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 Contribution to events by volunteers with guidance from leadership</a:t>
          </a:r>
        </a:p>
      </dsp:txBody>
      <dsp:txXfrm>
        <a:off x="943416" y="3910945"/>
        <a:ext cx="2677652" cy="1254337"/>
      </dsp:txXfrm>
    </dsp:sp>
    <dsp:sp modelId="{95874A69-40DD-394E-AD54-6383BB20BFBA}">
      <dsp:nvSpPr>
        <dsp:cNvPr id="0" name=""/>
        <dsp:cNvSpPr/>
      </dsp:nvSpPr>
      <dsp:spPr>
        <a:xfrm>
          <a:off x="92917" y="2558680"/>
          <a:ext cx="2770643" cy="1023580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Coordination of volunteer and leadership activities through shared references to collective efforts</a:t>
          </a:r>
        </a:p>
      </dsp:txBody>
      <dsp:txXfrm>
        <a:off x="142884" y="2608647"/>
        <a:ext cx="2670709" cy="923646"/>
      </dsp:txXfrm>
    </dsp:sp>
    <dsp:sp modelId="{40F66B70-6735-0D43-B7B6-68A804FF0873}">
      <dsp:nvSpPr>
        <dsp:cNvPr id="0" name=""/>
        <dsp:cNvSpPr/>
      </dsp:nvSpPr>
      <dsp:spPr>
        <a:xfrm>
          <a:off x="492089" y="923439"/>
          <a:ext cx="2691965" cy="1240730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Appraisal of volunteers’ mastery and what supports are needed.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Leadership provides feedback about contributions</a:t>
          </a:r>
        </a:p>
      </dsp:txBody>
      <dsp:txXfrm>
        <a:off x="552656" y="984006"/>
        <a:ext cx="2570831" cy="11195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BD6165-6DBA-F74A-A06E-4015BB581352}" type="datetimeFigureOut">
              <a:rPr lang="en-US" smtClean="0"/>
              <a:t>5/19/18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80C74-A147-2D44-884B-FBC83DA0A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09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12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116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4193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8832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8986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920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80C74-A147-2D44-884B-FBC83DA0A25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2045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038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462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326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46F59-EDB6-464D-8B58-93B033A4AB5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1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80C74-A147-2D44-884B-FBC83DA0A25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977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031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102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0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425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46999B-3CD0-5D42-9CE4-273CCAEEB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D2E0F63-5EC9-3D40-8B2C-9638C3EC7E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751CD74-36FF-1240-B206-D15CCDD9C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A907-D0B0-CD4B-ABE9-C4A7813139E5}" type="datetimeFigureOut">
              <a:rPr lang="en-US" smtClean="0"/>
              <a:t>5/19/18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285F368-8471-3E49-A8CE-5E3FB3B3C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842302-9E08-4B4B-8768-22635A00E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8B32-597F-4846-9E12-3F9438733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053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A05F70-4EF5-9243-A7CE-90813A721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509C423-8590-A749-91D4-3A9D7A4508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AC3892-0199-694C-92D8-16056DF4B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A907-D0B0-CD4B-ABE9-C4A7813139E5}" type="datetimeFigureOut">
              <a:rPr lang="en-US" smtClean="0"/>
              <a:t>5/19/18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F353DF-0AA0-7F49-BB37-B3652B9F2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549577F-F010-BA4E-B2B1-BBDE5E83E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8B32-597F-4846-9E12-3F9438733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792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2481F4F-48F2-3C44-8C96-67BED0221A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34F4670-40B5-4344-A18A-4913B3191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31489B-01E2-0B48-A18C-5A43EFE49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A907-D0B0-CD4B-ABE9-C4A7813139E5}" type="datetimeFigureOut">
              <a:rPr lang="en-US" smtClean="0"/>
              <a:t>5/19/18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0272FA-6F35-EC48-A913-DAD9A0670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5B855E-1423-B245-AC03-157EF6D06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8B32-597F-4846-9E12-3F9438733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37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7398" y="20548"/>
            <a:ext cx="4664703" cy="28253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671315" y="20548"/>
            <a:ext cx="7499224" cy="28254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7898" y="2818500"/>
            <a:ext cx="10225325" cy="22962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0216159" y="2819400"/>
            <a:ext cx="1948444" cy="229385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27397" y="5089818"/>
            <a:ext cx="12131040" cy="173736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1673640" y="2469776"/>
            <a:ext cx="406400" cy="1524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47F28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en-US" smtClean="0"/>
              <a:pPr/>
              <a:t>5/19/18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4775200" y="1295400"/>
            <a:ext cx="6807200" cy="1416269"/>
          </a:xfrm>
        </p:spPr>
        <p:txBody>
          <a:bodyPr anchor="b">
            <a:normAutofit/>
          </a:bodyPr>
          <a:lstStyle>
            <a:lvl1pPr algn="r">
              <a:buNone/>
              <a:defRPr lang="en-US" sz="22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792" y="4114800"/>
            <a:ext cx="9753600" cy="914400"/>
          </a:xfrm>
        </p:spPr>
        <p:txBody>
          <a:bodyPr anchor="b" anchorCtr="0">
            <a:normAutofit/>
          </a:bodyPr>
          <a:lstStyle>
            <a:lvl1pPr marL="0" indent="0">
              <a:defRPr lang="en-US" sz="36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342900" lvl="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80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with Text 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en-US" smtClean="0"/>
              <a:pPr/>
              <a:t>5/19/18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2895600"/>
            <a:ext cx="10058400" cy="2133600"/>
          </a:xfrm>
          <a:prstGeom prst="rect">
            <a:avLst/>
          </a:prstGeom>
          <a:gradFill flip="none" rotWithShape="1">
            <a:gsLst>
              <a:gs pos="63000">
                <a:schemeClr val="tx1">
                  <a:lumMod val="85000"/>
                  <a:lumOff val="15000"/>
                  <a:alpha val="49000"/>
                </a:schemeClr>
              </a:gs>
              <a:gs pos="100000">
                <a:schemeClr val="tx1">
                  <a:lumMod val="95000"/>
                  <a:lumOff val="5000"/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53156" y="3200400"/>
            <a:ext cx="9347200" cy="1676400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en-US" sz="4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6197600" y="664780"/>
            <a:ext cx="5588000" cy="381000"/>
          </a:xfrm>
        </p:spPr>
        <p:txBody>
          <a:bodyPr>
            <a:normAutofit/>
          </a:bodyPr>
          <a:lstStyle>
            <a:lvl1pPr algn="r">
              <a:buNone/>
              <a:defRPr lang="en-US" sz="1800" b="1" kern="12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042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utoUpdateAnimBg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5906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BD1694-C107-3A46-8A7C-63756BD21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2136A5-631E-104D-805D-209118629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10B277-A803-5249-8919-D8FD31687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A907-D0B0-CD4B-ABE9-C4A7813139E5}" type="datetimeFigureOut">
              <a:rPr lang="en-US" smtClean="0"/>
              <a:t>5/19/18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B2DA5CA-469E-144A-8698-C0D3C9AB8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D3D9F3-C068-6445-85EA-C36F7F145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8B32-597F-4846-9E12-3F9438733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787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7FF8D6-11F3-9F4F-9038-68F578E67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A27C099-5E19-F64F-A07F-CB2D0ED68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859DF6-CA5A-814F-ADD9-30FA15E47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A907-D0B0-CD4B-ABE9-C4A7813139E5}" type="datetimeFigureOut">
              <a:rPr lang="en-US" smtClean="0"/>
              <a:t>5/19/18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16E2304-BB35-F745-8903-3E1ABCC69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F15D99-F623-D749-BB07-12FE2D855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8B32-597F-4846-9E12-3F9438733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738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B2FCAF-AF73-9C4E-ADE1-690542B5F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DADD3EE-1498-8E4B-A07D-39C8C5F3F9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AC2B7CA-5AE7-864A-8C2A-3D92AA0840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7661C85-1AE4-B14E-BBE4-DEDBF881E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A907-D0B0-CD4B-ABE9-C4A7813139E5}" type="datetimeFigureOut">
              <a:rPr lang="en-US" smtClean="0"/>
              <a:t>5/19/18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F7B9984-5770-5B47-A053-6472211EC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EB9661-2BD0-7E4D-B1BC-D40560C4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8B32-597F-4846-9E12-3F9438733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315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E56EA9-A0FA-7C41-9CDC-72FE24B9E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8A9CD0E-2CDD-DE4C-97AE-0661B1759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79AC98A-BA03-3046-AB5E-2EB89FB4F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685A23E-E707-8148-87DE-45C1A95C55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34F197D-5F2D-A442-8ECF-4154B697A4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FFF47FA-7ABA-194F-9440-F665DE451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A907-D0B0-CD4B-ABE9-C4A7813139E5}" type="datetimeFigureOut">
              <a:rPr lang="en-US" smtClean="0"/>
              <a:t>5/19/18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4BB59FD-5FF1-2C44-9911-3BC5C1059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120D200-CC6A-574D-B75A-DA507FDFD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8B32-597F-4846-9E12-3F9438733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747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B01C6E-31BF-B74F-96DC-DFCE6E7B9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E1C1CDE-43F9-9E47-9F25-A7E35E3C7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A907-D0B0-CD4B-ABE9-C4A7813139E5}" type="datetimeFigureOut">
              <a:rPr lang="en-US" smtClean="0"/>
              <a:t>5/19/18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694D0A9-C108-3A41-B14D-4F3D4316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8FBA75A-D7D3-4A46-94A8-78166283D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8B32-597F-4846-9E12-3F9438733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262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619CCF8-2D17-A14B-B422-C46CE259E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A907-D0B0-CD4B-ABE9-C4A7813139E5}" type="datetimeFigureOut">
              <a:rPr lang="en-US" smtClean="0"/>
              <a:t>5/19/18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680CC7B-31B3-7E46-AC4C-C5106FBA5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6D02729-154B-0A4A-9AA4-6F42C39E8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8B32-597F-4846-9E12-3F9438733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170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EAFCDC-5D24-574C-A7C0-D07FE5BD9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CBDA35-A644-4B44-987D-5EEF9052F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A0EA90D-77AF-BD40-8715-66688E3900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3DB44CB-A368-6240-B4EE-BE428BE76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A907-D0B0-CD4B-ABE9-C4A7813139E5}" type="datetimeFigureOut">
              <a:rPr lang="en-US" smtClean="0"/>
              <a:t>5/19/18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98311E0-F92B-CD4E-80EE-B2B83C214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65D7F9-497A-6C43-924B-C981FB0AE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8B32-597F-4846-9E12-3F9438733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164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C90CBC-C292-664C-B95C-6744AE235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91CB630-B596-E84E-B05F-1581C71F2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DF1210D-2B3A-BC4C-B719-BA868ED357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B7DEE97-D606-E846-B698-09ADFAF08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A907-D0B0-CD4B-ABE9-C4A7813139E5}" type="datetimeFigureOut">
              <a:rPr lang="en-US" smtClean="0"/>
              <a:t>5/19/18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C1C37B8-B62C-944A-8DE1-997ECE54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FF67528-1282-9E41-A826-C2E2CE47D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8B32-597F-4846-9E12-3F9438733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450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58AD4E9-0A20-4044-B473-221FB3C1F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759F99D-3E11-3848-9A06-731AAE02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1D33BD5-64F3-6F41-8594-735BEABA38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4CA907-D0B0-CD4B-ABE9-C4A7813139E5}" type="datetimeFigureOut">
              <a:rPr lang="en-US" smtClean="0"/>
              <a:t>5/19/18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923E05-FF9A-2243-B98D-DBCD1E0989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8CE97D-44DC-D34F-9429-98CCF7886B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08B32-597F-4846-9E12-3F9438733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474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8" Type="http://schemas.openxmlformats.org/officeDocument/2006/relationships/image" Target="../media/image20.jpeg"/><Relationship Id="rId9" Type="http://schemas.openxmlformats.org/officeDocument/2006/relationships/image" Target="../media/image21.jpeg"/><Relationship Id="rId10" Type="http://schemas.openxmlformats.org/officeDocument/2006/relationships/image" Target="../media/image22.jpeg"/><Relationship Id="rId11" Type="http://schemas.openxmlformats.org/officeDocument/2006/relationships/image" Target="../media/image23.jpe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7" Type="http://schemas.openxmlformats.org/officeDocument/2006/relationships/image" Target="../media/image28.jpe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35.jpeg"/><Relationship Id="rId5" Type="http://schemas.openxmlformats.org/officeDocument/2006/relationships/image" Target="../media/image36.gif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6" Type="http://schemas.openxmlformats.org/officeDocument/2006/relationships/image" Target="../media/image44.jpeg"/><Relationship Id="rId7" Type="http://schemas.openxmlformats.org/officeDocument/2006/relationships/image" Target="../media/image45.jpeg"/><Relationship Id="rId8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1.jpeg"/><Relationship Id="rId5" Type="http://schemas.openxmlformats.org/officeDocument/2006/relationships/image" Target="../media/image2.jpeg"/><Relationship Id="rId6" Type="http://schemas.openxmlformats.org/officeDocument/2006/relationships/image" Target="../media/image3.jpeg"/><Relationship Id="rId7" Type="http://schemas.openxmlformats.org/officeDocument/2006/relationships/image" Target="../media/image4.jpeg"/><Relationship Id="rId8" Type="http://schemas.openxmlformats.org/officeDocument/2006/relationships/image" Target="../media/image5.jpe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5257800" y="1316421"/>
            <a:ext cx="4953000" cy="1416269"/>
          </a:xfrm>
        </p:spPr>
        <p:txBody>
          <a:bodyPr>
            <a:normAutofit/>
          </a:bodyPr>
          <a:lstStyle/>
          <a:p>
            <a:r>
              <a:rPr lang="en-US" dirty="0"/>
              <a:t>Society of Neurological Surgeons</a:t>
            </a:r>
          </a:p>
          <a:p>
            <a:r>
              <a:rPr lang="en-US" dirty="0"/>
              <a:t>Hershey, PA</a:t>
            </a:r>
          </a:p>
          <a:p>
            <a:r>
              <a:rPr lang="en-US" dirty="0"/>
              <a:t>May 20, 2018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52600" y="3048000"/>
            <a:ext cx="7239000" cy="1828800"/>
          </a:xfrm>
        </p:spPr>
        <p:txBody>
          <a:bodyPr>
            <a:normAutofit/>
          </a:bodyPr>
          <a:lstStyle/>
          <a:p>
            <a:pPr algn="l"/>
            <a:r>
              <a:rPr lang="en-US" sz="2400" b="0" dirty="0">
                <a:solidFill>
                  <a:srgbClr val="7BCF27"/>
                </a:solidFill>
                <a:latin typeface="Calibri" pitchFamily="34" charset="0"/>
              </a:rPr>
              <a:t>Shelly D. Timmons, MD, PhD, FACS, FAANS</a:t>
            </a:r>
            <a:r>
              <a:rPr lang="en-US" sz="2400" b="0" dirty="0">
                <a:solidFill>
                  <a:srgbClr val="262626"/>
                </a:solidFill>
              </a:rPr>
              <a:t/>
            </a:r>
            <a:br>
              <a:rPr lang="en-US" sz="2400" b="0" dirty="0">
                <a:solidFill>
                  <a:srgbClr val="262626"/>
                </a:solidFill>
              </a:rPr>
            </a:br>
            <a:r>
              <a:rPr lang="en-US" sz="4900" b="0" dirty="0">
                <a:solidFill>
                  <a:prstClr val="white"/>
                </a:solidFill>
              </a:rPr>
              <a:t>Leadership Development in Neurosurgery</a:t>
            </a:r>
            <a:endParaRPr lang="en-US" sz="4900" b="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A227ED-2967-C44D-98D4-49D415033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214" y="304355"/>
            <a:ext cx="3718455" cy="1371600"/>
          </a:xfrm>
        </p:spPr>
        <p:txBody>
          <a:bodyPr>
            <a:noAutofit/>
          </a:bodyPr>
          <a:lstStyle/>
          <a:p>
            <a:r>
              <a:rPr lang="en-US" sz="3200" b="1" dirty="0"/>
              <a:t>Watch &amp; Listen</a:t>
            </a:r>
            <a:br>
              <a:rPr lang="en-US" sz="3200" b="1" dirty="0"/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/>
              <a:t>Learn &amp; Contribute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1FF2C78-B56A-894F-8948-965F849A0E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3214" y="2541723"/>
            <a:ext cx="3646482" cy="292257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Adapted </a:t>
            </a:r>
            <a:r>
              <a:rPr lang="en-US" dirty="0" smtClean="0"/>
              <a:t>from</a:t>
            </a:r>
            <a:r>
              <a:rPr lang="en-US" dirty="0"/>
              <a:t> </a:t>
            </a:r>
            <a:r>
              <a:rPr lang="en-US" dirty="0" smtClean="0"/>
              <a:t>Theories </a:t>
            </a:r>
            <a:r>
              <a:rPr lang="en-US" dirty="0"/>
              <a:t>of</a:t>
            </a:r>
          </a:p>
          <a:p>
            <a:r>
              <a:rPr lang="en-US" dirty="0"/>
              <a:t>“Learning by Observation and Pitching In”</a:t>
            </a:r>
          </a:p>
          <a:p>
            <a:r>
              <a:rPr lang="en-US" dirty="0"/>
              <a:t>Barbara Rogoff</a:t>
            </a:r>
          </a:p>
          <a:p>
            <a:r>
              <a:rPr lang="en-US" dirty="0"/>
              <a:t>Professor of Psychology </a:t>
            </a:r>
            <a:endParaRPr lang="en-US" dirty="0" smtClean="0"/>
          </a:p>
          <a:p>
            <a:r>
              <a:rPr lang="en-US" dirty="0" smtClean="0"/>
              <a:t>UC-Santa Cruz</a:t>
            </a:r>
          </a:p>
          <a:p>
            <a:endParaRPr lang="en-US" dirty="0"/>
          </a:p>
          <a:p>
            <a:r>
              <a:rPr lang="en-US" dirty="0"/>
              <a:t>Observational Learning Models in Children</a:t>
            </a:r>
          </a:p>
          <a:p>
            <a:r>
              <a:rPr lang="en-US" dirty="0" smtClean="0"/>
              <a:t>Mayan </a:t>
            </a:r>
            <a:r>
              <a:rPr lang="en-US" dirty="0"/>
              <a:t>Communities in Guatemala</a:t>
            </a:r>
          </a:p>
          <a:p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251D8FC2-9C21-B844-BF60-D85667F74B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2285551"/>
              </p:ext>
            </p:extLst>
          </p:nvPr>
        </p:nvGraphicFramePr>
        <p:xfrm>
          <a:off x="3979695" y="69195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5-Point Star 8">
            <a:extLst>
              <a:ext uri="{FF2B5EF4-FFF2-40B4-BE49-F238E27FC236}">
                <a16:creationId xmlns:a16="http://schemas.microsoft.com/office/drawing/2014/main" xmlns="" id="{302677B1-C2E1-0741-8D37-54F699B48FAB}"/>
              </a:ext>
            </a:extLst>
          </p:cNvPr>
          <p:cNvSpPr/>
          <p:nvPr/>
        </p:nvSpPr>
        <p:spPr>
          <a:xfrm>
            <a:off x="6872438" y="2961763"/>
            <a:ext cx="356135" cy="308008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ightning Bolt 9">
            <a:extLst>
              <a:ext uri="{FF2B5EF4-FFF2-40B4-BE49-F238E27FC236}">
                <a16:creationId xmlns:a16="http://schemas.microsoft.com/office/drawing/2014/main" xmlns="" id="{7D4235E0-0DC0-5841-B6D6-6BB9AFECD26E}"/>
              </a:ext>
            </a:extLst>
          </p:cNvPr>
          <p:cNvSpPr/>
          <p:nvPr/>
        </p:nvSpPr>
        <p:spPr>
          <a:xfrm>
            <a:off x="8200724" y="4535055"/>
            <a:ext cx="404261" cy="364204"/>
          </a:xfrm>
          <a:prstGeom prst="lightningBol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85621" y="5574896"/>
            <a:ext cx="307674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Mirrors the Life-Cycle of a </a:t>
            </a:r>
          </a:p>
          <a:p>
            <a:r>
              <a:rPr lang="en-US" dirty="0"/>
              <a:t>Professional in an </a:t>
            </a:r>
            <a:r>
              <a:rPr lang="en-US" dirty="0" smtClean="0"/>
              <a:t>Organization</a:t>
            </a:r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>
            <a:off x="7950705" y="93157"/>
            <a:ext cx="185979" cy="4881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852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01BD3C-C3F6-B545-9DE0-C974775A4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411" y="11273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Aligning Organizational and Personal Values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B05CF9-1545-3D48-AC5A-76245CA0B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609" y="1345653"/>
            <a:ext cx="8072284" cy="4530215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sz="3200" dirty="0"/>
              <a:t>Learn about the Mission, Character, and Make-Up of the Organization</a:t>
            </a:r>
          </a:p>
          <a:p>
            <a:pPr>
              <a:lnSpc>
                <a:spcPct val="110000"/>
              </a:lnSpc>
            </a:pPr>
            <a:r>
              <a:rPr lang="en-US" sz="3200" dirty="0"/>
              <a:t>Find Activities Within Organizations that </a:t>
            </a:r>
            <a:r>
              <a:rPr lang="en-US" sz="3200" dirty="0" smtClean="0"/>
              <a:t>Match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Passions and Intellectual Interests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Talents </a:t>
            </a:r>
            <a:r>
              <a:rPr lang="en-US" dirty="0"/>
              <a:t>and Skill Sets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Willingness to </a:t>
            </a:r>
            <a:r>
              <a:rPr lang="en-US" dirty="0" smtClean="0"/>
              <a:t>Offer </a:t>
            </a:r>
            <a:r>
              <a:rPr lang="en-US" dirty="0"/>
              <a:t>Time, Attention, and Even Money</a:t>
            </a:r>
          </a:p>
          <a:p>
            <a:pPr>
              <a:lnSpc>
                <a:spcPct val="110000"/>
              </a:lnSpc>
            </a:pPr>
            <a:r>
              <a:rPr lang="en-US" dirty="0"/>
              <a:t>Identify How </a:t>
            </a:r>
            <a:r>
              <a:rPr lang="en-US" dirty="0" smtClean="0"/>
              <a:t>Potential Leaders </a:t>
            </a:r>
            <a:r>
              <a:rPr lang="en-US" dirty="0"/>
              <a:t>Can Make a Long-Lasting Contribution to the Profession of Neurosurgery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E02DC59-059B-A945-A9EC-245A1D3D0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982255" y="1911930"/>
            <a:ext cx="4530215" cy="3397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9495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9454" y="3485535"/>
            <a:ext cx="2445488" cy="2286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584012" y="3530383"/>
            <a:ext cx="7543800" cy="1200329"/>
          </a:xfrm>
        </p:spPr>
        <p:txBody>
          <a:bodyPr vert="horz" wrap="square" lIns="91440" tIns="0" rIns="91440" bIns="0" rtlCol="0" anchor="t" anchorCtr="0">
            <a:normAutofit/>
          </a:bodyPr>
          <a:lstStyle/>
          <a:p>
            <a:r>
              <a:rPr lang="en-US" sz="7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</a:rPr>
              <a:t>Things Change.</a:t>
            </a:r>
            <a:endParaRPr lang="en-US" sz="7800" dirty="0">
              <a:latin typeface="+mn-lt"/>
            </a:endParaRPr>
          </a:p>
        </p:txBody>
      </p:sp>
      <p:pic>
        <p:nvPicPr>
          <p:cNvPr id="4098" name="Picture 2" descr="mage result for turning around the Titani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965" y="65010"/>
            <a:ext cx="4469738" cy="344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age result for ronald reag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3614" y="130019"/>
            <a:ext cx="3149037" cy="398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age result for ronald reag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1943" y="3722610"/>
            <a:ext cx="2751037" cy="344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mage result for ronald reagan as a youth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9692" y="818071"/>
            <a:ext cx="1264518" cy="214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mage result for ronald reagan as a youth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1943" y="1983415"/>
            <a:ext cx="2358119" cy="346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mage result for just say n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394" y="1"/>
            <a:ext cx="2690949" cy="353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74976" y="4927958"/>
            <a:ext cx="470624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Adaptability and Flexibility </a:t>
            </a:r>
            <a:r>
              <a:rPr lang="en-US" smtClean="0"/>
              <a:t>are Important.</a:t>
            </a:r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4BD879-5816-D24F-AF5C-8257BAF63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471" y="365125"/>
            <a:ext cx="11716719" cy="1325563"/>
          </a:xfrm>
        </p:spPr>
        <p:txBody>
          <a:bodyPr/>
          <a:lstStyle/>
          <a:p>
            <a:r>
              <a:rPr lang="en-US" dirty="0"/>
              <a:t>It’s About </a:t>
            </a:r>
            <a:r>
              <a:rPr lang="en-US" b="1" dirty="0" smtClean="0"/>
              <a:t>Service—Advice to </a:t>
            </a:r>
            <a:r>
              <a:rPr lang="en-US" b="1" smtClean="0"/>
              <a:t>Young Neurosurgeons</a:t>
            </a:r>
            <a:endParaRPr lang="en-US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5EDD2EF-BD15-6847-916C-B456C1371C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7"/>
            <a:ext cx="5014803" cy="4485387"/>
          </a:xfrm>
        </p:spPr>
        <p:txBody>
          <a:bodyPr>
            <a:normAutofit/>
          </a:bodyPr>
          <a:lstStyle/>
          <a:p>
            <a:r>
              <a:rPr lang="en-US" dirty="0"/>
              <a:t>Volunteer if you </a:t>
            </a:r>
          </a:p>
          <a:p>
            <a:pPr lvl="1"/>
            <a:r>
              <a:rPr lang="en-US" dirty="0"/>
              <a:t>Are Dedicated to Advancing Neurosurgery</a:t>
            </a:r>
          </a:p>
          <a:p>
            <a:pPr lvl="1"/>
            <a:r>
              <a:rPr lang="en-US" dirty="0"/>
              <a:t>Have Energy and Time to Offer</a:t>
            </a:r>
          </a:p>
          <a:p>
            <a:pPr lvl="1"/>
            <a:r>
              <a:rPr lang="en-US" dirty="0"/>
              <a:t>Can Execute and Follow-Through</a:t>
            </a:r>
          </a:p>
          <a:p>
            <a:r>
              <a:rPr lang="en-US" dirty="0"/>
              <a:t>Don’t volunteer to</a:t>
            </a:r>
          </a:p>
          <a:p>
            <a:pPr lvl="1"/>
            <a:r>
              <a:rPr lang="en-US" dirty="0"/>
              <a:t>Get Ahead</a:t>
            </a:r>
          </a:p>
          <a:p>
            <a:pPr lvl="1"/>
            <a:r>
              <a:rPr lang="en-US" dirty="0"/>
              <a:t>Make a Name for Yourself</a:t>
            </a:r>
          </a:p>
          <a:p>
            <a:pPr lvl="1"/>
            <a:r>
              <a:rPr lang="en-US" dirty="0"/>
              <a:t>Earn Frequent Flyer miles</a:t>
            </a:r>
          </a:p>
        </p:txBody>
      </p:sp>
      <p:pic>
        <p:nvPicPr>
          <p:cNvPr id="2050" name="Picture 2" descr="Image result for It's not about you">
            <a:extLst>
              <a:ext uri="{FF2B5EF4-FFF2-40B4-BE49-F238E27FC236}">
                <a16:creationId xmlns:a16="http://schemas.microsoft.com/office/drawing/2014/main" xmlns="" id="{17C895DC-2CEC-0F47-B4E3-D434FBBF518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685" y="1604076"/>
            <a:ext cx="5158734" cy="426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579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774916" y="1148164"/>
            <a:ext cx="11072169" cy="2005739"/>
          </a:xfrm>
          <a:prstGeom prst="rect">
            <a:avLst/>
          </a:prstGeom>
          <a:noFill/>
        </p:spPr>
        <p:txBody>
          <a:bodyPr wrap="square" rtlCol="0" anchor="t"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32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TRUST </a:t>
            </a:r>
            <a:r>
              <a:rPr lang="en-US" sz="32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is an essential component of</a:t>
            </a:r>
          </a:p>
          <a:p>
            <a:pPr>
              <a:lnSpc>
                <a:spcPct val="120000"/>
              </a:lnSpc>
            </a:pPr>
            <a:r>
              <a:rPr lang="en-US" sz="3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	</a:t>
            </a:r>
            <a:r>
              <a:rPr lang="en-US" sz="32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organizational relationships</a:t>
            </a:r>
            <a:endParaRPr lang="en-US" sz="3200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32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		just as it is in</a:t>
            </a:r>
          </a:p>
          <a:p>
            <a:pPr>
              <a:lnSpc>
                <a:spcPct val="120000"/>
              </a:lnSpc>
            </a:pPr>
            <a:r>
              <a:rPr lang="en-US" sz="3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	</a:t>
            </a:r>
            <a:r>
              <a:rPr lang="en-US" sz="32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		developing the next generation of neurosurgeons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6146" name="Picture 2" descr="mage result for clipping an aneurys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173" y="3982164"/>
            <a:ext cx="1892576" cy="224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workforcescotland.files.wordpress.com/2017/02/shutterstock_250176199.jpg?w=800&amp;h=420&amp;crop=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62" y="3977896"/>
            <a:ext cx="4278021" cy="22459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mage result for it's all about trus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220" y="3975761"/>
            <a:ext cx="41910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4916" y="0"/>
            <a:ext cx="10515600" cy="1325563"/>
          </a:xfrm>
        </p:spPr>
        <p:txBody>
          <a:bodyPr/>
          <a:lstStyle/>
          <a:p>
            <a:r>
              <a:rPr lang="en-US" b="1" smtClean="0"/>
              <a:t>TRUST</a:t>
            </a:r>
            <a:endParaRPr lang="en-US" b="1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-68263"/>
            <a:ext cx="10515600" cy="1325563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    </a:t>
            </a:r>
            <a:r>
              <a:rPr lang="en-US" b="1" dirty="0" smtClean="0">
                <a:solidFill>
                  <a:srgbClr val="FF0000"/>
                </a:solidFill>
              </a:rPr>
              <a:t>Organized Neurosurgery is a Meritocracy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836763" y="2222849"/>
            <a:ext cx="10515600" cy="4351338"/>
          </a:xfrm>
        </p:spPr>
        <p:txBody>
          <a:bodyPr/>
          <a:lstStyle/>
          <a:p>
            <a:r>
              <a:rPr lang="en-US" dirty="0" smtClean="0"/>
              <a:t>Sponsorship </a:t>
            </a:r>
            <a:r>
              <a:rPr lang="en-US" smtClean="0"/>
              <a:t>is critically important</a:t>
            </a:r>
            <a:r>
              <a:rPr lang="en-US" dirty="0" smtClean="0"/>
              <a:t>, but</a:t>
            </a:r>
            <a:r>
              <a:rPr lang="is-IS" dirty="0" smtClean="0"/>
              <a:t>…</a:t>
            </a:r>
            <a:endParaRPr lang="en-US" dirty="0" smtClean="0"/>
          </a:p>
          <a:p>
            <a:pPr lvl="1"/>
            <a:r>
              <a:rPr lang="en-US" dirty="0" smtClean="0"/>
              <a:t>The person has to show up and do the work.</a:t>
            </a:r>
            <a:endParaRPr lang="is-IS" dirty="0" smtClean="0"/>
          </a:p>
        </p:txBody>
      </p:sp>
      <p:pic>
        <p:nvPicPr>
          <p:cNvPr id="9220" name="Picture 4" descr="mage result for merit bad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28" y="973487"/>
            <a:ext cx="4324350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mage result for merit bad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9435" y="4203943"/>
            <a:ext cx="1671198" cy="167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41027" y="6150567"/>
            <a:ext cx="872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/>
              <a:t>This</a:t>
            </a:r>
            <a:endParaRPr lang="en-US" sz="3200" b="1"/>
          </a:p>
        </p:txBody>
      </p:sp>
      <p:sp>
        <p:nvSpPr>
          <p:cNvPr id="7" name="TextBox 6"/>
          <p:cNvSpPr txBox="1"/>
          <p:nvPr/>
        </p:nvSpPr>
        <p:spPr>
          <a:xfrm>
            <a:off x="5422309" y="3442323"/>
            <a:ext cx="1422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Not This</a:t>
            </a:r>
            <a:endParaRPr lang="en-US" sz="2800" b="1"/>
          </a:p>
        </p:txBody>
      </p:sp>
      <p:sp>
        <p:nvSpPr>
          <p:cNvPr id="12" name="TextBox 11"/>
          <p:cNvSpPr txBox="1"/>
          <p:nvPr/>
        </p:nvSpPr>
        <p:spPr>
          <a:xfrm>
            <a:off x="7555497" y="3437862"/>
            <a:ext cx="1237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Or This</a:t>
            </a:r>
            <a:endParaRPr lang="en-US" sz="2800" b="1" dirty="0"/>
          </a:p>
        </p:txBody>
      </p:sp>
      <p:sp>
        <p:nvSpPr>
          <p:cNvPr id="9" name="AutoShape 8" descr="mage result for merit badges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0" descr="mage result for merit badges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30" name="Picture 14" descr="mage result for merit bad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206" y="4111984"/>
            <a:ext cx="1793531" cy="183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9790846" y="3437862"/>
            <a:ext cx="1237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Or This</a:t>
            </a:r>
            <a:endParaRPr lang="en-US" sz="2800" b="1" dirty="0"/>
          </a:p>
        </p:txBody>
      </p:sp>
      <p:pic>
        <p:nvPicPr>
          <p:cNvPr id="9232" name="Picture 16" descr="mage result for merit badg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333523"/>
            <a:ext cx="1279927" cy="127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7402869" y="4203943"/>
            <a:ext cx="1637323" cy="1647556"/>
            <a:chOff x="7402869" y="4203943"/>
            <a:chExt cx="1637323" cy="1647556"/>
          </a:xfrm>
        </p:grpSpPr>
        <p:pic>
          <p:nvPicPr>
            <p:cNvPr id="9234" name="Picture 18" descr="mage result for merit badges attention whor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2869" y="4203943"/>
              <a:ext cx="1637323" cy="16475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7981306" y="5463117"/>
              <a:ext cx="480447" cy="21544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Seeker</a:t>
              </a:r>
              <a:endParaRPr lang="en-US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7590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other words</a:t>
            </a:r>
            <a:r>
              <a:rPr lang="is-IS" dirty="0" smtClean="0"/>
              <a:t>…</a:t>
            </a:r>
            <a:endParaRPr lang="en-US" dirty="0"/>
          </a:p>
        </p:txBody>
      </p:sp>
      <p:pic>
        <p:nvPicPr>
          <p:cNvPr id="10242" name="Picture 2" descr="mage result for merit badg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631" y="1825625"/>
            <a:ext cx="410073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542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286000" y="1946209"/>
            <a:ext cx="2057400" cy="2057400"/>
          </a:xfrm>
          <a:prstGeom prst="ellipse">
            <a:avLst/>
          </a:prstGeom>
          <a:gradFill flip="none" rotWithShape="1">
            <a:gsLst>
              <a:gs pos="5000">
                <a:srgbClr val="84D830"/>
              </a:gs>
              <a:gs pos="48000">
                <a:srgbClr val="7BCF27"/>
              </a:gs>
              <a:gs pos="100000">
                <a:srgbClr val="56901C"/>
              </a:gs>
            </a:gsLst>
            <a:path path="circle">
              <a:fillToRect l="50000" t="50000" r="50000" b="50000"/>
            </a:path>
            <a:tileRect/>
          </a:gradFill>
          <a:ln w="5080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             </a:t>
            </a:r>
          </a:p>
        </p:txBody>
      </p:sp>
      <p:sp>
        <p:nvSpPr>
          <p:cNvPr id="6" name="Oval 5"/>
          <p:cNvSpPr/>
          <p:nvPr/>
        </p:nvSpPr>
        <p:spPr>
          <a:xfrm>
            <a:off x="2531328" y="1992354"/>
            <a:ext cx="1583472" cy="1295400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     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81868" y="1592766"/>
            <a:ext cx="12192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0" b="1" dirty="0">
                <a:solidFill>
                  <a:srgbClr val="65B131">
                    <a:alpha val="64000"/>
                  </a:srgbClr>
                </a:solidFill>
                <a:cs typeface="Arial" pitchFamily="34" charset="0"/>
              </a:rPr>
              <a:t>3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19359" y="2292037"/>
            <a:ext cx="10665419" cy="285273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4000" dirty="0">
                <a:solidFill>
                  <a:prstClr val="black">
                    <a:lumMod val="85000"/>
                    <a:lumOff val="15000"/>
                  </a:prstClr>
                </a:solidFill>
                <a:ea typeface="+mn-ea"/>
                <a:cs typeface="+mn-cs"/>
              </a:rPr>
              <a:t>Leadership </a:t>
            </a:r>
            <a:r>
              <a:rPr lang="en-US" sz="4000" dirty="0">
                <a:solidFill>
                  <a:prstClr val="black">
                    <a:lumMod val="50000"/>
                    <a:lumOff val="50000"/>
                  </a:prstClr>
                </a:solidFill>
                <a:ea typeface="+mn-ea"/>
                <a:cs typeface="+mn-cs"/>
              </a:rPr>
              <a:t>in the Community and Government</a:t>
            </a:r>
            <a:endParaRPr lang="en-US" sz="28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794269" y="4199290"/>
            <a:ext cx="10515600" cy="150018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ts val="0"/>
              </a:spcBef>
            </a:pP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Good Citizenship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14:gallery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6437" y="1666066"/>
            <a:ext cx="3208149" cy="320814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4966" y="1181100"/>
            <a:ext cx="11473309" cy="2718979"/>
          </a:xfrm>
          <a:prstGeom prst="rect">
            <a:avLst/>
          </a:prstGeom>
          <a:noFill/>
        </p:spPr>
        <p:txBody>
          <a:bodyPr wrap="square" lIns="91440" rtlCol="0">
            <a:normAutofit/>
          </a:bodyPr>
          <a:lstStyle/>
          <a:p>
            <a:pPr marL="233363" indent="-233363">
              <a:buClr>
                <a:prstClr val="black">
                  <a:lumMod val="50000"/>
                  <a:lumOff val="50000"/>
                </a:prstClr>
              </a:buClr>
              <a:buSzPct val="94000"/>
              <a:buFont typeface="Calibri" pitchFamily="34" charset="0"/>
              <a:buChar char="»"/>
            </a:pPr>
            <a:r>
              <a:rPr 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Voluntary help to advise leaders in</a:t>
            </a:r>
            <a:r>
              <a:rPr 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US" sz="2400" b="1" dirty="0" smtClean="0">
                <a:solidFill>
                  <a:srgbClr val="FD9803"/>
                </a:solidFill>
              </a:rPr>
              <a:t>areas of expertise </a:t>
            </a:r>
            <a:r>
              <a:rPr lang="en-US" sz="2400" dirty="0" smtClean="0"/>
              <a:t>is invaluable</a:t>
            </a: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233363" indent="-233363">
              <a:buClr>
                <a:prstClr val="black">
                  <a:lumMod val="50000"/>
                  <a:lumOff val="50000"/>
                </a:prstClr>
              </a:buClr>
              <a:buSzPct val="94000"/>
              <a:buFont typeface="Calibri" pitchFamily="34" charset="0"/>
              <a:buChar char="»"/>
            </a:pPr>
            <a:r>
              <a:rPr 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Simultaneous Skills Acquisition </a:t>
            </a:r>
          </a:p>
          <a:p>
            <a:pPr marL="690563" lvl="1" indent="-233363">
              <a:buClr>
                <a:prstClr val="black">
                  <a:lumMod val="50000"/>
                  <a:lumOff val="50000"/>
                </a:prstClr>
              </a:buClr>
              <a:buSzPct val="94000"/>
              <a:buFont typeface="Calibri" pitchFamily="34" charset="0"/>
              <a:buChar char="»"/>
            </a:pP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Perspective Setting and Contextualization</a:t>
            </a:r>
          </a:p>
          <a:p>
            <a:pPr marL="690563" lvl="1" indent="-233363">
              <a:buClr>
                <a:prstClr val="black">
                  <a:lumMod val="50000"/>
                  <a:lumOff val="50000"/>
                </a:prstClr>
              </a:buClr>
              <a:buSzPct val="94000"/>
              <a:buFont typeface="Calibri" pitchFamily="34" charset="0"/>
              <a:buChar char="»"/>
            </a:pP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Articulating Shared Cultures vs. Competing Needs</a:t>
            </a:r>
          </a:p>
          <a:p>
            <a:pPr marL="690563" lvl="1" indent="-233363">
              <a:buClr>
                <a:prstClr val="black">
                  <a:lumMod val="50000"/>
                  <a:lumOff val="50000"/>
                </a:prstClr>
              </a:buClr>
              <a:buSzPct val="94000"/>
              <a:buFont typeface="Calibri" pitchFamily="34" charset="0"/>
              <a:buChar char="»"/>
            </a:pP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Governmental and Regulatory Procedures</a:t>
            </a:r>
          </a:p>
          <a:p>
            <a:pPr marL="690563" lvl="1" indent="-233363">
              <a:buClr>
                <a:prstClr val="black">
                  <a:lumMod val="50000"/>
                  <a:lumOff val="50000"/>
                </a:prstClr>
              </a:buClr>
              <a:buSzPct val="94000"/>
              <a:buFont typeface="Calibri" pitchFamily="34" charset="0"/>
              <a:buChar char="»"/>
            </a:pP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“Politics”</a:t>
            </a:r>
            <a:endParaRPr lang="en-US" dirty="0">
              <a:solidFill>
                <a:prstClr val="black"/>
              </a:solidFill>
            </a:endParaRPr>
          </a:p>
          <a:p>
            <a:pPr marL="233363" indent="-233363">
              <a:buClr>
                <a:prstClr val="black">
                  <a:lumMod val="50000"/>
                  <a:lumOff val="50000"/>
                </a:prstClr>
              </a:buClr>
              <a:buSzPct val="94000"/>
              <a:buFont typeface="Calibri" pitchFamily="34" charset="0"/>
              <a:buChar char="»"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683821" y="-144463"/>
            <a:ext cx="10515600" cy="1325563"/>
          </a:xfrm>
        </p:spPr>
        <p:txBody>
          <a:bodyPr vert="horz" wrap="square" lIns="91440" tIns="45720" rIns="91440" bIns="0" rtlCol="0" anchor="ctr">
            <a:normAutofit/>
          </a:bodyPr>
          <a:lstStyle/>
          <a:p>
            <a:pPr>
              <a:spcBef>
                <a:spcPts val="0"/>
              </a:spcBef>
            </a:pPr>
            <a:r>
              <a:rPr lang="en-US" sz="2800" b="1" dirty="0">
                <a:solidFill>
                  <a:prstClr val="black">
                    <a:lumMod val="85000"/>
                    <a:lumOff val="15000"/>
                  </a:prstClr>
                </a:solidFill>
                <a:ea typeface="+mn-ea"/>
                <a:cs typeface="+mn-cs"/>
              </a:rPr>
              <a:t>Leadership</a:t>
            </a:r>
            <a:r>
              <a:rPr lang="en-US" sz="28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ea typeface="+mn-ea"/>
                <a:cs typeface="+mn-cs"/>
              </a:rPr>
              <a:t>in the Community and Government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6164A42-28D1-A648-97F1-A103412BBB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277" y="3657599"/>
            <a:ext cx="4011733" cy="2561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3A63EFA-268A-F444-947D-196D20DC04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2449" y="4526150"/>
            <a:ext cx="4011733" cy="1940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trips dir="ld"/>
      </p:transition>
    </mc:Choice>
    <mc:Fallback xmlns="">
      <p:transition spd="slow">
        <p:strips dir="ld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1" y="3124200"/>
            <a:ext cx="7086600" cy="14478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200" dirty="0" smtClean="0">
                <a:solidFill>
                  <a:prstClr val="white"/>
                </a:solidFill>
              </a:rPr>
              <a:t>Feel </a:t>
            </a:r>
            <a:r>
              <a:rPr lang="en-US" sz="4400" b="1" spc="70" dirty="0" smtClean="0">
                <a:solidFill>
                  <a:prstClr val="white"/>
                </a:solidFill>
              </a:rPr>
              <a:t>compelled </a:t>
            </a:r>
            <a:r>
              <a:rPr lang="en-US" sz="2200" dirty="0" smtClean="0">
                <a:solidFill>
                  <a:prstClr val="white"/>
                </a:solidFill>
              </a:rPr>
              <a:t>to b</a:t>
            </a:r>
            <a:r>
              <a:rPr lang="en-US" sz="2200" dirty="0" smtClean="0">
                <a:solidFill>
                  <a:prstClr val="white"/>
                </a:solidFill>
              </a:rPr>
              <a:t>e part of setting the agenda?</a:t>
            </a:r>
            <a:r>
              <a:rPr lang="en-US" sz="2000" dirty="0">
                <a:solidFill>
                  <a:prstClr val="white"/>
                </a:solidFill>
              </a:rPr>
              <a:t/>
            </a:r>
            <a:br>
              <a:rPr lang="en-US" sz="2000" dirty="0">
                <a:solidFill>
                  <a:prstClr val="white"/>
                </a:solidFill>
              </a:rPr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581400" y="685800"/>
            <a:ext cx="7086600" cy="381000"/>
          </a:xfrm>
        </p:spPr>
        <p:txBody>
          <a:bodyPr/>
          <a:lstStyle/>
          <a:p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Exciting new transitions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56494" y="4440265"/>
            <a:ext cx="5837695" cy="58630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r"/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Run for office.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63" y="1194643"/>
            <a:ext cx="9717437" cy="1615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047" y="5129285"/>
            <a:ext cx="8517101" cy="14187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631837" y="5207431"/>
            <a:ext cx="687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 smtClean="0"/>
              <a:t>…etc.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381000"/>
            <a:ext cx="7924800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Leadership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in Multiple Environments</a:t>
            </a:r>
            <a:endParaRPr lang="en-US" sz="40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Arial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429000" y="2936809"/>
            <a:ext cx="5257800" cy="1588"/>
          </a:xfrm>
          <a:prstGeom prst="line">
            <a:avLst/>
          </a:prstGeom>
          <a:ln w="47625">
            <a:solidFill>
              <a:srgbClr val="E4E4E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74712" y="5127978"/>
            <a:ext cx="7973935" cy="400110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algn="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Developing Skill Sets for Various Scenarios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210800" y="5284486"/>
            <a:ext cx="457200" cy="9667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6600"/>
                </a:solidFill>
              </a:rPr>
              <a:t>           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2286000" y="1557456"/>
            <a:ext cx="2057400" cy="2708434"/>
            <a:chOff x="762000" y="1557456"/>
            <a:chExt cx="2057400" cy="2708434"/>
          </a:xfrm>
        </p:grpSpPr>
        <p:sp>
          <p:nvSpPr>
            <p:cNvPr id="6" name="Oval 5"/>
            <p:cNvSpPr/>
            <p:nvPr/>
          </p:nvSpPr>
          <p:spPr>
            <a:xfrm>
              <a:off x="762000" y="1946209"/>
              <a:ext cx="2057400" cy="2057400"/>
            </a:xfrm>
            <a:prstGeom prst="ellipse">
              <a:avLst/>
            </a:prstGeom>
            <a:gradFill flip="none" rotWithShape="1">
              <a:gsLst>
                <a:gs pos="0">
                  <a:srgbClr val="F39C29"/>
                </a:gs>
                <a:gs pos="50000">
                  <a:srgbClr val="F7931D"/>
                </a:gs>
                <a:gs pos="100000">
                  <a:srgbClr val="FF6600"/>
                </a:gs>
              </a:gsLst>
              <a:path path="circle">
                <a:fillToRect l="50000" t="50000" r="50000" b="50000"/>
              </a:path>
              <a:tileRect/>
            </a:gradFill>
            <a:ln w="82550">
              <a:noFill/>
            </a:ln>
            <a:effectLst>
              <a:outerShdw blurRad="152400" dist="165100" dir="5400000" sx="90000" sy="-19000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 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21392" y="1557456"/>
              <a:ext cx="1219200" cy="270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0" b="1" dirty="0">
                  <a:solidFill>
                    <a:srgbClr val="F26200">
                      <a:alpha val="40000"/>
                    </a:srgbClr>
                  </a:solidFill>
                  <a:latin typeface="+mj-lt"/>
                  <a:cs typeface="Arial" pitchFamily="34" charset="0"/>
                </a:rPr>
                <a:t>1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23416" y="2666898"/>
              <a:ext cx="1931160" cy="683264"/>
            </a:xfrm>
            <a:prstGeom prst="rect">
              <a:avLst/>
            </a:prstGeom>
            <a:noFill/>
          </p:spPr>
          <p:txBody>
            <a:bodyPr wrap="square" rtlCol="0">
              <a:normAutofit fontScale="92500" lnSpcReduction="100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b="1" spc="60" dirty="0">
                  <a:solidFill>
                    <a:schemeClr val="bg1"/>
                  </a:solidFill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</a:rPr>
                <a:t>Departmental and Institutional</a:t>
              </a:r>
              <a:endParaRPr lang="en-US" b="1" dirty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067300" y="1591943"/>
            <a:ext cx="2057400" cy="2708434"/>
            <a:chOff x="3543300" y="1591943"/>
            <a:chExt cx="2057400" cy="2708434"/>
          </a:xfrm>
        </p:grpSpPr>
        <p:sp>
          <p:nvSpPr>
            <p:cNvPr id="4" name="Oval 3"/>
            <p:cNvSpPr/>
            <p:nvPr/>
          </p:nvSpPr>
          <p:spPr>
            <a:xfrm>
              <a:off x="3543300" y="1946209"/>
              <a:ext cx="2057400" cy="2057400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50000">
                  <a:srgbClr val="399ECB"/>
                </a:gs>
                <a:gs pos="100000">
                  <a:srgbClr val="0077D0"/>
                </a:gs>
              </a:gsLst>
              <a:path path="circle">
                <a:fillToRect l="50000" t="50000" r="50000" b="50000"/>
              </a:path>
            </a:gradFill>
            <a:ln w="82550">
              <a:noFill/>
            </a:ln>
            <a:effectLst>
              <a:outerShdw blurRad="127000" dist="165100" dir="5400000" sx="90000" sy="-19000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 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933968" y="1591943"/>
              <a:ext cx="1219200" cy="270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0" b="1" dirty="0">
                  <a:solidFill>
                    <a:srgbClr val="2A7A9E">
                      <a:alpha val="40000"/>
                    </a:srgbClr>
                  </a:solidFill>
                  <a:latin typeface="+mj-lt"/>
                  <a:cs typeface="Arial" pitchFamily="34" charset="0"/>
                </a:rPr>
                <a:t>2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01872" y="2701385"/>
              <a:ext cx="1931160" cy="665695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b="1" spc="60" dirty="0">
                  <a:solidFill>
                    <a:schemeClr val="bg1"/>
                  </a:solidFill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</a:rPr>
                <a:t>Organized Neurosurgery</a:t>
              </a:r>
              <a:endParaRPr lang="en-US" b="1" dirty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3782124" y="1988634"/>
              <a:ext cx="1583472" cy="1295400"/>
            </a:xfrm>
            <a:prstGeom prst="ellipse">
              <a:avLst/>
            </a:prstGeom>
            <a:gradFill flip="none" rotWithShape="1">
              <a:gsLst>
                <a:gs pos="63000">
                  <a:schemeClr val="bg1">
                    <a:alpha val="7000"/>
                  </a:schemeClr>
                </a:gs>
                <a:gs pos="72000">
                  <a:schemeClr val="bg1">
                    <a:alpha val="15000"/>
                  </a:schemeClr>
                </a:gs>
                <a:gs pos="91000">
                  <a:schemeClr val="bg1">
                    <a:alpha val="28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848600" y="1587511"/>
            <a:ext cx="2057400" cy="2708434"/>
            <a:chOff x="6324600" y="1587511"/>
            <a:chExt cx="2057400" cy="2708434"/>
          </a:xfrm>
        </p:grpSpPr>
        <p:sp>
          <p:nvSpPr>
            <p:cNvPr id="5" name="Oval 4"/>
            <p:cNvSpPr/>
            <p:nvPr/>
          </p:nvSpPr>
          <p:spPr>
            <a:xfrm>
              <a:off x="6324600" y="1953643"/>
              <a:ext cx="2057400" cy="2057400"/>
            </a:xfrm>
            <a:prstGeom prst="ellipse">
              <a:avLst/>
            </a:prstGeom>
            <a:gradFill flip="none" rotWithShape="1">
              <a:gsLst>
                <a:gs pos="5000">
                  <a:srgbClr val="84D830"/>
                </a:gs>
                <a:gs pos="48000">
                  <a:srgbClr val="7BCF27"/>
                </a:gs>
                <a:gs pos="100000">
                  <a:srgbClr val="56901C"/>
                </a:gs>
              </a:gsLst>
              <a:path path="circle">
                <a:fillToRect l="50000" t="50000" r="50000" b="50000"/>
              </a:path>
              <a:tileRect/>
            </a:gradFill>
            <a:ln w="50800">
              <a:noFill/>
            </a:ln>
            <a:effectLst>
              <a:outerShdw blurRad="152400" dist="165100" dir="5400000" sx="90000" sy="-19000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 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721604" y="1587511"/>
              <a:ext cx="1219200" cy="270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0" b="1" dirty="0">
                  <a:solidFill>
                    <a:srgbClr val="65B131">
                      <a:alpha val="64000"/>
                    </a:srgbClr>
                  </a:solidFill>
                  <a:latin typeface="+mj-lt"/>
                  <a:cs typeface="Arial" pitchFamily="34" charset="0"/>
                </a:rPr>
                <a:t>3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411810" y="2674651"/>
              <a:ext cx="1931160" cy="665695"/>
            </a:xfrm>
            <a:prstGeom prst="rect">
              <a:avLst/>
            </a:prstGeom>
            <a:noFill/>
          </p:spPr>
          <p:txBody>
            <a:bodyPr wrap="square" rtlCol="0">
              <a:normAutofit fontScale="77500" lnSpcReduction="200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300" b="1" spc="60" dirty="0">
                  <a:solidFill>
                    <a:schemeClr val="bg1"/>
                  </a:solidFill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</a:rPr>
                <a:t>Community and Government</a:t>
              </a:r>
              <a:endParaRPr lang="en-US" sz="2300" b="1" dirty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6569928" y="2005362"/>
              <a:ext cx="1583472" cy="1295400"/>
            </a:xfrm>
            <a:prstGeom prst="ellipse">
              <a:avLst/>
            </a:prstGeom>
            <a:gradFill flip="none" rotWithShape="1">
              <a:gsLst>
                <a:gs pos="63000">
                  <a:schemeClr val="bg1">
                    <a:alpha val="7000"/>
                  </a:schemeClr>
                </a:gs>
                <a:gs pos="72000">
                  <a:schemeClr val="bg1">
                    <a:alpha val="15000"/>
                  </a:schemeClr>
                </a:gs>
                <a:gs pos="91000">
                  <a:schemeClr val="bg1">
                    <a:alpha val="28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5733" y="1355083"/>
            <a:ext cx="6503796" cy="460637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spcBef>
                <a:spcPts val="100"/>
              </a:spcBef>
            </a:pPr>
            <a:r>
              <a:rPr lang="en-US" sz="2000" dirty="0" smtClean="0">
                <a:solidFill>
                  <a:prstClr val="white"/>
                </a:solidFill>
              </a:rPr>
              <a:t>Regulatory Agencies </a:t>
            </a:r>
          </a:p>
          <a:p>
            <a:pPr>
              <a:spcBef>
                <a:spcPts val="100"/>
              </a:spcBef>
            </a:pPr>
            <a:r>
              <a:rPr lang="en-US" sz="2000" dirty="0" smtClean="0">
                <a:solidFill>
                  <a:prstClr val="white"/>
                </a:solidFill>
              </a:rPr>
              <a:t>Expert Panels</a:t>
            </a:r>
          </a:p>
          <a:p>
            <a:pPr>
              <a:spcBef>
                <a:spcPts val="100"/>
              </a:spcBef>
            </a:pPr>
            <a:r>
              <a:rPr lang="en-US" sz="2000" dirty="0" smtClean="0">
                <a:solidFill>
                  <a:prstClr val="white"/>
                </a:solidFill>
              </a:rPr>
              <a:t>Grant Reviews</a:t>
            </a:r>
          </a:p>
          <a:p>
            <a:pPr>
              <a:spcBef>
                <a:spcPts val="100"/>
              </a:spcBef>
            </a:pPr>
            <a:r>
              <a:rPr lang="en-US" sz="2000" dirty="0" smtClean="0">
                <a:solidFill>
                  <a:prstClr val="white"/>
                </a:solidFill>
              </a:rPr>
              <a:t>Advisory Committees</a:t>
            </a:r>
          </a:p>
          <a:p>
            <a:pPr>
              <a:spcBef>
                <a:spcPts val="100"/>
              </a:spcBef>
            </a:pPr>
            <a:r>
              <a:rPr lang="en-US" sz="2000" dirty="0" smtClean="0">
                <a:solidFill>
                  <a:prstClr val="white"/>
                </a:solidFill>
              </a:rPr>
              <a:t>Foundation and </a:t>
            </a:r>
            <a:r>
              <a:rPr lang="en-US" sz="2000" dirty="0" smtClean="0">
                <a:solidFill>
                  <a:prstClr val="white"/>
                </a:solidFill>
              </a:rPr>
              <a:t>Charities</a:t>
            </a:r>
          </a:p>
          <a:p>
            <a:pPr>
              <a:spcBef>
                <a:spcPts val="100"/>
              </a:spcBef>
            </a:pPr>
            <a:r>
              <a:rPr lang="en-US" sz="2000" dirty="0" smtClean="0">
                <a:solidFill>
                  <a:prstClr val="white"/>
                </a:solidFill>
              </a:rPr>
              <a:t>Mission Work</a:t>
            </a:r>
            <a:endParaRPr lang="en-US" sz="2000" dirty="0">
              <a:solidFill>
                <a:prstClr val="white"/>
              </a:solidFill>
            </a:endParaRPr>
          </a:p>
          <a:p>
            <a:pPr>
              <a:spcBef>
                <a:spcPts val="100"/>
              </a:spcBef>
            </a:pPr>
            <a:endParaRPr lang="en-US" sz="2000" dirty="0">
              <a:solidFill>
                <a:prstClr val="white"/>
              </a:solidFill>
            </a:endParaRPr>
          </a:p>
          <a:p>
            <a:pPr>
              <a:spcBef>
                <a:spcPts val="100"/>
              </a:spcBef>
            </a:pPr>
            <a:r>
              <a:rPr lang="en-US" sz="2000" dirty="0">
                <a:solidFill>
                  <a:prstClr val="white"/>
                </a:solidFill>
              </a:rPr>
              <a:t>It’s about </a:t>
            </a:r>
            <a:endParaRPr lang="en-US" sz="2000" dirty="0" smtClean="0">
              <a:solidFill>
                <a:prstClr val="white"/>
              </a:solidFill>
            </a:endParaRPr>
          </a:p>
          <a:p>
            <a:pPr>
              <a:spcBef>
                <a:spcPts val="100"/>
              </a:spcBef>
            </a:pPr>
            <a:r>
              <a:rPr lang="en-US" sz="2000" dirty="0">
                <a:solidFill>
                  <a:prstClr val="white"/>
                </a:solidFill>
              </a:rPr>
              <a:t>	</a:t>
            </a:r>
            <a:r>
              <a:rPr lang="en-US" sz="2000" dirty="0" smtClean="0">
                <a:solidFill>
                  <a:prstClr val="white"/>
                </a:solidFill>
              </a:rPr>
              <a:t>team </a:t>
            </a:r>
            <a:r>
              <a:rPr lang="en-US" sz="2000" dirty="0">
                <a:solidFill>
                  <a:prstClr val="white"/>
                </a:solidFill>
              </a:rPr>
              <a:t>work, </a:t>
            </a:r>
            <a:endParaRPr lang="en-US" sz="2000" dirty="0" smtClean="0">
              <a:solidFill>
                <a:prstClr val="white"/>
              </a:solidFill>
            </a:endParaRPr>
          </a:p>
          <a:p>
            <a:pPr>
              <a:spcBef>
                <a:spcPts val="100"/>
              </a:spcBef>
            </a:pPr>
            <a:r>
              <a:rPr lang="en-US" sz="2000" dirty="0">
                <a:solidFill>
                  <a:prstClr val="white"/>
                </a:solidFill>
              </a:rPr>
              <a:t>	</a:t>
            </a:r>
            <a:r>
              <a:rPr lang="en-US" sz="2000" dirty="0" smtClean="0">
                <a:solidFill>
                  <a:prstClr val="white"/>
                </a:solidFill>
              </a:rPr>
              <a:t>	</a:t>
            </a:r>
            <a:r>
              <a:rPr lang="en-US" sz="2000" dirty="0" smtClean="0">
                <a:solidFill>
                  <a:prstClr val="white"/>
                </a:solidFill>
              </a:rPr>
              <a:t>developing future problem-solvers, </a:t>
            </a:r>
          </a:p>
          <a:p>
            <a:pPr>
              <a:spcBef>
                <a:spcPts val="100"/>
              </a:spcBef>
            </a:pPr>
            <a:r>
              <a:rPr lang="en-US" sz="2000" dirty="0">
                <a:solidFill>
                  <a:prstClr val="white"/>
                </a:solidFill>
              </a:rPr>
              <a:t>	</a:t>
            </a:r>
            <a:r>
              <a:rPr lang="en-US" sz="2000" dirty="0" smtClean="0">
                <a:solidFill>
                  <a:prstClr val="white"/>
                </a:solidFill>
              </a:rPr>
              <a:t>		</a:t>
            </a:r>
            <a:r>
              <a:rPr lang="en-US" sz="2000" dirty="0" smtClean="0">
                <a:solidFill>
                  <a:prstClr val="white"/>
                </a:solidFill>
              </a:rPr>
              <a:t>and </a:t>
            </a:r>
            <a:r>
              <a:rPr lang="en-US" sz="2000" b="1" dirty="0" smtClean="0">
                <a:solidFill>
                  <a:srgbClr val="68CBFC"/>
                </a:solidFill>
              </a:rPr>
              <a:t>volunteering</a:t>
            </a:r>
            <a:r>
              <a:rPr lang="en-US" sz="2000" dirty="0" smtClean="0">
                <a:solidFill>
                  <a:prstClr val="white"/>
                </a:solidFill>
              </a:rPr>
              <a:t>. </a:t>
            </a:r>
            <a:endParaRPr lang="en-US" sz="2000" dirty="0">
              <a:solidFill>
                <a:prstClr val="white"/>
              </a:solidFill>
            </a:endParaRPr>
          </a:p>
          <a:p>
            <a:pPr>
              <a:spcBef>
                <a:spcPts val="100"/>
              </a:spcBef>
            </a:pPr>
            <a:endParaRPr lang="en-US" sz="2000" dirty="0">
              <a:solidFill>
                <a:prstClr val="white"/>
              </a:solidFill>
            </a:endParaRPr>
          </a:p>
          <a:p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96430" y="-148938"/>
            <a:ext cx="4648200" cy="1010957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/>
          <a:p>
            <a:r>
              <a:rPr lang="en-US" sz="4400" b="1" dirty="0">
                <a:solidFill>
                  <a:srgbClr val="7BCF27"/>
                </a:solidFill>
              </a:rPr>
              <a:t>Collaboration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8018">
            <a:off x="9978632" y="2851707"/>
            <a:ext cx="1031813" cy="22833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93673" y="267512"/>
            <a:ext cx="1584446" cy="2438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76083" y="414768"/>
            <a:ext cx="828109" cy="2133600"/>
          </a:xfrm>
          <a:prstGeom prst="rect">
            <a:avLst/>
          </a:prstGeom>
        </p:spPr>
      </p:pic>
      <p:sp>
        <p:nvSpPr>
          <p:cNvPr id="19" name="Left-Right Arrow 18"/>
          <p:cNvSpPr/>
          <p:nvPr/>
        </p:nvSpPr>
        <p:spPr>
          <a:xfrm rot="5400000">
            <a:off x="7940039" y="2836254"/>
            <a:ext cx="685800" cy="425116"/>
          </a:xfrm>
          <a:prstGeom prst="left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Left-Right Arrow 19"/>
          <p:cNvSpPr/>
          <p:nvPr/>
        </p:nvSpPr>
        <p:spPr>
          <a:xfrm rot="10800000">
            <a:off x="9443359" y="3874159"/>
            <a:ext cx="685800" cy="425116"/>
          </a:xfrm>
          <a:prstGeom prst="left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Left-Right Arrow 20"/>
          <p:cNvSpPr/>
          <p:nvPr/>
        </p:nvSpPr>
        <p:spPr>
          <a:xfrm rot="7846803">
            <a:off x="8974054" y="2788412"/>
            <a:ext cx="819804" cy="425116"/>
          </a:xfrm>
          <a:prstGeom prst="left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8194003" y="2782112"/>
            <a:ext cx="182880" cy="18288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8012050" y="3994685"/>
            <a:ext cx="182880" cy="1828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8012050" y="3993389"/>
            <a:ext cx="182880" cy="18288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9873870" y="3996044"/>
            <a:ext cx="182880" cy="1828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8009609" y="3995654"/>
            <a:ext cx="182880" cy="1828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22" name="Picture 2" descr="mage result for brain surger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611" y="3658272"/>
            <a:ext cx="1568190" cy="102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val 26"/>
          <p:cNvSpPr/>
          <p:nvPr/>
        </p:nvSpPr>
        <p:spPr>
          <a:xfrm>
            <a:off x="8958784" y="3705618"/>
            <a:ext cx="182880" cy="1828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24" name="Picture 4" descr="mage result for pay it forwar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735" y="5264823"/>
            <a:ext cx="2479729" cy="139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023 L 0.00278 0.22037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11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0.13889 -1.11111E-6 " pathEditMode="relative" rAng="0" ptsTypes="AA">
                                      <p:cBhvr>
                                        <p:cTn id="3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0.11788 -0.18403 " pathEditMode="relative" rAng="0" ptsTypes="AA">
                                      <p:cBhvr>
                                        <p:cTn id="4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" y="-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82786E-6 L -0.13664 0.00046 " pathEditMode="relative" rAng="0" ptsTypes="AA">
                                      <p:cBhvr>
                                        <p:cTn id="5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093 L -0.00261 -0.21911 " pathEditMode="relative" rAng="0" ptsTypes="AA">
                                      <p:cBhvr>
                                        <p:cTn id="6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-11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.00046 L 0.11458 -0.18079 " pathEditMode="relative" rAng="0" ptsTypes="AA">
                                      <p:cBhvr>
                                        <p:cTn id="66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" y="-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CDD98A-7A99-DF4B-A099-41799AF1F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431" y="748182"/>
            <a:ext cx="9339774" cy="3519816"/>
          </a:xfrm>
        </p:spPr>
        <p:txBody>
          <a:bodyPr>
            <a:normAutofit/>
          </a:bodyPr>
          <a:lstStyle/>
          <a:p>
            <a:r>
              <a:rPr lang="en-US" sz="4000" dirty="0"/>
              <a:t>Service which is rendered without joy helps neither the servant nor the served. But all other pleasures and possessions pale into nothingness before service which is rendered in a spirit of joy.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BBD831A-FB48-C849-9859-691BB8653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1702055" y="0"/>
            <a:ext cx="8839202" cy="584200"/>
          </a:xfrm>
        </p:spPr>
        <p:txBody>
          <a:bodyPr/>
          <a:lstStyle/>
          <a:p>
            <a:r>
              <a:rPr lang="en-US" dirty="0"/>
              <a:t>Mahatma Gandhi</a:t>
            </a:r>
          </a:p>
        </p:txBody>
      </p:sp>
      <p:pic>
        <p:nvPicPr>
          <p:cNvPr id="11266" name="Picture 2" descr="elated image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787" y="4413297"/>
            <a:ext cx="3246894" cy="21488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5305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/>
          <p:cNvSpPr txBox="1">
            <a:spLocks/>
          </p:cNvSpPr>
          <p:nvPr/>
        </p:nvSpPr>
        <p:spPr>
          <a:xfrm>
            <a:off x="1752600" y="3703704"/>
            <a:ext cx="7315200" cy="132549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10000"/>
            <a:scene3d>
              <a:camera prst="orthographicFront"/>
              <a:lightRig rig="soft" dir="t">
                <a:rot lat="0" lon="0" rev="17220000"/>
              </a:lightRig>
            </a:scene3d>
            <a:sp3d prstMaterial="softEdge"/>
          </a:bodyPr>
          <a:lstStyle/>
          <a:p>
            <a:pPr>
              <a:lnSpc>
                <a:spcPct val="87000"/>
              </a:lnSpc>
              <a:spcBef>
                <a:spcPct val="0"/>
              </a:spcBef>
              <a:defRPr/>
            </a:pPr>
            <a:r>
              <a:rPr lang="en-US" sz="4400" dirty="0">
                <a:solidFill>
                  <a:srgbClr val="92D050"/>
                </a:solidFill>
              </a:rPr>
              <a:t/>
            </a:r>
            <a:br>
              <a:rPr lang="en-US" sz="4400" dirty="0">
                <a:solidFill>
                  <a:srgbClr val="92D050"/>
                </a:solidFill>
              </a:rPr>
            </a:br>
            <a:r>
              <a:rPr lang="en-US" sz="5600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What’s Your Message?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4549" y="20548"/>
            <a:ext cx="3498527" cy="28253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27486" y="20548"/>
            <a:ext cx="5624418" cy="28254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44923" y="2818500"/>
            <a:ext cx="7668994" cy="22962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186120" y="2819400"/>
            <a:ext cx="1461333" cy="22938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279230" y="2469776"/>
            <a:ext cx="304800" cy="1524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47F28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524000" y="5089818"/>
            <a:ext cx="9144000" cy="1768182"/>
            <a:chOff x="0" y="5089818"/>
            <a:chExt cx="9144000" cy="1768182"/>
          </a:xfrm>
        </p:grpSpPr>
        <p:pic>
          <p:nvPicPr>
            <p:cNvPr id="11" name="Picture 10"/>
            <p:cNvPicPr>
              <a:picLocks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064" y="5089818"/>
              <a:ext cx="9098280" cy="173736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0" y="5181600"/>
              <a:ext cx="45719" cy="1676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 rot="5400000">
              <a:off x="4537710" y="2251710"/>
              <a:ext cx="68580" cy="9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098281" y="5158740"/>
              <a:ext cx="45719" cy="1676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Title 3"/>
          <p:cNvSpPr txBox="1">
            <a:spLocks/>
          </p:cNvSpPr>
          <p:nvPr/>
        </p:nvSpPr>
        <p:spPr>
          <a:xfrm>
            <a:off x="1752600" y="3657601"/>
            <a:ext cx="7315200" cy="132556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7000"/>
              </a:lnSpc>
            </a:pPr>
            <a:r>
              <a:rPr lang="en-US" sz="5600" dirty="0"/>
              <a:t/>
            </a:r>
            <a:br>
              <a:rPr lang="en-US" sz="5600" dirty="0"/>
            </a:br>
            <a:r>
              <a:rPr lang="en-US" sz="5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Thank You!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>
            <a:extLst>
              <a:ext uri="{FF2B5EF4-FFF2-40B4-BE49-F238E27FC236}">
                <a16:creationId xmlns:a16="http://schemas.microsoft.com/office/drawing/2014/main" xmlns="" id="{45DC7C49-29FB-8943-828A-9451F478E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434" y="1709738"/>
            <a:ext cx="11571890" cy="285273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4000" dirty="0">
                <a:solidFill>
                  <a:prstClr val="black">
                    <a:lumMod val="85000"/>
                    <a:lumOff val="15000"/>
                  </a:prstClr>
                </a:solidFill>
                <a:ea typeface="+mn-ea"/>
                <a:cs typeface="+mn-cs"/>
              </a:rPr>
              <a:t>Leadership </a:t>
            </a:r>
            <a:r>
              <a:rPr lang="en-US" sz="4000" dirty="0">
                <a:solidFill>
                  <a:prstClr val="black">
                    <a:lumMod val="50000"/>
                    <a:lumOff val="50000"/>
                  </a:prstClr>
                </a:solidFill>
                <a:ea typeface="+mn-ea"/>
                <a:cs typeface="+mn-cs"/>
              </a:rPr>
              <a:t>at the Departmental and Institutional Level</a:t>
            </a:r>
            <a:endParaRPr lang="en-US" sz="2800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xmlns="" id="{228909B4-2CE0-BD48-B423-2E2F27280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1434" y="4694566"/>
            <a:ext cx="10515600" cy="150018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Faculty Development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9A6793B7-1F24-3B49-B6D2-1E49968BB524}"/>
              </a:ext>
            </a:extLst>
          </p:cNvPr>
          <p:cNvSpPr/>
          <p:nvPr/>
        </p:nvSpPr>
        <p:spPr>
          <a:xfrm>
            <a:off x="2275489" y="1378652"/>
            <a:ext cx="2057400" cy="2057400"/>
          </a:xfrm>
          <a:prstGeom prst="ellipse">
            <a:avLst/>
          </a:prstGeom>
          <a:solidFill>
            <a:schemeClr val="accent2"/>
          </a:solidFill>
          <a:ln w="82550">
            <a:solidFill>
              <a:schemeClr val="accent2"/>
            </a:solidFill>
          </a:ln>
          <a:effectLst>
            <a:outerShdw blurRad="1270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         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B53ACCC3-9890-AD4E-B05F-2C7AABFD4131}"/>
              </a:ext>
            </a:extLst>
          </p:cNvPr>
          <p:cNvSpPr/>
          <p:nvPr/>
        </p:nvSpPr>
        <p:spPr>
          <a:xfrm>
            <a:off x="2520817" y="1424797"/>
            <a:ext cx="1583472" cy="1295400"/>
          </a:xfrm>
          <a:prstGeom prst="ellipse">
            <a:avLst/>
          </a:prstGeom>
          <a:solidFill>
            <a:srgbClr val="F6AA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 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0306329-87FA-6A42-840A-EC414637B9FF}"/>
              </a:ext>
            </a:extLst>
          </p:cNvPr>
          <p:cNvSpPr txBox="1"/>
          <p:nvPr/>
        </p:nvSpPr>
        <p:spPr>
          <a:xfrm>
            <a:off x="2654014" y="1033306"/>
            <a:ext cx="12192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0" b="1" dirty="0">
                <a:solidFill>
                  <a:schemeClr val="accent2">
                    <a:lumMod val="75000"/>
                    <a:alpha val="40000"/>
                  </a:schemeClr>
                </a:solidFill>
                <a:cs typeface="Arial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6067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D1AC70-8960-DE43-A762-D0CA7F4B8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257" y="-11187"/>
            <a:ext cx="11440457" cy="1325563"/>
          </a:xfrm>
        </p:spPr>
        <p:txBody>
          <a:bodyPr/>
          <a:lstStyle/>
          <a:p>
            <a:r>
              <a:rPr lang="en-US" b="1" dirty="0"/>
              <a:t>Apply Practice-Building </a:t>
            </a:r>
            <a:r>
              <a:rPr lang="en-US" b="1" dirty="0" smtClean="0"/>
              <a:t>Principles </a:t>
            </a:r>
            <a:r>
              <a:rPr lang="en-US" b="1" smtClean="0"/>
              <a:t>to Organizations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B48BAB-999A-6944-854E-9D479F4D6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363" y="1240159"/>
            <a:ext cx="7592960" cy="5357285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Ability—Most Important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Especially Early, Offer to Help Out in Areas of Strength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…But…Stretch Goals are OKAY!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Organizations and the People in Them Provide Infinite Learning Opportunities</a:t>
            </a:r>
          </a:p>
          <a:p>
            <a:pPr>
              <a:lnSpc>
                <a:spcPct val="120000"/>
              </a:lnSpc>
            </a:pPr>
            <a:r>
              <a:rPr lang="en-US" dirty="0"/>
              <a:t>Availability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Make Sure </a:t>
            </a:r>
            <a:r>
              <a:rPr lang="en-US" dirty="0" smtClean="0"/>
              <a:t>Faculty </a:t>
            </a:r>
            <a:r>
              <a:rPr lang="en-US" dirty="0"/>
              <a:t>Can Follow Through on </a:t>
            </a:r>
            <a:r>
              <a:rPr lang="en-US" dirty="0" smtClean="0"/>
              <a:t>Their Commitments</a:t>
            </a:r>
            <a:r>
              <a:rPr lang="is-IS" dirty="0" smtClean="0"/>
              <a:t>…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is-IS" dirty="0" smtClean="0"/>
              <a:t>…w</a:t>
            </a:r>
            <a:r>
              <a:rPr lang="en-US" dirty="0" err="1" smtClean="0"/>
              <a:t>hile</a:t>
            </a:r>
            <a:r>
              <a:rPr lang="en-US" dirty="0" smtClean="0"/>
              <a:t> Not Turning </a:t>
            </a:r>
            <a:r>
              <a:rPr lang="en-US" dirty="0"/>
              <a:t>Down Opportunities</a:t>
            </a:r>
          </a:p>
          <a:p>
            <a:pPr>
              <a:lnSpc>
                <a:spcPct val="120000"/>
              </a:lnSpc>
            </a:pPr>
            <a:r>
              <a:rPr lang="en-US" dirty="0"/>
              <a:t>Affability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It’s All About Relationships</a:t>
            </a:r>
          </a:p>
        </p:txBody>
      </p:sp>
      <p:pic>
        <p:nvPicPr>
          <p:cNvPr id="7170" name="Picture 2" descr="mage result for ability availability affabil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767" y="3501792"/>
            <a:ext cx="5079784" cy="286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480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CB7D94B5-38D1-A440-AD39-4EC47BC7E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084" y="197977"/>
            <a:ext cx="10515600" cy="1325563"/>
          </a:xfrm>
        </p:spPr>
        <p:txBody>
          <a:bodyPr/>
          <a:lstStyle/>
          <a:p>
            <a:r>
              <a:rPr lang="en-US" b="1" dirty="0"/>
              <a:t>Maturation in Practice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DDB728F9-758E-E24D-8C77-389E1AF9A1E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-127389" y="2016026"/>
            <a:ext cx="4637378" cy="3478032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1F54B606-47DA-194B-80BD-C952D0955D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29338" y="1436353"/>
            <a:ext cx="7962661" cy="4148370"/>
          </a:xfrm>
        </p:spPr>
        <p:txBody>
          <a:bodyPr>
            <a:normAutofit/>
          </a:bodyPr>
          <a:lstStyle/>
          <a:p>
            <a:r>
              <a:rPr lang="en-US" dirty="0"/>
              <a:t>Activities don’t take place in a vacuum</a:t>
            </a:r>
          </a:p>
          <a:p>
            <a:pPr lvl="1"/>
            <a:r>
              <a:rPr lang="en-US" dirty="0" smtClean="0"/>
              <a:t>Future l</a:t>
            </a:r>
            <a:r>
              <a:rPr lang="en-US" dirty="0" smtClean="0"/>
              <a:t>eaders </a:t>
            </a:r>
            <a:r>
              <a:rPr lang="en-US" dirty="0"/>
              <a:t>will be gaining skills over time in practice </a:t>
            </a:r>
          </a:p>
          <a:p>
            <a:pPr lvl="2"/>
            <a:r>
              <a:rPr lang="en-US" dirty="0" smtClean="0"/>
              <a:t>Surgical</a:t>
            </a:r>
            <a:endParaRPr lang="en-US" dirty="0"/>
          </a:p>
          <a:p>
            <a:pPr lvl="2"/>
            <a:r>
              <a:rPr lang="en-US" dirty="0"/>
              <a:t>Educational</a:t>
            </a:r>
          </a:p>
          <a:p>
            <a:pPr lvl="2"/>
            <a:r>
              <a:rPr lang="en-US" dirty="0"/>
              <a:t>Administrative</a:t>
            </a:r>
          </a:p>
          <a:p>
            <a:pPr lvl="2"/>
            <a:r>
              <a:rPr lang="en-US" dirty="0"/>
              <a:t>Research</a:t>
            </a:r>
          </a:p>
          <a:p>
            <a:pPr marL="914400" lvl="2" indent="0">
              <a:buNone/>
            </a:pPr>
            <a:r>
              <a:rPr lang="en-US" dirty="0"/>
              <a:t>	 </a:t>
            </a:r>
            <a:endParaRPr lang="en-US" dirty="0" smtClean="0"/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r>
              <a:rPr lang="en-US" dirty="0" smtClean="0"/>
              <a:t>In </a:t>
            </a:r>
            <a:r>
              <a:rPr lang="en-US" dirty="0"/>
              <a:t>parallel to gaining skills via organizational activities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71A75AE-DD71-B040-AE1F-22088C7F5AE0}"/>
              </a:ext>
            </a:extLst>
          </p:cNvPr>
          <p:cNvSpPr txBox="1"/>
          <p:nvPr/>
        </p:nvSpPr>
        <p:spPr>
          <a:xfrm>
            <a:off x="4414684" y="5704399"/>
            <a:ext cx="716771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Becoming an excellent physician and surgeon is the MOST important goal.</a:t>
            </a:r>
          </a:p>
        </p:txBody>
      </p:sp>
    </p:spTree>
    <p:extLst>
      <p:ext uri="{BB962C8B-B14F-4D97-AF65-F5344CB8AC3E}">
        <p14:creationId xmlns:p14="http://schemas.microsoft.com/office/powerpoint/2010/main" val="3959828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Committee Service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6555658" cy="4742323"/>
          </a:xfrm>
        </p:spPr>
        <p:txBody>
          <a:bodyPr/>
          <a:lstStyle/>
          <a:p>
            <a:r>
              <a:rPr lang="en-US" dirty="0" smtClean="0"/>
              <a:t>Being present on campus and involved in committees and other institutional initiatives cements not only the role of the individual but of the department</a:t>
            </a:r>
          </a:p>
          <a:p>
            <a:r>
              <a:rPr lang="en-US" dirty="0" smtClean="0"/>
              <a:t>Reputation for being the “go-to” people to make a difference</a:t>
            </a:r>
          </a:p>
          <a:p>
            <a:r>
              <a:rPr lang="en-US" dirty="0" smtClean="0"/>
              <a:t>Populate committees broadly with departmental representatives</a:t>
            </a:r>
          </a:p>
          <a:p>
            <a:pPr lvl="1"/>
            <a:r>
              <a:rPr lang="en-US" dirty="0" smtClean="0"/>
              <a:t>Match up talent/interest with institutional needs</a:t>
            </a:r>
          </a:p>
          <a:p>
            <a:endParaRPr lang="en-US" dirty="0"/>
          </a:p>
        </p:txBody>
      </p:sp>
      <p:pic>
        <p:nvPicPr>
          <p:cNvPr id="1026" name="Picture 2" descr="mage result for say y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206" y="365125"/>
            <a:ext cx="4838700" cy="564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610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6756" y="1771381"/>
            <a:ext cx="5181600" cy="4351338"/>
          </a:xfrm>
        </p:spPr>
        <p:txBody>
          <a:bodyPr/>
          <a:lstStyle/>
          <a:p>
            <a:r>
              <a:rPr lang="is-IS" dirty="0" smtClean="0"/>
              <a:t>…However, department can lead institution when policies and procedures don’t make sense</a:t>
            </a:r>
          </a:p>
          <a:p>
            <a:r>
              <a:rPr lang="is-IS" dirty="0" smtClean="0"/>
              <a:t>Reputation of being team players will help with direction setting.</a:t>
            </a:r>
            <a:endParaRPr lang="en-US" dirty="0"/>
          </a:p>
        </p:txBody>
      </p:sp>
      <p:pic>
        <p:nvPicPr>
          <p:cNvPr id="3074" name="Picture 2" descr="mage result for shared goals demotivation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5"/>
          <a:stretch/>
        </p:blipFill>
        <p:spPr bwMode="auto">
          <a:xfrm>
            <a:off x="5911924" y="1863001"/>
            <a:ext cx="5775089" cy="444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8749" y="303131"/>
            <a:ext cx="11298264" cy="1325563"/>
          </a:xfrm>
        </p:spPr>
        <p:txBody>
          <a:bodyPr/>
          <a:lstStyle/>
          <a:p>
            <a:r>
              <a:rPr lang="en-US" b="1" dirty="0" smtClean="0"/>
              <a:t>Align Departmental Goals with Institutional Goals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95506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6200000">
            <a:off x="-622014" y="2450816"/>
            <a:ext cx="5486400" cy="1041969"/>
          </a:xfrm>
          <a:prstGeom prst="rect">
            <a:avLst/>
          </a:prstGeom>
          <a:noFill/>
        </p:spPr>
        <p:txBody>
          <a:bodyPr wrap="square" rtlCol="0" anchor="b" anchorCtr="0">
            <a:normAutofit/>
          </a:bodyPr>
          <a:lstStyle/>
          <a:p>
            <a:r>
              <a:rPr lang="en-US" sz="3200" b="1" dirty="0">
                <a:solidFill>
                  <a:prstClr val="white"/>
                </a:solidFill>
              </a:rPr>
              <a:t>Organize with Sections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121186" y="133124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Sponsorship and Promotion of Camaraderie</a:t>
            </a:r>
            <a:endParaRPr lang="en-US" b="1" dirty="0"/>
          </a:p>
        </p:txBody>
      </p:sp>
      <p:pic>
        <p:nvPicPr>
          <p:cNvPr id="11" name="Picture 4" descr="mage result for shared goals demotivati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" t="7065" r="4033"/>
          <a:stretch/>
        </p:blipFill>
        <p:spPr bwMode="auto">
          <a:xfrm>
            <a:off x="6244288" y="1014588"/>
            <a:ext cx="5594556" cy="45322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1600201" y="1014588"/>
            <a:ext cx="502015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Putting faculty forward for appropriate “jobs”</a:t>
            </a:r>
          </a:p>
          <a:p>
            <a:r>
              <a:rPr lang="en-US" dirty="0" smtClean="0"/>
              <a:t>Strong faculty meetings</a:t>
            </a:r>
          </a:p>
          <a:p>
            <a:r>
              <a:rPr lang="en-US" dirty="0" smtClean="0"/>
              <a:t>Relationships outside of work</a:t>
            </a:r>
          </a:p>
          <a:p>
            <a:r>
              <a:rPr lang="en-US" dirty="0" smtClean="0"/>
              <a:t>Developing a shared culture / shared goals</a:t>
            </a:r>
          </a:p>
          <a:p>
            <a:r>
              <a:rPr lang="en-US" dirty="0" smtClean="0"/>
              <a:t>Avoidance of territorialism</a:t>
            </a:r>
            <a:endParaRPr lang="en-US" dirty="0" smtClean="0"/>
          </a:p>
        </p:txBody>
      </p:sp>
      <p:pic>
        <p:nvPicPr>
          <p:cNvPr id="8194" name="Picture 2" descr="mage result for hawaiian volca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496" y="5036948"/>
            <a:ext cx="3013575" cy="169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93790" y="5990095"/>
            <a:ext cx="5266698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Makes professional life worthwhile on </a:t>
            </a:r>
            <a:r>
              <a:rPr lang="en-US" smtClean="0"/>
              <a:t>a different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275490" y="1378652"/>
            <a:ext cx="2057400" cy="2057400"/>
          </a:xfrm>
          <a:prstGeom prst="ellipse">
            <a:avLst/>
          </a:prstGeom>
          <a:gradFill>
            <a:gsLst>
              <a:gs pos="0">
                <a:srgbClr val="00B0F0"/>
              </a:gs>
              <a:gs pos="50000">
                <a:srgbClr val="399ECB"/>
              </a:gs>
              <a:gs pos="100000">
                <a:srgbClr val="0077D0"/>
              </a:gs>
            </a:gsLst>
            <a:path path="circle">
              <a:fillToRect l="50000" t="50000" r="50000" b="50000"/>
            </a:path>
          </a:gradFill>
          <a:ln w="82550">
            <a:noFill/>
          </a:ln>
          <a:effectLst>
            <a:outerShdw blurRad="1270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             </a:t>
            </a:r>
          </a:p>
        </p:txBody>
      </p:sp>
      <p:sp>
        <p:nvSpPr>
          <p:cNvPr id="8" name="Oval 7"/>
          <p:cNvSpPr/>
          <p:nvPr/>
        </p:nvSpPr>
        <p:spPr>
          <a:xfrm>
            <a:off x="2520818" y="1424797"/>
            <a:ext cx="1583472" cy="1295400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      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73218" y="963877"/>
            <a:ext cx="12192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0" b="1" dirty="0">
                <a:solidFill>
                  <a:srgbClr val="2A7A9E">
                    <a:alpha val="40000"/>
                  </a:srgbClr>
                </a:solidFill>
                <a:cs typeface="Arial" pitchFamily="34" charset="0"/>
              </a:rPr>
              <a:t>2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31850" y="1736726"/>
            <a:ext cx="10515600" cy="285273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4000" dirty="0">
                <a:solidFill>
                  <a:prstClr val="black">
                    <a:lumMod val="85000"/>
                    <a:lumOff val="15000"/>
                  </a:prstClr>
                </a:solidFill>
                <a:ea typeface="+mn-ea"/>
                <a:cs typeface="+mn-cs"/>
              </a:rPr>
              <a:t>Leadership </a:t>
            </a:r>
            <a:r>
              <a:rPr lang="en-US" sz="4000" dirty="0">
                <a:solidFill>
                  <a:prstClr val="black">
                    <a:lumMod val="50000"/>
                    <a:lumOff val="50000"/>
                  </a:prstClr>
                </a:solidFill>
                <a:ea typeface="+mn-ea"/>
                <a:cs typeface="+mn-cs"/>
              </a:rPr>
              <a:t>in Organized Neurosurgery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Volunteer Development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14:gallery dir="l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09QH3iDYSZce3zG7lU8ci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tb5iYcBF5pNknMcsH5Nw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o7EXg3J7pxd79sxolJbfP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723</Words>
  <Application>Microsoft Macintosh PowerPoint</Application>
  <PresentationFormat>Widescreen</PresentationFormat>
  <Paragraphs>168</Paragraphs>
  <Slides>22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Calibri</vt:lpstr>
      <vt:lpstr>Calibri Light</vt:lpstr>
      <vt:lpstr>Arial</vt:lpstr>
      <vt:lpstr>Office Theme</vt:lpstr>
      <vt:lpstr>Shelly D. Timmons, MD, PhD, FACS, FAANS Leadership Development in Neurosurgery</vt:lpstr>
      <vt:lpstr>PowerPoint Presentation</vt:lpstr>
      <vt:lpstr>Leadership at the Departmental and Institutional Level</vt:lpstr>
      <vt:lpstr>Apply Practice-Building Principles to Organizations</vt:lpstr>
      <vt:lpstr>Maturation in Practice</vt:lpstr>
      <vt:lpstr>Committee Service</vt:lpstr>
      <vt:lpstr>Align Departmental Goals with Institutional Goals</vt:lpstr>
      <vt:lpstr>PowerPoint Presentation</vt:lpstr>
      <vt:lpstr>Leadership in Organized Neurosurgery</vt:lpstr>
      <vt:lpstr>Watch &amp; Listen  Learn &amp; Contribute</vt:lpstr>
      <vt:lpstr>Aligning Organizational and Personal Values</vt:lpstr>
      <vt:lpstr>Things Change.</vt:lpstr>
      <vt:lpstr>It’s About Service—Advice to Young Neurosurgeons</vt:lpstr>
      <vt:lpstr>TRUST</vt:lpstr>
      <vt:lpstr>     Organized Neurosurgery is a Meritocracy</vt:lpstr>
      <vt:lpstr>In other words…</vt:lpstr>
      <vt:lpstr>Leadership in the Community and Government</vt:lpstr>
      <vt:lpstr>Leadership in the Community and Government</vt:lpstr>
      <vt:lpstr>Feel compelled to be part of setting the agenda? </vt:lpstr>
      <vt:lpstr>PowerPoint Presentation</vt:lpstr>
      <vt:lpstr>Service which is rendered without joy helps neither the servant nor the served. But all other pleasures and possessions pale into nothingness before service which is rendered in a spirit of joy. </vt:lpstr>
      <vt:lpstr>PowerPoint Presentation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Shelly Timmons</dc:creator>
  <cp:lastModifiedBy>Shelly Timmons</cp:lastModifiedBy>
  <cp:revision>33</cp:revision>
  <dcterms:created xsi:type="dcterms:W3CDTF">2018-05-19T03:44:18Z</dcterms:created>
  <dcterms:modified xsi:type="dcterms:W3CDTF">2018-05-20T03:57:38Z</dcterms:modified>
</cp:coreProperties>
</file>