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9"/>
  </p:notesMasterIdLst>
  <p:sldIdLst>
    <p:sldId id="1990" r:id="rId2"/>
    <p:sldId id="1995" r:id="rId3"/>
    <p:sldId id="1988" r:id="rId4"/>
    <p:sldId id="1996" r:id="rId5"/>
    <p:sldId id="1997" r:id="rId6"/>
    <p:sldId id="259" r:id="rId7"/>
    <p:sldId id="257" r:id="rId8"/>
    <p:sldId id="258" r:id="rId9"/>
    <p:sldId id="260" r:id="rId10"/>
    <p:sldId id="261" r:id="rId11"/>
    <p:sldId id="262" r:id="rId12"/>
    <p:sldId id="263" r:id="rId13"/>
    <p:sldId id="1998" r:id="rId14"/>
    <p:sldId id="1994" r:id="rId15"/>
    <p:sldId id="1991" r:id="rId16"/>
    <p:sldId id="1993" r:id="rId17"/>
    <p:sldId id="1992" r:id="rId1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vertBarState="minimized">
    <p:restoredLeft sz="50000"/>
    <p:restoredTop sz="94595"/>
  </p:normalViewPr>
  <p:slideViewPr>
    <p:cSldViewPr snapToGrid="0" snapToObjects="1">
      <p:cViewPr varScale="1">
        <p:scale>
          <a:sx n="148" d="100"/>
          <a:sy n="148" d="100"/>
        </p:scale>
        <p:origin x="1256" y="184"/>
      </p:cViewPr>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84B7046-080F-374E-8AD8-E9370F1EACB5}" type="datetimeFigureOut">
              <a:rPr lang="en-US" smtClean="0"/>
              <a:t>5/19/19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02A92D1-D64E-5144-AC85-313EA459927B}" type="slidenum">
              <a:rPr lang="en-US" smtClean="0"/>
              <a:t>‹#›</a:t>
            </a:fld>
            <a:endParaRPr lang="en-US"/>
          </a:p>
        </p:txBody>
      </p:sp>
    </p:spTree>
    <p:extLst>
      <p:ext uri="{BB962C8B-B14F-4D97-AF65-F5344CB8AC3E}">
        <p14:creationId xmlns:p14="http://schemas.microsoft.com/office/powerpoint/2010/main" val="10704492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About 6 years ago, Past –President Ralph Dacey led an effort to develop a strategic plan which informed the priorities and decisions of the SNS leadership over the next 5 years.  In retrospect, the Society followed that plan remarkable well and accomplished most of the priorities and goals established by Dr. Dacey’s plan.  Among those goals was the One Neurosurgery Summit.</a:t>
            </a:r>
          </a:p>
        </p:txBody>
      </p:sp>
      <p:sp>
        <p:nvSpPr>
          <p:cNvPr id="4" name="Slide Number Placeholder 3"/>
          <p:cNvSpPr>
            <a:spLocks noGrp="1"/>
          </p:cNvSpPr>
          <p:nvPr>
            <p:ph type="sldNum" sz="quarter" idx="5"/>
          </p:nvPr>
        </p:nvSpPr>
        <p:spPr/>
        <p:txBody>
          <a:bodyPr/>
          <a:lstStyle/>
          <a:p>
            <a:fld id="{302A92D1-D64E-5144-AC85-313EA459927B}" type="slidenum">
              <a:rPr lang="en-US" smtClean="0"/>
              <a:t>2</a:t>
            </a:fld>
            <a:endParaRPr lang="en-US"/>
          </a:p>
        </p:txBody>
      </p:sp>
    </p:spTree>
    <p:extLst>
      <p:ext uri="{BB962C8B-B14F-4D97-AF65-F5344CB8AC3E}">
        <p14:creationId xmlns:p14="http://schemas.microsoft.com/office/powerpoint/2010/main" val="3880334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9689039-070A-B948-8530-C0864989E517}" type="slidenum">
              <a:rPr lang="en-US" smtClean="0"/>
              <a:t>14</a:t>
            </a:fld>
            <a:endParaRPr lang="en-US"/>
          </a:p>
        </p:txBody>
      </p:sp>
    </p:spTree>
    <p:extLst>
      <p:ext uri="{BB962C8B-B14F-4D97-AF65-F5344CB8AC3E}">
        <p14:creationId xmlns:p14="http://schemas.microsoft.com/office/powerpoint/2010/main" val="34935910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9689039-070A-B948-8530-C0864989E517}" type="slidenum">
              <a:rPr lang="en-US" smtClean="0"/>
              <a:t>15</a:t>
            </a:fld>
            <a:endParaRPr lang="en-US"/>
          </a:p>
        </p:txBody>
      </p:sp>
    </p:spTree>
    <p:extLst>
      <p:ext uri="{BB962C8B-B14F-4D97-AF65-F5344CB8AC3E}">
        <p14:creationId xmlns:p14="http://schemas.microsoft.com/office/powerpoint/2010/main" val="5862723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 very proud to announce one of the most recent educational products of the Society.</a:t>
            </a:r>
          </a:p>
        </p:txBody>
      </p:sp>
      <p:sp>
        <p:nvSpPr>
          <p:cNvPr id="4" name="Slide Number Placeholder 3"/>
          <p:cNvSpPr>
            <a:spLocks noGrp="1"/>
          </p:cNvSpPr>
          <p:nvPr>
            <p:ph type="sldNum" sz="quarter" idx="5"/>
          </p:nvPr>
        </p:nvSpPr>
        <p:spPr/>
        <p:txBody>
          <a:bodyPr/>
          <a:lstStyle/>
          <a:p>
            <a:fld id="{302A92D1-D64E-5144-AC85-313EA459927B}" type="slidenum">
              <a:rPr lang="en-US" smtClean="0"/>
              <a:t>16</a:t>
            </a:fld>
            <a:endParaRPr lang="en-US"/>
          </a:p>
        </p:txBody>
      </p:sp>
    </p:spTree>
    <p:extLst>
      <p:ext uri="{BB962C8B-B14F-4D97-AF65-F5344CB8AC3E}">
        <p14:creationId xmlns:p14="http://schemas.microsoft.com/office/powerpoint/2010/main" val="12303178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Bob Harbaugh established the One Neurosurgery Summit in his SNS Presidential Address.  Although neurosurgery is a small specialty, it is blessed with many organizations that bring unique perspectives, talents and resources to the table. The effective collaboration of these organizations is essential in making sure that neurosurgery continues to lead American medicine in patient care, education, research and public service.  (*) One Neurosurgery — the seamless collaboration of the AANS, ABNS, CNS, RRC, SNS, Academy, and the Washington Committee to advance the specialty of neurosurgery — is the key to our continued success.</a:t>
            </a:r>
            <a:endParaRPr lang="en-US" dirty="0"/>
          </a:p>
        </p:txBody>
      </p:sp>
      <p:sp>
        <p:nvSpPr>
          <p:cNvPr id="4" name="Slide Number Placeholder 3"/>
          <p:cNvSpPr>
            <a:spLocks noGrp="1"/>
          </p:cNvSpPr>
          <p:nvPr>
            <p:ph type="sldNum" sz="quarter" idx="5"/>
          </p:nvPr>
        </p:nvSpPr>
        <p:spPr/>
        <p:txBody>
          <a:bodyPr/>
          <a:lstStyle/>
          <a:p>
            <a:fld id="{C9689039-070A-B948-8530-C0864989E517}" type="slidenum">
              <a:rPr lang="en-US" smtClean="0"/>
              <a:t>3</a:t>
            </a:fld>
            <a:endParaRPr lang="en-US"/>
          </a:p>
        </p:txBody>
      </p:sp>
    </p:spTree>
    <p:extLst>
      <p:ext uri="{BB962C8B-B14F-4D97-AF65-F5344CB8AC3E}">
        <p14:creationId xmlns:p14="http://schemas.microsoft.com/office/powerpoint/2010/main" val="31194767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past year the Society engages in a new strategic planning effort which was led by Past-President, Nick </a:t>
            </a:r>
            <a:r>
              <a:rPr lang="en-US" dirty="0" err="1"/>
              <a:t>Barbaro</a:t>
            </a:r>
            <a:r>
              <a:rPr lang="en-US" dirty="0"/>
              <a:t> and </a:t>
            </a:r>
            <a:r>
              <a:rPr lang="en-US" sz="1200" b="0" i="0" u="none" strike="noStrike" kern="1200" dirty="0">
                <a:solidFill>
                  <a:schemeClr val="tx1"/>
                </a:solidFill>
                <a:effectLst/>
                <a:latin typeface="+mn-lt"/>
                <a:ea typeface="+mn-ea"/>
                <a:cs typeface="+mn-cs"/>
              </a:rPr>
              <a:t>Mike Heaton, partner in Katz, Sapper &amp; Miller's Healthcare Resources Group, who has served as our consultant.</a:t>
            </a:r>
            <a:endParaRPr lang="en-US" dirty="0"/>
          </a:p>
        </p:txBody>
      </p:sp>
      <p:sp>
        <p:nvSpPr>
          <p:cNvPr id="4" name="Slide Number Placeholder 3"/>
          <p:cNvSpPr>
            <a:spLocks noGrp="1"/>
          </p:cNvSpPr>
          <p:nvPr>
            <p:ph type="sldNum" sz="quarter" idx="5"/>
          </p:nvPr>
        </p:nvSpPr>
        <p:spPr/>
        <p:txBody>
          <a:bodyPr/>
          <a:lstStyle/>
          <a:p>
            <a:fld id="{302A92D1-D64E-5144-AC85-313EA459927B}" type="slidenum">
              <a:rPr lang="en-US" smtClean="0"/>
              <a:t>4</a:t>
            </a:fld>
            <a:endParaRPr lang="en-US"/>
          </a:p>
        </p:txBody>
      </p:sp>
    </p:spTree>
    <p:extLst>
      <p:ext uri="{BB962C8B-B14F-4D97-AF65-F5344CB8AC3E}">
        <p14:creationId xmlns:p14="http://schemas.microsoft.com/office/powerpoint/2010/main" val="31997637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All stakeholders that interact with the Society were engaged in the process with the opportunity to provide input into the strategic plan and all provided thoughtful responses to our request to help define the role of the Society in the world of organized neurosurgery.</a:t>
            </a:r>
            <a:endParaRPr lang="en-US" dirty="0"/>
          </a:p>
        </p:txBody>
      </p:sp>
      <p:sp>
        <p:nvSpPr>
          <p:cNvPr id="4" name="Slide Number Placeholder 3"/>
          <p:cNvSpPr>
            <a:spLocks noGrp="1"/>
          </p:cNvSpPr>
          <p:nvPr>
            <p:ph type="sldNum" sz="quarter" idx="5"/>
          </p:nvPr>
        </p:nvSpPr>
        <p:spPr/>
        <p:txBody>
          <a:bodyPr/>
          <a:lstStyle/>
          <a:p>
            <a:fld id="{C9689039-070A-B948-8530-C0864989E517}" type="slidenum">
              <a:rPr lang="en-US" smtClean="0"/>
              <a:t>5</a:t>
            </a:fld>
            <a:endParaRPr lang="en-US"/>
          </a:p>
        </p:txBody>
      </p:sp>
    </p:spTree>
    <p:extLst>
      <p:ext uri="{BB962C8B-B14F-4D97-AF65-F5344CB8AC3E}">
        <p14:creationId xmlns:p14="http://schemas.microsoft.com/office/powerpoint/2010/main" val="31616180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SNS can depend on about $200,000/year in revenue</a:t>
            </a:r>
          </a:p>
        </p:txBody>
      </p:sp>
      <p:sp>
        <p:nvSpPr>
          <p:cNvPr id="4" name="Slide Number Placeholder 3"/>
          <p:cNvSpPr>
            <a:spLocks noGrp="1"/>
          </p:cNvSpPr>
          <p:nvPr>
            <p:ph type="sldNum" sz="quarter" idx="5"/>
          </p:nvPr>
        </p:nvSpPr>
        <p:spPr/>
        <p:txBody>
          <a:bodyPr/>
          <a:lstStyle/>
          <a:p>
            <a:fld id="{302A92D1-D64E-5144-AC85-313EA459927B}" type="slidenum">
              <a:rPr lang="en-US" smtClean="0"/>
              <a:t>6</a:t>
            </a:fld>
            <a:endParaRPr lang="en-US"/>
          </a:p>
        </p:txBody>
      </p:sp>
    </p:spTree>
    <p:extLst>
      <p:ext uri="{BB962C8B-B14F-4D97-AF65-F5344CB8AC3E}">
        <p14:creationId xmlns:p14="http://schemas.microsoft.com/office/powerpoint/2010/main" val="386229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Society of Neurological Surgeons is the oldest neurosurgical society in the world and its mission is almost exclusively focused on education, and in particular, the education of trainees- medical students, residents and fellows.</a:t>
            </a:r>
          </a:p>
        </p:txBody>
      </p:sp>
      <p:sp>
        <p:nvSpPr>
          <p:cNvPr id="4" name="Slide Number Placeholder 3"/>
          <p:cNvSpPr>
            <a:spLocks noGrp="1"/>
          </p:cNvSpPr>
          <p:nvPr>
            <p:ph type="sldNum" sz="quarter" idx="5"/>
          </p:nvPr>
        </p:nvSpPr>
        <p:spPr/>
        <p:txBody>
          <a:bodyPr/>
          <a:lstStyle/>
          <a:p>
            <a:fld id="{302A92D1-D64E-5144-AC85-313EA459927B}" type="slidenum">
              <a:rPr lang="en-US" smtClean="0"/>
              <a:t>7</a:t>
            </a:fld>
            <a:endParaRPr lang="en-US"/>
          </a:p>
        </p:txBody>
      </p:sp>
    </p:spTree>
    <p:extLst>
      <p:ext uri="{BB962C8B-B14F-4D97-AF65-F5344CB8AC3E}">
        <p14:creationId xmlns:p14="http://schemas.microsoft.com/office/powerpoint/2010/main" val="14956732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D05E838-1169-F749-8247-76F469424A52}" type="slidenum">
              <a:rPr lang="en-US" smtClean="0"/>
              <a:t>8</a:t>
            </a:fld>
            <a:endParaRPr lang="en-US"/>
          </a:p>
        </p:txBody>
      </p:sp>
    </p:spTree>
    <p:extLst>
      <p:ext uri="{BB962C8B-B14F-4D97-AF65-F5344CB8AC3E}">
        <p14:creationId xmlns:p14="http://schemas.microsoft.com/office/powerpoint/2010/main" val="2581656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missions are not outsourced outside our specialty, but to members of the AANS and CNS who volunteer to complete those tasks more efficiently, more effectively, and more economically.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Neurosurgery PACS allows us to lobby for legislation favorable to our patients and specialty yet maintain the 501c3 status of the AANS.</a:t>
            </a:r>
          </a:p>
          <a:p>
            <a:endParaRPr lang="en-US" dirty="0"/>
          </a:p>
        </p:txBody>
      </p:sp>
      <p:sp>
        <p:nvSpPr>
          <p:cNvPr id="4" name="Slide Number Placeholder 3"/>
          <p:cNvSpPr>
            <a:spLocks noGrp="1"/>
          </p:cNvSpPr>
          <p:nvPr>
            <p:ph type="sldNum" sz="quarter" idx="5"/>
          </p:nvPr>
        </p:nvSpPr>
        <p:spPr/>
        <p:txBody>
          <a:bodyPr/>
          <a:lstStyle/>
          <a:p>
            <a:fld id="{2D05E838-1169-F749-8247-76F469424A52}" type="slidenum">
              <a:rPr lang="en-US" smtClean="0"/>
              <a:t>11</a:t>
            </a:fld>
            <a:endParaRPr lang="en-US"/>
          </a:p>
        </p:txBody>
      </p:sp>
    </p:spTree>
    <p:extLst>
      <p:ext uri="{BB962C8B-B14F-4D97-AF65-F5344CB8AC3E}">
        <p14:creationId xmlns:p14="http://schemas.microsoft.com/office/powerpoint/2010/main" val="40490946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D05E838-1169-F749-8247-76F469424A52}" type="slidenum">
              <a:rPr lang="en-US" smtClean="0"/>
              <a:t>12</a:t>
            </a:fld>
            <a:endParaRPr lang="en-US"/>
          </a:p>
        </p:txBody>
      </p:sp>
    </p:spTree>
    <p:extLst>
      <p:ext uri="{BB962C8B-B14F-4D97-AF65-F5344CB8AC3E}">
        <p14:creationId xmlns:p14="http://schemas.microsoft.com/office/powerpoint/2010/main" val="11209032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49EAFD3-4584-FE4B-BF34-6D3C94D9DE46}" type="datetimeFigureOut">
              <a:rPr lang="en-US" smtClean="0"/>
              <a:t>5/19/19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637D30-E0B7-1C46-B52A-DC2D702F995C}" type="slidenum">
              <a:rPr lang="en-US" smtClean="0"/>
              <a:t>‹#›</a:t>
            </a:fld>
            <a:endParaRPr lang="en-US"/>
          </a:p>
        </p:txBody>
      </p:sp>
    </p:spTree>
    <p:extLst>
      <p:ext uri="{BB962C8B-B14F-4D97-AF65-F5344CB8AC3E}">
        <p14:creationId xmlns:p14="http://schemas.microsoft.com/office/powerpoint/2010/main" val="25292279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9EAFD3-4584-FE4B-BF34-6D3C94D9DE46}" type="datetimeFigureOut">
              <a:rPr lang="en-US" smtClean="0"/>
              <a:t>5/19/19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637D30-E0B7-1C46-B52A-DC2D702F995C}" type="slidenum">
              <a:rPr lang="en-US" smtClean="0"/>
              <a:t>‹#›</a:t>
            </a:fld>
            <a:endParaRPr lang="en-US"/>
          </a:p>
        </p:txBody>
      </p:sp>
    </p:spTree>
    <p:extLst>
      <p:ext uri="{BB962C8B-B14F-4D97-AF65-F5344CB8AC3E}">
        <p14:creationId xmlns:p14="http://schemas.microsoft.com/office/powerpoint/2010/main" val="2702210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9EAFD3-4584-FE4B-BF34-6D3C94D9DE46}" type="datetimeFigureOut">
              <a:rPr lang="en-US" smtClean="0"/>
              <a:t>5/19/19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637D30-E0B7-1C46-B52A-DC2D702F995C}" type="slidenum">
              <a:rPr lang="en-US" smtClean="0"/>
              <a:t>‹#›</a:t>
            </a:fld>
            <a:endParaRPr lang="en-US"/>
          </a:p>
        </p:txBody>
      </p:sp>
    </p:spTree>
    <p:extLst>
      <p:ext uri="{BB962C8B-B14F-4D97-AF65-F5344CB8AC3E}">
        <p14:creationId xmlns:p14="http://schemas.microsoft.com/office/powerpoint/2010/main" val="17674563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9EAFD3-4584-FE4B-BF34-6D3C94D9DE46}" type="datetimeFigureOut">
              <a:rPr lang="en-US" smtClean="0"/>
              <a:t>5/19/19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637D30-E0B7-1C46-B52A-DC2D702F995C}" type="slidenum">
              <a:rPr lang="en-US" smtClean="0"/>
              <a:t>‹#›</a:t>
            </a:fld>
            <a:endParaRPr lang="en-US"/>
          </a:p>
        </p:txBody>
      </p:sp>
    </p:spTree>
    <p:extLst>
      <p:ext uri="{BB962C8B-B14F-4D97-AF65-F5344CB8AC3E}">
        <p14:creationId xmlns:p14="http://schemas.microsoft.com/office/powerpoint/2010/main" val="26260037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49EAFD3-4584-FE4B-BF34-6D3C94D9DE46}" type="datetimeFigureOut">
              <a:rPr lang="en-US" smtClean="0"/>
              <a:t>5/19/19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637D30-E0B7-1C46-B52A-DC2D702F995C}" type="slidenum">
              <a:rPr lang="en-US" smtClean="0"/>
              <a:t>‹#›</a:t>
            </a:fld>
            <a:endParaRPr lang="en-US"/>
          </a:p>
        </p:txBody>
      </p:sp>
    </p:spTree>
    <p:extLst>
      <p:ext uri="{BB962C8B-B14F-4D97-AF65-F5344CB8AC3E}">
        <p14:creationId xmlns:p14="http://schemas.microsoft.com/office/powerpoint/2010/main" val="30225674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49EAFD3-4584-FE4B-BF34-6D3C94D9DE46}" type="datetimeFigureOut">
              <a:rPr lang="en-US" smtClean="0"/>
              <a:t>5/19/19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637D30-E0B7-1C46-B52A-DC2D702F995C}" type="slidenum">
              <a:rPr lang="en-US" smtClean="0"/>
              <a:t>‹#›</a:t>
            </a:fld>
            <a:endParaRPr lang="en-US"/>
          </a:p>
        </p:txBody>
      </p:sp>
    </p:spTree>
    <p:extLst>
      <p:ext uri="{BB962C8B-B14F-4D97-AF65-F5344CB8AC3E}">
        <p14:creationId xmlns:p14="http://schemas.microsoft.com/office/powerpoint/2010/main" val="26950514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49EAFD3-4584-FE4B-BF34-6D3C94D9DE46}" type="datetimeFigureOut">
              <a:rPr lang="en-US" smtClean="0"/>
              <a:t>5/19/19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637D30-E0B7-1C46-B52A-DC2D702F995C}" type="slidenum">
              <a:rPr lang="en-US" smtClean="0"/>
              <a:t>‹#›</a:t>
            </a:fld>
            <a:endParaRPr lang="en-US"/>
          </a:p>
        </p:txBody>
      </p:sp>
    </p:spTree>
    <p:extLst>
      <p:ext uri="{BB962C8B-B14F-4D97-AF65-F5344CB8AC3E}">
        <p14:creationId xmlns:p14="http://schemas.microsoft.com/office/powerpoint/2010/main" val="24974652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49EAFD3-4584-FE4B-BF34-6D3C94D9DE46}" type="datetimeFigureOut">
              <a:rPr lang="en-US" smtClean="0"/>
              <a:t>5/19/19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637D30-E0B7-1C46-B52A-DC2D702F995C}" type="slidenum">
              <a:rPr lang="en-US" smtClean="0"/>
              <a:t>‹#›</a:t>
            </a:fld>
            <a:endParaRPr lang="en-US"/>
          </a:p>
        </p:txBody>
      </p:sp>
    </p:spTree>
    <p:extLst>
      <p:ext uri="{BB962C8B-B14F-4D97-AF65-F5344CB8AC3E}">
        <p14:creationId xmlns:p14="http://schemas.microsoft.com/office/powerpoint/2010/main" val="26810401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9EAFD3-4584-FE4B-BF34-6D3C94D9DE46}" type="datetimeFigureOut">
              <a:rPr lang="en-US" smtClean="0"/>
              <a:t>5/19/19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637D30-E0B7-1C46-B52A-DC2D702F995C}" type="slidenum">
              <a:rPr lang="en-US" smtClean="0"/>
              <a:t>‹#›</a:t>
            </a:fld>
            <a:endParaRPr lang="en-US"/>
          </a:p>
        </p:txBody>
      </p:sp>
    </p:spTree>
    <p:extLst>
      <p:ext uri="{BB962C8B-B14F-4D97-AF65-F5344CB8AC3E}">
        <p14:creationId xmlns:p14="http://schemas.microsoft.com/office/powerpoint/2010/main" val="14121521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49EAFD3-4584-FE4B-BF34-6D3C94D9DE46}" type="datetimeFigureOut">
              <a:rPr lang="en-US" smtClean="0"/>
              <a:t>5/19/19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637D30-E0B7-1C46-B52A-DC2D702F995C}" type="slidenum">
              <a:rPr lang="en-US" smtClean="0"/>
              <a:t>‹#›</a:t>
            </a:fld>
            <a:endParaRPr lang="en-US"/>
          </a:p>
        </p:txBody>
      </p:sp>
    </p:spTree>
    <p:extLst>
      <p:ext uri="{BB962C8B-B14F-4D97-AF65-F5344CB8AC3E}">
        <p14:creationId xmlns:p14="http://schemas.microsoft.com/office/powerpoint/2010/main" val="8790781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49EAFD3-4584-FE4B-BF34-6D3C94D9DE46}" type="datetimeFigureOut">
              <a:rPr lang="en-US" smtClean="0"/>
              <a:t>5/19/19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637D30-E0B7-1C46-B52A-DC2D702F995C}" type="slidenum">
              <a:rPr lang="en-US" smtClean="0"/>
              <a:t>‹#›</a:t>
            </a:fld>
            <a:endParaRPr lang="en-US"/>
          </a:p>
        </p:txBody>
      </p:sp>
    </p:spTree>
    <p:extLst>
      <p:ext uri="{BB962C8B-B14F-4D97-AF65-F5344CB8AC3E}">
        <p14:creationId xmlns:p14="http://schemas.microsoft.com/office/powerpoint/2010/main" val="36500613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9EAFD3-4584-FE4B-BF34-6D3C94D9DE46}" type="datetimeFigureOut">
              <a:rPr lang="en-US" smtClean="0"/>
              <a:t>5/19/19</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637D30-E0B7-1C46-B52A-DC2D702F995C}" type="slidenum">
              <a:rPr lang="en-US" smtClean="0"/>
              <a:t>‹#›</a:t>
            </a:fld>
            <a:endParaRPr lang="en-US"/>
          </a:p>
        </p:txBody>
      </p:sp>
    </p:spTree>
    <p:extLst>
      <p:ext uri="{BB962C8B-B14F-4D97-AF65-F5344CB8AC3E}">
        <p14:creationId xmlns:p14="http://schemas.microsoft.com/office/powerpoint/2010/main" val="345271691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6.xml"/><Relationship Id="rId4" Type="http://schemas.openxmlformats.org/officeDocument/2006/relationships/image" Target="../media/image11.jpg"/></Relationships>
</file>

<file path=ppt/slides/_rels/slide1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25.jpg"/></Relationships>
</file>

<file path=ppt/slides/_rels/slide1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26.jpg"/></Relationships>
</file>

<file path=ppt/slides/_rels/slide1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jp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6.jpg"/><Relationship Id="rId11" Type="http://schemas.openxmlformats.org/officeDocument/2006/relationships/image" Target="../media/image11.jpg"/><Relationship Id="rId5" Type="http://schemas.openxmlformats.org/officeDocument/2006/relationships/image" Target="../media/image5.jpg"/><Relationship Id="rId10" Type="http://schemas.openxmlformats.org/officeDocument/2006/relationships/image" Target="../media/image10.png"/><Relationship Id="rId4" Type="http://schemas.openxmlformats.org/officeDocument/2006/relationships/image" Target="../media/image4.jpg"/><Relationship Id="rId9" Type="http://schemas.openxmlformats.org/officeDocument/2006/relationships/image" Target="../media/image9.jpg"/></Relationships>
</file>

<file path=ppt/slides/_rels/slide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4.jpg"/><Relationship Id="rId7"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5.jpg"/><Relationship Id="rId9" Type="http://schemas.openxmlformats.org/officeDocument/2006/relationships/image" Target="../media/image11.jp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21.jpg"/><Relationship Id="rId3" Type="http://schemas.openxmlformats.org/officeDocument/2006/relationships/image" Target="../media/image17.png"/><Relationship Id="rId7" Type="http://schemas.openxmlformats.org/officeDocument/2006/relationships/image" Target="../media/image20.jp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9.jpg"/><Relationship Id="rId5" Type="http://schemas.openxmlformats.org/officeDocument/2006/relationships/image" Target="../media/image9.jpg"/><Relationship Id="rId4" Type="http://schemas.openxmlformats.org/officeDocument/2006/relationships/image" Target="../media/image18.jpg"/><Relationship Id="rId9" Type="http://schemas.openxmlformats.org/officeDocument/2006/relationships/image" Target="../media/image2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EB7424-FB27-5642-99B5-FB794F932610}"/>
              </a:ext>
            </a:extLst>
          </p:cNvPr>
          <p:cNvSpPr>
            <a:spLocks noGrp="1"/>
          </p:cNvSpPr>
          <p:nvPr>
            <p:ph type="ctrTitle"/>
          </p:nvPr>
        </p:nvSpPr>
        <p:spPr>
          <a:xfrm>
            <a:off x="685800" y="-525283"/>
            <a:ext cx="7772400" cy="2387600"/>
          </a:xfrm>
        </p:spPr>
        <p:txBody>
          <a:bodyPr/>
          <a:lstStyle/>
          <a:p>
            <a:r>
              <a:rPr lang="en-US" b="1" dirty="0">
                <a:solidFill>
                  <a:srgbClr val="FF0000"/>
                </a:solidFill>
                <a:latin typeface="Arial" panose="020B0604020202020204" pitchFamily="34" charset="0"/>
                <a:cs typeface="Arial" panose="020B0604020202020204" pitchFamily="34" charset="0"/>
              </a:rPr>
              <a:t>One Neurosurgery SNS Summit</a:t>
            </a:r>
          </a:p>
        </p:txBody>
      </p:sp>
      <p:sp>
        <p:nvSpPr>
          <p:cNvPr id="3" name="Subtitle 2">
            <a:extLst>
              <a:ext uri="{FF2B5EF4-FFF2-40B4-BE49-F238E27FC236}">
                <a16:creationId xmlns:a16="http://schemas.microsoft.com/office/drawing/2014/main" id="{E409ED12-5CF5-A241-9D74-138C7392F0C0}"/>
              </a:ext>
            </a:extLst>
          </p:cNvPr>
          <p:cNvSpPr>
            <a:spLocks noGrp="1"/>
          </p:cNvSpPr>
          <p:nvPr>
            <p:ph type="subTitle" idx="1"/>
          </p:nvPr>
        </p:nvSpPr>
        <p:spPr>
          <a:xfrm>
            <a:off x="1143000" y="5202238"/>
            <a:ext cx="6858000" cy="1655762"/>
          </a:xfrm>
        </p:spPr>
        <p:txBody>
          <a:bodyPr>
            <a:normAutofit/>
          </a:bodyPr>
          <a:lstStyle/>
          <a:p>
            <a:r>
              <a:rPr lang="en-US" sz="4000" dirty="0">
                <a:latin typeface="Arial" panose="020B0604020202020204" pitchFamily="34" charset="0"/>
                <a:cs typeface="Arial" panose="020B0604020202020204" pitchFamily="34" charset="0"/>
              </a:rPr>
              <a:t>Integration &amp; Coordination of Leadership &amp; Resources</a:t>
            </a:r>
          </a:p>
        </p:txBody>
      </p:sp>
      <p:pic>
        <p:nvPicPr>
          <p:cNvPr id="7" name="Picture 6">
            <a:extLst>
              <a:ext uri="{FF2B5EF4-FFF2-40B4-BE49-F238E27FC236}">
                <a16:creationId xmlns:a16="http://schemas.microsoft.com/office/drawing/2014/main" id="{CFF9A725-9E10-034C-96F0-7520C5792539}"/>
              </a:ext>
            </a:extLst>
          </p:cNvPr>
          <p:cNvPicPr>
            <a:picLocks noChangeAspect="1"/>
          </p:cNvPicPr>
          <p:nvPr/>
        </p:nvPicPr>
        <p:blipFill>
          <a:blip r:embed="rId2"/>
          <a:stretch>
            <a:fillRect/>
          </a:stretch>
        </p:blipFill>
        <p:spPr>
          <a:xfrm>
            <a:off x="2011392" y="1727127"/>
            <a:ext cx="5121215" cy="3475111"/>
          </a:xfrm>
          <a:prstGeom prst="rect">
            <a:avLst/>
          </a:prstGeom>
        </p:spPr>
      </p:pic>
    </p:spTree>
    <p:extLst>
      <p:ext uri="{BB962C8B-B14F-4D97-AF65-F5344CB8AC3E}">
        <p14:creationId xmlns:p14="http://schemas.microsoft.com/office/powerpoint/2010/main" val="26969424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C013E7-4CFA-1745-8DD7-28BBD8604AF8}"/>
              </a:ext>
            </a:extLst>
          </p:cNvPr>
          <p:cNvSpPr>
            <a:spLocks noGrp="1"/>
          </p:cNvSpPr>
          <p:nvPr>
            <p:ph type="title"/>
          </p:nvPr>
        </p:nvSpPr>
        <p:spPr/>
        <p:txBody>
          <a:bodyPr/>
          <a:lstStyle/>
          <a:p>
            <a:r>
              <a:rPr lang="en-US" b="1" dirty="0">
                <a:solidFill>
                  <a:srgbClr val="FF0000"/>
                </a:solidFill>
                <a:latin typeface="Arial" panose="020B0604020202020204" pitchFamily="34" charset="0"/>
                <a:cs typeface="Arial" panose="020B0604020202020204" pitchFamily="34" charset="0"/>
              </a:rPr>
              <a:t>AANS &amp; CNS Missions</a:t>
            </a:r>
          </a:p>
        </p:txBody>
      </p:sp>
      <p:sp>
        <p:nvSpPr>
          <p:cNvPr id="3" name="Content Placeholder 2">
            <a:extLst>
              <a:ext uri="{FF2B5EF4-FFF2-40B4-BE49-F238E27FC236}">
                <a16:creationId xmlns:a16="http://schemas.microsoft.com/office/drawing/2014/main" id="{2A515D7F-EB27-044B-8CF5-44D4E7C51F45}"/>
              </a:ext>
            </a:extLst>
          </p:cNvPr>
          <p:cNvSpPr>
            <a:spLocks noGrp="1"/>
          </p:cNvSpPr>
          <p:nvPr>
            <p:ph idx="1"/>
          </p:nvPr>
        </p:nvSpPr>
        <p:spPr/>
        <p:txBody>
          <a:bodyPr/>
          <a:lstStyle/>
          <a:p>
            <a:r>
              <a:rPr lang="en-US" dirty="0">
                <a:solidFill>
                  <a:srgbClr val="FFFF00"/>
                </a:solidFill>
              </a:rPr>
              <a:t>Education</a:t>
            </a:r>
          </a:p>
          <a:p>
            <a:r>
              <a:rPr lang="en-US" dirty="0">
                <a:solidFill>
                  <a:srgbClr val="FFFF00"/>
                </a:solidFill>
              </a:rPr>
              <a:t>Research</a:t>
            </a:r>
          </a:p>
          <a:p>
            <a:r>
              <a:rPr lang="en-US" dirty="0">
                <a:solidFill>
                  <a:srgbClr val="FFFF00"/>
                </a:solidFill>
              </a:rPr>
              <a:t>Spokesperson</a:t>
            </a:r>
          </a:p>
          <a:p>
            <a:r>
              <a:rPr lang="en-US" dirty="0">
                <a:solidFill>
                  <a:srgbClr val="FFFF00"/>
                </a:solidFill>
              </a:rPr>
              <a:t>Advocacy</a:t>
            </a:r>
          </a:p>
          <a:p>
            <a:r>
              <a:rPr lang="en-US" dirty="0">
                <a:solidFill>
                  <a:srgbClr val="FFFF00"/>
                </a:solidFill>
              </a:rPr>
              <a:t>Policy-Making</a:t>
            </a:r>
          </a:p>
          <a:p>
            <a:r>
              <a:rPr lang="en-US" dirty="0">
                <a:solidFill>
                  <a:srgbClr val="FFFF00"/>
                </a:solidFill>
              </a:rPr>
              <a:t>Socioeconomics</a:t>
            </a:r>
          </a:p>
          <a:p>
            <a:r>
              <a:rPr lang="en-US" dirty="0">
                <a:solidFill>
                  <a:srgbClr val="FFFF00"/>
                </a:solidFill>
              </a:rPr>
              <a:t>Lobbying</a:t>
            </a:r>
          </a:p>
        </p:txBody>
      </p:sp>
      <p:sp>
        <p:nvSpPr>
          <p:cNvPr id="4" name="Donut 3">
            <a:extLst>
              <a:ext uri="{FF2B5EF4-FFF2-40B4-BE49-F238E27FC236}">
                <a16:creationId xmlns:a16="http://schemas.microsoft.com/office/drawing/2014/main" id="{875719DC-0313-3548-A530-5B3A719C1A18}"/>
              </a:ext>
            </a:extLst>
          </p:cNvPr>
          <p:cNvSpPr/>
          <p:nvPr/>
        </p:nvSpPr>
        <p:spPr>
          <a:xfrm>
            <a:off x="628650" y="1570008"/>
            <a:ext cx="1915064" cy="914400"/>
          </a:xfrm>
          <a:prstGeom prst="donut">
            <a:avLst>
              <a:gd name="adj" fmla="val 886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3432676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C013E7-4CFA-1745-8DD7-28BBD8604AF8}"/>
              </a:ext>
            </a:extLst>
          </p:cNvPr>
          <p:cNvSpPr>
            <a:spLocks noGrp="1"/>
          </p:cNvSpPr>
          <p:nvPr>
            <p:ph type="title"/>
          </p:nvPr>
        </p:nvSpPr>
        <p:spPr>
          <a:xfrm>
            <a:off x="628650" y="-8299"/>
            <a:ext cx="7886700" cy="1325563"/>
          </a:xfrm>
        </p:spPr>
        <p:txBody>
          <a:bodyPr/>
          <a:lstStyle/>
          <a:p>
            <a:r>
              <a:rPr lang="en-US" b="1" dirty="0">
                <a:solidFill>
                  <a:srgbClr val="FF0000"/>
                </a:solidFill>
                <a:latin typeface="Arial" panose="020B0604020202020204" pitchFamily="34" charset="0"/>
                <a:cs typeface="Arial" panose="020B0604020202020204" pitchFamily="34" charset="0"/>
              </a:rPr>
              <a:t>AANS &amp; CNS Outsourcing</a:t>
            </a:r>
          </a:p>
        </p:txBody>
      </p:sp>
      <p:sp>
        <p:nvSpPr>
          <p:cNvPr id="3" name="Content Placeholder 2">
            <a:extLst>
              <a:ext uri="{FF2B5EF4-FFF2-40B4-BE49-F238E27FC236}">
                <a16:creationId xmlns:a16="http://schemas.microsoft.com/office/drawing/2014/main" id="{2A515D7F-EB27-044B-8CF5-44D4E7C51F45}"/>
              </a:ext>
            </a:extLst>
          </p:cNvPr>
          <p:cNvSpPr>
            <a:spLocks noGrp="1"/>
          </p:cNvSpPr>
          <p:nvPr>
            <p:ph idx="1"/>
          </p:nvPr>
        </p:nvSpPr>
        <p:spPr/>
        <p:txBody>
          <a:bodyPr/>
          <a:lstStyle/>
          <a:p>
            <a:r>
              <a:rPr lang="en-US" dirty="0">
                <a:solidFill>
                  <a:srgbClr val="FFFF00"/>
                </a:solidFill>
              </a:rPr>
              <a:t>Washington Committee</a:t>
            </a:r>
          </a:p>
          <a:p>
            <a:endParaRPr lang="en-US" dirty="0">
              <a:solidFill>
                <a:srgbClr val="FFFF00"/>
              </a:solidFill>
            </a:endParaRPr>
          </a:p>
          <a:p>
            <a:endParaRPr lang="en-US" dirty="0">
              <a:solidFill>
                <a:srgbClr val="FFFF00"/>
              </a:solidFill>
            </a:endParaRPr>
          </a:p>
          <a:p>
            <a:endParaRPr lang="en-US" dirty="0">
              <a:solidFill>
                <a:srgbClr val="FFFF00"/>
              </a:solidFill>
            </a:endParaRPr>
          </a:p>
          <a:p>
            <a:endParaRPr lang="en-US" dirty="0">
              <a:solidFill>
                <a:srgbClr val="FFFF00"/>
              </a:solidFill>
            </a:endParaRPr>
          </a:p>
          <a:p>
            <a:endParaRPr lang="en-US" dirty="0">
              <a:solidFill>
                <a:srgbClr val="FFFF00"/>
              </a:solidFill>
            </a:endParaRPr>
          </a:p>
          <a:p>
            <a:endParaRPr lang="en-US" dirty="0">
              <a:solidFill>
                <a:srgbClr val="FFFF00"/>
              </a:solidFill>
            </a:endParaRPr>
          </a:p>
          <a:p>
            <a:r>
              <a:rPr lang="en-US" dirty="0">
                <a:solidFill>
                  <a:srgbClr val="FFFF00"/>
                </a:solidFill>
              </a:rPr>
              <a:t>Neurosurgery PAC</a:t>
            </a:r>
          </a:p>
        </p:txBody>
      </p:sp>
      <p:pic>
        <p:nvPicPr>
          <p:cNvPr id="5" name="Picture 4">
            <a:extLst>
              <a:ext uri="{FF2B5EF4-FFF2-40B4-BE49-F238E27FC236}">
                <a16:creationId xmlns:a16="http://schemas.microsoft.com/office/drawing/2014/main" id="{7F6E5B2F-0554-4445-800D-0343B1D501EB}"/>
              </a:ext>
            </a:extLst>
          </p:cNvPr>
          <p:cNvPicPr>
            <a:picLocks noChangeAspect="1"/>
          </p:cNvPicPr>
          <p:nvPr/>
        </p:nvPicPr>
        <p:blipFill>
          <a:blip r:embed="rId3"/>
          <a:stretch>
            <a:fillRect/>
          </a:stretch>
        </p:blipFill>
        <p:spPr>
          <a:xfrm>
            <a:off x="4978872" y="1117384"/>
            <a:ext cx="3225928" cy="2419446"/>
          </a:xfrm>
          <a:prstGeom prst="rect">
            <a:avLst/>
          </a:prstGeom>
        </p:spPr>
      </p:pic>
      <p:pic>
        <p:nvPicPr>
          <p:cNvPr id="7" name="Picture 6">
            <a:extLst>
              <a:ext uri="{FF2B5EF4-FFF2-40B4-BE49-F238E27FC236}">
                <a16:creationId xmlns:a16="http://schemas.microsoft.com/office/drawing/2014/main" id="{3DCBAB45-98BE-C142-82F4-CB29D1B70779}"/>
              </a:ext>
            </a:extLst>
          </p:cNvPr>
          <p:cNvPicPr>
            <a:picLocks noChangeAspect="1"/>
          </p:cNvPicPr>
          <p:nvPr/>
        </p:nvPicPr>
        <p:blipFill>
          <a:blip r:embed="rId4"/>
          <a:stretch>
            <a:fillRect/>
          </a:stretch>
        </p:blipFill>
        <p:spPr>
          <a:xfrm>
            <a:off x="4705350" y="3972914"/>
            <a:ext cx="3810000" cy="2514600"/>
          </a:xfrm>
          <a:prstGeom prst="rect">
            <a:avLst/>
          </a:prstGeom>
        </p:spPr>
      </p:pic>
    </p:spTree>
    <p:extLst>
      <p:ext uri="{BB962C8B-B14F-4D97-AF65-F5344CB8AC3E}">
        <p14:creationId xmlns:p14="http://schemas.microsoft.com/office/powerpoint/2010/main" val="3654786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animEffect transition="in" filter="barn(inVertical)">
                                      <p:cBhvr>
                                        <p:cTn id="7" dur="500"/>
                                        <p:tgtEl>
                                          <p:spTgt spid="3">
                                            <p:txEl>
                                              <p:pRg st="7" end="7"/>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C013E7-4CFA-1745-8DD7-28BBD8604AF8}"/>
              </a:ext>
            </a:extLst>
          </p:cNvPr>
          <p:cNvSpPr>
            <a:spLocks noGrp="1"/>
          </p:cNvSpPr>
          <p:nvPr>
            <p:ph type="title"/>
          </p:nvPr>
        </p:nvSpPr>
        <p:spPr/>
        <p:txBody>
          <a:bodyPr/>
          <a:lstStyle/>
          <a:p>
            <a:r>
              <a:rPr lang="en-US" b="1" dirty="0">
                <a:solidFill>
                  <a:srgbClr val="FF0000"/>
                </a:solidFill>
                <a:latin typeface="Arial" panose="020B0604020202020204" pitchFamily="34" charset="0"/>
                <a:cs typeface="Arial" panose="020B0604020202020204" pitchFamily="34" charset="0"/>
              </a:rPr>
              <a:t>Benefits</a:t>
            </a:r>
          </a:p>
        </p:txBody>
      </p:sp>
      <p:sp>
        <p:nvSpPr>
          <p:cNvPr id="3" name="Content Placeholder 2">
            <a:extLst>
              <a:ext uri="{FF2B5EF4-FFF2-40B4-BE49-F238E27FC236}">
                <a16:creationId xmlns:a16="http://schemas.microsoft.com/office/drawing/2014/main" id="{2A515D7F-EB27-044B-8CF5-44D4E7C51F45}"/>
              </a:ext>
            </a:extLst>
          </p:cNvPr>
          <p:cNvSpPr>
            <a:spLocks noGrp="1"/>
          </p:cNvSpPr>
          <p:nvPr>
            <p:ph idx="1"/>
          </p:nvPr>
        </p:nvSpPr>
        <p:spPr/>
        <p:txBody>
          <a:bodyPr/>
          <a:lstStyle/>
          <a:p>
            <a:r>
              <a:rPr lang="en-US" dirty="0">
                <a:solidFill>
                  <a:srgbClr val="FFFF00"/>
                </a:solidFill>
              </a:rPr>
              <a:t>SNS lives behind a firewall against industry</a:t>
            </a:r>
          </a:p>
          <a:p>
            <a:r>
              <a:rPr lang="en-US" dirty="0">
                <a:solidFill>
                  <a:srgbClr val="FFFF00"/>
                </a:solidFill>
              </a:rPr>
              <a:t>AANS and CNS have substantial retained earnings that should be put to good use</a:t>
            </a:r>
          </a:p>
          <a:p>
            <a:r>
              <a:rPr lang="en-US" dirty="0">
                <a:solidFill>
                  <a:srgbClr val="FFFF00"/>
                </a:solidFill>
              </a:rPr>
              <a:t>Avoids duplication of effort in one of our most sacred missions</a:t>
            </a:r>
          </a:p>
          <a:p>
            <a:r>
              <a:rPr lang="en-US" dirty="0">
                <a:solidFill>
                  <a:srgbClr val="FFFF00"/>
                </a:solidFill>
              </a:rPr>
              <a:t>Forces us to speak with one voice in education</a:t>
            </a:r>
          </a:p>
          <a:p>
            <a:r>
              <a:rPr lang="en-US" dirty="0">
                <a:solidFill>
                  <a:srgbClr val="FFFF00"/>
                </a:solidFill>
              </a:rPr>
              <a:t>Takes advantage of a unique Society</a:t>
            </a:r>
          </a:p>
        </p:txBody>
      </p:sp>
    </p:spTree>
    <p:extLst>
      <p:ext uri="{BB962C8B-B14F-4D97-AF65-F5344CB8AC3E}">
        <p14:creationId xmlns:p14="http://schemas.microsoft.com/office/powerpoint/2010/main" val="2464831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arn(inVertic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arn(inVertic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barn(inVertical)">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barn(inVertical)">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AA23527-D254-064A-9C46-E7E7CB7ADDDE}"/>
              </a:ext>
            </a:extLst>
          </p:cNvPr>
          <p:cNvPicPr>
            <a:picLocks noChangeAspect="1"/>
          </p:cNvPicPr>
          <p:nvPr/>
        </p:nvPicPr>
        <p:blipFill>
          <a:blip r:embed="rId2"/>
          <a:stretch>
            <a:fillRect/>
          </a:stretch>
        </p:blipFill>
        <p:spPr>
          <a:xfrm>
            <a:off x="5845724" y="5493438"/>
            <a:ext cx="3060700" cy="1364562"/>
          </a:xfrm>
          <a:prstGeom prst="rect">
            <a:avLst/>
          </a:prstGeom>
          <a:effectLst>
            <a:softEdge rad="63500"/>
          </a:effectLst>
        </p:spPr>
      </p:pic>
      <p:pic>
        <p:nvPicPr>
          <p:cNvPr id="5" name="Picture 4">
            <a:extLst>
              <a:ext uri="{FF2B5EF4-FFF2-40B4-BE49-F238E27FC236}">
                <a16:creationId xmlns:a16="http://schemas.microsoft.com/office/drawing/2014/main" id="{86E48CAB-711F-264F-A396-1EFF03D848DA}"/>
              </a:ext>
            </a:extLst>
          </p:cNvPr>
          <p:cNvPicPr>
            <a:picLocks noChangeAspect="1"/>
          </p:cNvPicPr>
          <p:nvPr/>
        </p:nvPicPr>
        <p:blipFill>
          <a:blip r:embed="rId3"/>
          <a:stretch>
            <a:fillRect/>
          </a:stretch>
        </p:blipFill>
        <p:spPr>
          <a:xfrm>
            <a:off x="6300523" y="3689554"/>
            <a:ext cx="2151102" cy="1336970"/>
          </a:xfrm>
          <a:prstGeom prst="rect">
            <a:avLst/>
          </a:prstGeom>
          <a:effectLst>
            <a:softEdge rad="63500"/>
          </a:effectLst>
        </p:spPr>
      </p:pic>
      <p:pic>
        <p:nvPicPr>
          <p:cNvPr id="6" name="Picture 5">
            <a:extLst>
              <a:ext uri="{FF2B5EF4-FFF2-40B4-BE49-F238E27FC236}">
                <a16:creationId xmlns:a16="http://schemas.microsoft.com/office/drawing/2014/main" id="{E957CCB0-2EF2-4B49-BAE2-6C81CD83DE42}"/>
              </a:ext>
            </a:extLst>
          </p:cNvPr>
          <p:cNvPicPr>
            <a:picLocks noChangeAspect="1"/>
          </p:cNvPicPr>
          <p:nvPr/>
        </p:nvPicPr>
        <p:blipFill rotWithShape="1">
          <a:blip r:embed="rId4"/>
          <a:srcRect l="14422" r="12245"/>
          <a:stretch/>
        </p:blipFill>
        <p:spPr>
          <a:xfrm>
            <a:off x="6775225" y="1529041"/>
            <a:ext cx="1676400" cy="1651000"/>
          </a:xfrm>
          <a:prstGeom prst="rect">
            <a:avLst/>
          </a:prstGeom>
          <a:effectLst>
            <a:softEdge rad="63500"/>
          </a:effectLst>
        </p:spPr>
      </p:pic>
      <p:sp>
        <p:nvSpPr>
          <p:cNvPr id="9" name="Title 8">
            <a:extLst>
              <a:ext uri="{FF2B5EF4-FFF2-40B4-BE49-F238E27FC236}">
                <a16:creationId xmlns:a16="http://schemas.microsoft.com/office/drawing/2014/main" id="{ADFE6A0C-10F4-0A4B-A3DB-F900F8BE1007}"/>
              </a:ext>
            </a:extLst>
          </p:cNvPr>
          <p:cNvSpPr>
            <a:spLocks noGrp="1"/>
          </p:cNvSpPr>
          <p:nvPr>
            <p:ph type="title"/>
          </p:nvPr>
        </p:nvSpPr>
        <p:spPr>
          <a:xfrm>
            <a:off x="628650" y="-153988"/>
            <a:ext cx="7886700" cy="1325563"/>
          </a:xfrm>
        </p:spPr>
        <p:txBody>
          <a:bodyPr/>
          <a:lstStyle/>
          <a:p>
            <a:pPr algn="ctr"/>
            <a:r>
              <a:rPr lang="en-US" b="1" dirty="0">
                <a:solidFill>
                  <a:srgbClr val="FF0000"/>
                </a:solidFill>
                <a:latin typeface="Arial" panose="020B0604020202020204" pitchFamily="34" charset="0"/>
                <a:cs typeface="Arial" panose="020B0604020202020204" pitchFamily="34" charset="0"/>
              </a:rPr>
              <a:t>Proposal</a:t>
            </a:r>
          </a:p>
        </p:txBody>
      </p:sp>
      <p:sp>
        <p:nvSpPr>
          <p:cNvPr id="8" name="Content Placeholder 7">
            <a:extLst>
              <a:ext uri="{FF2B5EF4-FFF2-40B4-BE49-F238E27FC236}">
                <a16:creationId xmlns:a16="http://schemas.microsoft.com/office/drawing/2014/main" id="{C5C07D09-3434-C749-812D-1CEAE6832E0C}"/>
              </a:ext>
            </a:extLst>
          </p:cNvPr>
          <p:cNvSpPr>
            <a:spLocks noGrp="1"/>
          </p:cNvSpPr>
          <p:nvPr>
            <p:ph idx="4294967295"/>
          </p:nvPr>
        </p:nvSpPr>
        <p:spPr>
          <a:xfrm>
            <a:off x="0" y="1171575"/>
            <a:ext cx="7886700" cy="4351338"/>
          </a:xfrm>
        </p:spPr>
        <p:txBody>
          <a:bodyPr/>
          <a:lstStyle/>
          <a:p>
            <a:r>
              <a:rPr lang="en-US" dirty="0">
                <a:solidFill>
                  <a:srgbClr val="FFFF00"/>
                </a:solidFill>
              </a:rPr>
              <a:t>Partner with the ABNS to reduce expenses and increase collaboration on CAST </a:t>
            </a:r>
          </a:p>
          <a:p>
            <a:endParaRPr lang="en-US" dirty="0">
              <a:solidFill>
                <a:srgbClr val="FFFF00"/>
              </a:solidFill>
            </a:endParaRPr>
          </a:p>
          <a:p>
            <a:endParaRPr lang="en-US" dirty="0">
              <a:solidFill>
                <a:srgbClr val="FFFF00"/>
              </a:solidFill>
            </a:endParaRPr>
          </a:p>
          <a:p>
            <a:r>
              <a:rPr lang="en-US" dirty="0">
                <a:solidFill>
                  <a:srgbClr val="FFFF00"/>
                </a:solidFill>
              </a:rPr>
              <a:t>CNS has offered to re-frame their strategic plan to support SNS mission</a:t>
            </a:r>
          </a:p>
          <a:p>
            <a:endParaRPr lang="en-US" dirty="0">
              <a:solidFill>
                <a:srgbClr val="FFFF00"/>
              </a:solidFill>
            </a:endParaRPr>
          </a:p>
          <a:p>
            <a:endParaRPr lang="en-US" dirty="0">
              <a:solidFill>
                <a:srgbClr val="FFFF00"/>
              </a:solidFill>
            </a:endParaRPr>
          </a:p>
          <a:p>
            <a:r>
              <a:rPr lang="en-US" dirty="0">
                <a:solidFill>
                  <a:srgbClr val="FFFF00"/>
                </a:solidFill>
              </a:rPr>
              <a:t>AANS Strongly supports SNS mission</a:t>
            </a:r>
          </a:p>
        </p:txBody>
      </p:sp>
    </p:spTree>
    <p:extLst>
      <p:ext uri="{BB962C8B-B14F-4D97-AF65-F5344CB8AC3E}">
        <p14:creationId xmlns:p14="http://schemas.microsoft.com/office/powerpoint/2010/main" val="1508600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arn(inVertical)">
                                      <p:cBhvr>
                                        <p:cTn id="7" dur="500"/>
                                        <p:tgtEl>
                                          <p:spTgt spid="8">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8">
                                            <p:txEl>
                                              <p:pRg st="3" end="3"/>
                                            </p:txEl>
                                          </p:spTgt>
                                        </p:tgtEl>
                                        <p:attrNameLst>
                                          <p:attrName>style.visibility</p:attrName>
                                        </p:attrNameLst>
                                      </p:cBhvr>
                                      <p:to>
                                        <p:strVal val="visible"/>
                                      </p:to>
                                    </p:set>
                                    <p:animEffect transition="in" filter="barn(inVertical)">
                                      <p:cBhvr>
                                        <p:cTn id="15" dur="500"/>
                                        <p:tgtEl>
                                          <p:spTgt spid="8">
                                            <p:txEl>
                                              <p:pRg st="3" end="3"/>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8">
                                            <p:txEl>
                                              <p:pRg st="6" end="6"/>
                                            </p:txEl>
                                          </p:spTgt>
                                        </p:tgtEl>
                                        <p:attrNameLst>
                                          <p:attrName>style.visibility</p:attrName>
                                        </p:attrNameLst>
                                      </p:cBhvr>
                                      <p:to>
                                        <p:strVal val="visible"/>
                                      </p:to>
                                    </p:set>
                                    <p:animEffect transition="in" filter="barn(inVertical)">
                                      <p:cBhvr>
                                        <p:cTn id="23" dur="500"/>
                                        <p:tgtEl>
                                          <p:spTgt spid="8">
                                            <p:txEl>
                                              <p:pRg st="6" end="6"/>
                                            </p:txEl>
                                          </p:spTgt>
                                        </p:tgtEl>
                                      </p:cBhvr>
                                    </p:animEffect>
                                  </p:childTnLst>
                                </p:cTn>
                              </p:par>
                              <p:par>
                                <p:cTn id="24" presetID="16" presetClass="entr" presetSubtype="21" fill="hold" nodeType="with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barn(inVertical)">
                                      <p:cBhvr>
                                        <p:cTn id="2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2E8200D-9E90-1F4A-96F1-15C5ACF6E149}"/>
              </a:ext>
            </a:extLst>
          </p:cNvPr>
          <p:cNvPicPr>
            <a:picLocks noChangeAspect="1"/>
          </p:cNvPicPr>
          <p:nvPr/>
        </p:nvPicPr>
        <p:blipFill>
          <a:blip r:embed="rId3"/>
          <a:stretch>
            <a:fillRect/>
          </a:stretch>
        </p:blipFill>
        <p:spPr>
          <a:xfrm>
            <a:off x="3717624" y="230646"/>
            <a:ext cx="2151102" cy="1336970"/>
          </a:xfrm>
          <a:prstGeom prst="rect">
            <a:avLst/>
          </a:prstGeom>
          <a:effectLst/>
        </p:spPr>
      </p:pic>
      <p:pic>
        <p:nvPicPr>
          <p:cNvPr id="3" name="Picture 2">
            <a:extLst>
              <a:ext uri="{FF2B5EF4-FFF2-40B4-BE49-F238E27FC236}">
                <a16:creationId xmlns:a16="http://schemas.microsoft.com/office/drawing/2014/main" id="{128C16EA-BAC5-F948-9F7C-3775A34C8C97}"/>
              </a:ext>
            </a:extLst>
          </p:cNvPr>
          <p:cNvPicPr>
            <a:picLocks noChangeAspect="1"/>
          </p:cNvPicPr>
          <p:nvPr/>
        </p:nvPicPr>
        <p:blipFill>
          <a:blip r:embed="rId4"/>
          <a:stretch>
            <a:fillRect/>
          </a:stretch>
        </p:blipFill>
        <p:spPr>
          <a:xfrm>
            <a:off x="3826796" y="1874897"/>
            <a:ext cx="1932759" cy="2714312"/>
          </a:xfrm>
          <a:prstGeom prst="rect">
            <a:avLst/>
          </a:prstGeom>
        </p:spPr>
      </p:pic>
      <p:sp>
        <p:nvSpPr>
          <p:cNvPr id="4" name="TextBox 3">
            <a:extLst>
              <a:ext uri="{FF2B5EF4-FFF2-40B4-BE49-F238E27FC236}">
                <a16:creationId xmlns:a16="http://schemas.microsoft.com/office/drawing/2014/main" id="{FD46D8C8-C228-E946-BFD8-E6B374911B3D}"/>
              </a:ext>
            </a:extLst>
          </p:cNvPr>
          <p:cNvSpPr txBox="1"/>
          <p:nvPr/>
        </p:nvSpPr>
        <p:spPr>
          <a:xfrm>
            <a:off x="3886516" y="4896490"/>
            <a:ext cx="1813317" cy="369332"/>
          </a:xfrm>
          <a:prstGeom prst="rect">
            <a:avLst/>
          </a:prstGeom>
          <a:noFill/>
        </p:spPr>
        <p:txBody>
          <a:bodyPr wrap="none" rtlCol="0">
            <a:spAutoFit/>
          </a:bodyPr>
          <a:lstStyle/>
          <a:p>
            <a:r>
              <a:rPr lang="en-US" b="1" dirty="0">
                <a:solidFill>
                  <a:srgbClr val="FF0000"/>
                </a:solidFill>
                <a:latin typeface="Arial" panose="020B0604020202020204" pitchFamily="34" charset="0"/>
                <a:cs typeface="Arial" panose="020B0604020202020204" pitchFamily="34" charset="0"/>
              </a:rPr>
              <a:t>Steve </a:t>
            </a:r>
            <a:r>
              <a:rPr lang="en-US" b="1" dirty="0" err="1">
                <a:solidFill>
                  <a:srgbClr val="FF0000"/>
                </a:solidFill>
                <a:latin typeface="Arial" panose="020B0604020202020204" pitchFamily="34" charset="0"/>
                <a:cs typeface="Arial" panose="020B0604020202020204" pitchFamily="34" charset="0"/>
              </a:rPr>
              <a:t>Kalkanis</a:t>
            </a:r>
            <a:endParaRPr lang="en-US"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16360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1CEB2ED-B6AC-6F44-916E-EA33D6540964}"/>
              </a:ext>
            </a:extLst>
          </p:cNvPr>
          <p:cNvPicPr>
            <a:picLocks noChangeAspect="1"/>
          </p:cNvPicPr>
          <p:nvPr/>
        </p:nvPicPr>
        <p:blipFill>
          <a:blip r:embed="rId3"/>
          <a:stretch>
            <a:fillRect/>
          </a:stretch>
        </p:blipFill>
        <p:spPr>
          <a:xfrm>
            <a:off x="2901477" y="421120"/>
            <a:ext cx="3469890" cy="1546992"/>
          </a:xfrm>
          <a:prstGeom prst="rect">
            <a:avLst/>
          </a:prstGeom>
          <a:effectLst/>
        </p:spPr>
      </p:pic>
      <p:pic>
        <p:nvPicPr>
          <p:cNvPr id="3" name="Picture 2">
            <a:extLst>
              <a:ext uri="{FF2B5EF4-FFF2-40B4-BE49-F238E27FC236}">
                <a16:creationId xmlns:a16="http://schemas.microsoft.com/office/drawing/2014/main" id="{09B872D1-E4A0-4B4C-BB4A-D581B3D4CB90}"/>
              </a:ext>
            </a:extLst>
          </p:cNvPr>
          <p:cNvPicPr>
            <a:picLocks noChangeAspect="1"/>
          </p:cNvPicPr>
          <p:nvPr/>
        </p:nvPicPr>
        <p:blipFill>
          <a:blip r:embed="rId4"/>
          <a:stretch>
            <a:fillRect/>
          </a:stretch>
        </p:blipFill>
        <p:spPr>
          <a:xfrm>
            <a:off x="3613890" y="2272297"/>
            <a:ext cx="2045063" cy="2660669"/>
          </a:xfrm>
          <a:prstGeom prst="rect">
            <a:avLst/>
          </a:prstGeom>
        </p:spPr>
      </p:pic>
      <p:sp>
        <p:nvSpPr>
          <p:cNvPr id="4" name="TextBox 3">
            <a:extLst>
              <a:ext uri="{FF2B5EF4-FFF2-40B4-BE49-F238E27FC236}">
                <a16:creationId xmlns:a16="http://schemas.microsoft.com/office/drawing/2014/main" id="{29BAE2EE-AD58-F248-9C28-AA183AAEF891}"/>
              </a:ext>
            </a:extLst>
          </p:cNvPr>
          <p:cNvSpPr txBox="1"/>
          <p:nvPr/>
        </p:nvSpPr>
        <p:spPr>
          <a:xfrm>
            <a:off x="3975823" y="5052485"/>
            <a:ext cx="1554785" cy="369332"/>
          </a:xfrm>
          <a:prstGeom prst="rect">
            <a:avLst/>
          </a:prstGeom>
          <a:noFill/>
        </p:spPr>
        <p:txBody>
          <a:bodyPr wrap="none" rtlCol="0">
            <a:spAutoFit/>
          </a:bodyPr>
          <a:lstStyle/>
          <a:p>
            <a:r>
              <a:rPr lang="en-US" b="1" dirty="0">
                <a:solidFill>
                  <a:srgbClr val="FF0000"/>
                </a:solidFill>
                <a:latin typeface="Arial" panose="020B0604020202020204" pitchFamily="34" charset="0"/>
                <a:cs typeface="Arial" panose="020B0604020202020204" pitchFamily="34" charset="0"/>
              </a:rPr>
              <a:t>John Wilson</a:t>
            </a:r>
          </a:p>
        </p:txBody>
      </p:sp>
    </p:spTree>
    <p:extLst>
      <p:ext uri="{BB962C8B-B14F-4D97-AF65-F5344CB8AC3E}">
        <p14:creationId xmlns:p14="http://schemas.microsoft.com/office/powerpoint/2010/main" val="3371925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58633F3-3F20-5545-8D27-908A0F6C8EC2}"/>
              </a:ext>
            </a:extLst>
          </p:cNvPr>
          <p:cNvPicPr>
            <a:picLocks noChangeAspect="1"/>
          </p:cNvPicPr>
          <p:nvPr/>
        </p:nvPicPr>
        <p:blipFill>
          <a:blip r:embed="rId3"/>
          <a:stretch>
            <a:fillRect/>
          </a:stretch>
        </p:blipFill>
        <p:spPr>
          <a:xfrm>
            <a:off x="2880433" y="1851661"/>
            <a:ext cx="3868535" cy="5006339"/>
          </a:xfrm>
          <a:prstGeom prst="rect">
            <a:avLst/>
          </a:prstGeom>
        </p:spPr>
      </p:pic>
      <p:pic>
        <p:nvPicPr>
          <p:cNvPr id="7" name="Picture 6">
            <a:extLst>
              <a:ext uri="{FF2B5EF4-FFF2-40B4-BE49-F238E27FC236}">
                <a16:creationId xmlns:a16="http://schemas.microsoft.com/office/drawing/2014/main" id="{2162189F-C8BE-4E4B-B9C0-34067422B76C}"/>
              </a:ext>
            </a:extLst>
          </p:cNvPr>
          <p:cNvPicPr>
            <a:picLocks noChangeAspect="1"/>
          </p:cNvPicPr>
          <p:nvPr/>
        </p:nvPicPr>
        <p:blipFill>
          <a:blip r:embed="rId4"/>
          <a:stretch>
            <a:fillRect/>
          </a:stretch>
        </p:blipFill>
        <p:spPr>
          <a:xfrm>
            <a:off x="2312125" y="0"/>
            <a:ext cx="5005152" cy="1767944"/>
          </a:xfrm>
          <a:prstGeom prst="rect">
            <a:avLst/>
          </a:prstGeom>
        </p:spPr>
      </p:pic>
    </p:spTree>
    <p:extLst>
      <p:ext uri="{BB962C8B-B14F-4D97-AF65-F5344CB8AC3E}">
        <p14:creationId xmlns:p14="http://schemas.microsoft.com/office/powerpoint/2010/main" val="23776079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DB0C2E-737D-5941-AE99-ADD6A9E34B32}"/>
              </a:ext>
            </a:extLst>
          </p:cNvPr>
          <p:cNvSpPr>
            <a:spLocks noGrp="1"/>
          </p:cNvSpPr>
          <p:nvPr>
            <p:ph type="title"/>
          </p:nvPr>
        </p:nvSpPr>
        <p:spPr/>
        <p:txBody>
          <a:bodyPr/>
          <a:lstStyle/>
          <a:p>
            <a:r>
              <a:rPr lang="en-US" dirty="0"/>
              <a:t>END</a:t>
            </a:r>
          </a:p>
        </p:txBody>
      </p:sp>
    </p:spTree>
    <p:extLst>
      <p:ext uri="{BB962C8B-B14F-4D97-AF65-F5344CB8AC3E}">
        <p14:creationId xmlns:p14="http://schemas.microsoft.com/office/powerpoint/2010/main" val="4598787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EB7424-FB27-5642-99B5-FB794F932610}"/>
              </a:ext>
            </a:extLst>
          </p:cNvPr>
          <p:cNvSpPr>
            <a:spLocks noGrp="1"/>
          </p:cNvSpPr>
          <p:nvPr>
            <p:ph type="ctrTitle"/>
          </p:nvPr>
        </p:nvSpPr>
        <p:spPr>
          <a:xfrm>
            <a:off x="685800" y="-525283"/>
            <a:ext cx="7772400" cy="2387600"/>
          </a:xfrm>
        </p:spPr>
        <p:txBody>
          <a:bodyPr/>
          <a:lstStyle/>
          <a:p>
            <a:r>
              <a:rPr lang="en-US" b="1" dirty="0">
                <a:solidFill>
                  <a:srgbClr val="FF0000"/>
                </a:solidFill>
                <a:latin typeface="Arial" panose="020B0604020202020204" pitchFamily="34" charset="0"/>
                <a:cs typeface="Arial" panose="020B0604020202020204" pitchFamily="34" charset="0"/>
              </a:rPr>
              <a:t>One Neurosurgery SNS Summit</a:t>
            </a:r>
          </a:p>
        </p:txBody>
      </p:sp>
      <p:pic>
        <p:nvPicPr>
          <p:cNvPr id="5" name="Picture 4">
            <a:extLst>
              <a:ext uri="{FF2B5EF4-FFF2-40B4-BE49-F238E27FC236}">
                <a16:creationId xmlns:a16="http://schemas.microsoft.com/office/drawing/2014/main" id="{2CBAAA02-6C26-EB4A-84C1-BC2B6F65774D}"/>
              </a:ext>
            </a:extLst>
          </p:cNvPr>
          <p:cNvPicPr>
            <a:picLocks noChangeAspect="1"/>
          </p:cNvPicPr>
          <p:nvPr/>
        </p:nvPicPr>
        <p:blipFill>
          <a:blip r:embed="rId3"/>
          <a:stretch>
            <a:fillRect/>
          </a:stretch>
        </p:blipFill>
        <p:spPr>
          <a:xfrm>
            <a:off x="3248025" y="2395717"/>
            <a:ext cx="2647950" cy="3824817"/>
          </a:xfrm>
          <a:prstGeom prst="rect">
            <a:avLst/>
          </a:prstGeom>
        </p:spPr>
      </p:pic>
    </p:spTree>
    <p:extLst>
      <p:ext uri="{BB962C8B-B14F-4D97-AF65-F5344CB8AC3E}">
        <p14:creationId xmlns:p14="http://schemas.microsoft.com/office/powerpoint/2010/main" val="19406048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8D5A799-BD7B-374D-A25A-AD6FD829C5A2}"/>
              </a:ext>
            </a:extLst>
          </p:cNvPr>
          <p:cNvPicPr>
            <a:picLocks noChangeAspect="1"/>
          </p:cNvPicPr>
          <p:nvPr/>
        </p:nvPicPr>
        <p:blipFill>
          <a:blip r:embed="rId3"/>
          <a:stretch>
            <a:fillRect/>
          </a:stretch>
        </p:blipFill>
        <p:spPr>
          <a:xfrm>
            <a:off x="3874551" y="2004738"/>
            <a:ext cx="1837252" cy="2402974"/>
          </a:xfrm>
          <a:prstGeom prst="rect">
            <a:avLst/>
          </a:prstGeom>
          <a:effectLst>
            <a:softEdge rad="63500"/>
          </a:effectLst>
        </p:spPr>
      </p:pic>
      <p:pic>
        <p:nvPicPr>
          <p:cNvPr id="7" name="Picture 6">
            <a:extLst>
              <a:ext uri="{FF2B5EF4-FFF2-40B4-BE49-F238E27FC236}">
                <a16:creationId xmlns:a16="http://schemas.microsoft.com/office/drawing/2014/main" id="{61CEB2ED-B6AC-6F44-916E-EA33D6540964}"/>
              </a:ext>
            </a:extLst>
          </p:cNvPr>
          <p:cNvPicPr>
            <a:picLocks noChangeAspect="1"/>
          </p:cNvPicPr>
          <p:nvPr/>
        </p:nvPicPr>
        <p:blipFill>
          <a:blip r:embed="rId4"/>
          <a:stretch>
            <a:fillRect/>
          </a:stretch>
        </p:blipFill>
        <p:spPr>
          <a:xfrm>
            <a:off x="332852" y="2114204"/>
            <a:ext cx="3060700" cy="1364562"/>
          </a:xfrm>
          <a:prstGeom prst="rect">
            <a:avLst/>
          </a:prstGeom>
          <a:effectLst>
            <a:softEdge rad="63500"/>
          </a:effectLst>
        </p:spPr>
      </p:pic>
      <p:pic>
        <p:nvPicPr>
          <p:cNvPr id="9" name="Picture 8">
            <a:extLst>
              <a:ext uri="{FF2B5EF4-FFF2-40B4-BE49-F238E27FC236}">
                <a16:creationId xmlns:a16="http://schemas.microsoft.com/office/drawing/2014/main" id="{22E8200D-9E90-1F4A-96F1-15C5ACF6E149}"/>
              </a:ext>
            </a:extLst>
          </p:cNvPr>
          <p:cNvPicPr>
            <a:picLocks noChangeAspect="1"/>
          </p:cNvPicPr>
          <p:nvPr/>
        </p:nvPicPr>
        <p:blipFill>
          <a:blip r:embed="rId5"/>
          <a:stretch>
            <a:fillRect/>
          </a:stretch>
        </p:blipFill>
        <p:spPr>
          <a:xfrm>
            <a:off x="6753715" y="1054100"/>
            <a:ext cx="2151102" cy="1336970"/>
          </a:xfrm>
          <a:prstGeom prst="rect">
            <a:avLst/>
          </a:prstGeom>
          <a:effectLst>
            <a:softEdge rad="63500"/>
          </a:effectLst>
        </p:spPr>
      </p:pic>
      <p:pic>
        <p:nvPicPr>
          <p:cNvPr id="13" name="Picture 12">
            <a:extLst>
              <a:ext uri="{FF2B5EF4-FFF2-40B4-BE49-F238E27FC236}">
                <a16:creationId xmlns:a16="http://schemas.microsoft.com/office/drawing/2014/main" id="{F1AF6DF8-7DA8-A44D-8B7B-2AD75A9AD5C0}"/>
              </a:ext>
            </a:extLst>
          </p:cNvPr>
          <p:cNvPicPr>
            <a:picLocks noChangeAspect="1"/>
          </p:cNvPicPr>
          <p:nvPr/>
        </p:nvPicPr>
        <p:blipFill>
          <a:blip r:embed="rId6"/>
          <a:stretch>
            <a:fillRect/>
          </a:stretch>
        </p:blipFill>
        <p:spPr>
          <a:xfrm>
            <a:off x="6842391" y="2871826"/>
            <a:ext cx="1973749" cy="1776374"/>
          </a:xfrm>
          <a:prstGeom prst="rect">
            <a:avLst/>
          </a:prstGeom>
          <a:effectLst>
            <a:softEdge rad="63500"/>
          </a:effectLst>
        </p:spPr>
      </p:pic>
      <p:pic>
        <p:nvPicPr>
          <p:cNvPr id="15" name="Picture 14">
            <a:extLst>
              <a:ext uri="{FF2B5EF4-FFF2-40B4-BE49-F238E27FC236}">
                <a16:creationId xmlns:a16="http://schemas.microsoft.com/office/drawing/2014/main" id="{48C4F923-F67B-464E-AD37-8EE9C467B38D}"/>
              </a:ext>
            </a:extLst>
          </p:cNvPr>
          <p:cNvPicPr>
            <a:picLocks noChangeAspect="1"/>
          </p:cNvPicPr>
          <p:nvPr/>
        </p:nvPicPr>
        <p:blipFill rotWithShape="1">
          <a:blip r:embed="rId7"/>
          <a:srcRect l="15000" r="14668"/>
          <a:stretch/>
        </p:blipFill>
        <p:spPr>
          <a:xfrm>
            <a:off x="288902" y="3760013"/>
            <a:ext cx="1790700" cy="2121683"/>
          </a:xfrm>
          <a:prstGeom prst="rect">
            <a:avLst/>
          </a:prstGeom>
          <a:effectLst>
            <a:softEdge rad="63500"/>
          </a:effectLst>
        </p:spPr>
      </p:pic>
      <p:pic>
        <p:nvPicPr>
          <p:cNvPr id="17" name="Picture 16">
            <a:extLst>
              <a:ext uri="{FF2B5EF4-FFF2-40B4-BE49-F238E27FC236}">
                <a16:creationId xmlns:a16="http://schemas.microsoft.com/office/drawing/2014/main" id="{089E4C24-4AA1-9140-BB5F-B6172A08E738}"/>
              </a:ext>
            </a:extLst>
          </p:cNvPr>
          <p:cNvPicPr>
            <a:picLocks noChangeAspect="1"/>
          </p:cNvPicPr>
          <p:nvPr/>
        </p:nvPicPr>
        <p:blipFill>
          <a:blip r:embed="rId8"/>
          <a:stretch>
            <a:fillRect/>
          </a:stretch>
        </p:blipFill>
        <p:spPr>
          <a:xfrm>
            <a:off x="2819400" y="4970206"/>
            <a:ext cx="1587500" cy="1587500"/>
          </a:xfrm>
          <a:prstGeom prst="rect">
            <a:avLst/>
          </a:prstGeom>
          <a:effectLst>
            <a:softEdge rad="63500"/>
          </a:effectLst>
        </p:spPr>
      </p:pic>
      <p:pic>
        <p:nvPicPr>
          <p:cNvPr id="19" name="Picture 18">
            <a:extLst>
              <a:ext uri="{FF2B5EF4-FFF2-40B4-BE49-F238E27FC236}">
                <a16:creationId xmlns:a16="http://schemas.microsoft.com/office/drawing/2014/main" id="{4FD2ABD4-50B7-B14C-AC2F-89CBB44E6EFF}"/>
              </a:ext>
            </a:extLst>
          </p:cNvPr>
          <p:cNvPicPr>
            <a:picLocks noChangeAspect="1"/>
          </p:cNvPicPr>
          <p:nvPr/>
        </p:nvPicPr>
        <p:blipFill>
          <a:blip r:embed="rId9"/>
          <a:stretch>
            <a:fillRect/>
          </a:stretch>
        </p:blipFill>
        <p:spPr>
          <a:xfrm>
            <a:off x="3481902" y="0"/>
            <a:ext cx="2622550" cy="1583426"/>
          </a:xfrm>
          <a:prstGeom prst="rect">
            <a:avLst/>
          </a:prstGeom>
          <a:effectLst>
            <a:softEdge rad="63500"/>
          </a:effectLst>
        </p:spPr>
      </p:pic>
      <p:pic>
        <p:nvPicPr>
          <p:cNvPr id="21" name="Picture 20">
            <a:extLst>
              <a:ext uri="{FF2B5EF4-FFF2-40B4-BE49-F238E27FC236}">
                <a16:creationId xmlns:a16="http://schemas.microsoft.com/office/drawing/2014/main" id="{83C73FF4-E09A-2A4E-9ABB-D1C6405A4A33}"/>
              </a:ext>
            </a:extLst>
          </p:cNvPr>
          <p:cNvPicPr>
            <a:picLocks noChangeAspect="1"/>
          </p:cNvPicPr>
          <p:nvPr/>
        </p:nvPicPr>
        <p:blipFill>
          <a:blip r:embed="rId10"/>
          <a:stretch>
            <a:fillRect/>
          </a:stretch>
        </p:blipFill>
        <p:spPr>
          <a:xfrm>
            <a:off x="5391150" y="5128956"/>
            <a:ext cx="3513667" cy="1270000"/>
          </a:xfrm>
          <a:prstGeom prst="rect">
            <a:avLst/>
          </a:prstGeom>
          <a:effectLst>
            <a:softEdge rad="63500"/>
          </a:effectLst>
        </p:spPr>
      </p:pic>
      <p:pic>
        <p:nvPicPr>
          <p:cNvPr id="25" name="Picture 24">
            <a:extLst>
              <a:ext uri="{FF2B5EF4-FFF2-40B4-BE49-F238E27FC236}">
                <a16:creationId xmlns:a16="http://schemas.microsoft.com/office/drawing/2014/main" id="{3CA83DCF-810C-BE49-B4D3-E3812932E455}"/>
              </a:ext>
            </a:extLst>
          </p:cNvPr>
          <p:cNvPicPr>
            <a:picLocks noChangeAspect="1"/>
          </p:cNvPicPr>
          <p:nvPr/>
        </p:nvPicPr>
        <p:blipFill rotWithShape="1">
          <a:blip r:embed="rId11"/>
          <a:srcRect l="14422" r="12245"/>
          <a:stretch/>
        </p:blipFill>
        <p:spPr>
          <a:xfrm>
            <a:off x="403202" y="181957"/>
            <a:ext cx="1676400" cy="1651000"/>
          </a:xfrm>
          <a:prstGeom prst="rect">
            <a:avLst/>
          </a:prstGeom>
          <a:effectLst>
            <a:softEdge rad="63500"/>
          </a:effectLst>
        </p:spPr>
      </p:pic>
    </p:spTree>
    <p:extLst>
      <p:ext uri="{BB962C8B-B14F-4D97-AF65-F5344CB8AC3E}">
        <p14:creationId xmlns:p14="http://schemas.microsoft.com/office/powerpoint/2010/main" val="503385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par>
                                <p:cTn id="11" presetID="16" presetClass="entr" presetSubtype="21"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500"/>
                                        <p:tgtEl>
                                          <p:spTgt spid="13"/>
                                        </p:tgtEl>
                                      </p:cBhvr>
                                    </p:animEffect>
                                  </p:childTnLst>
                                </p:cTn>
                              </p:par>
                              <p:par>
                                <p:cTn id="14" presetID="16" presetClass="entr" presetSubtype="21" fill="hold"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barn(inVertical)">
                                      <p:cBhvr>
                                        <p:cTn id="16" dur="500"/>
                                        <p:tgtEl>
                                          <p:spTgt spid="21"/>
                                        </p:tgtEl>
                                      </p:cBhvr>
                                    </p:animEffect>
                                  </p:childTnLst>
                                </p:cTn>
                              </p:par>
                              <p:par>
                                <p:cTn id="17" presetID="16" presetClass="entr" presetSubtype="21"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barn(inVertical)">
                                      <p:cBhvr>
                                        <p:cTn id="19" dur="500"/>
                                        <p:tgtEl>
                                          <p:spTgt spid="17"/>
                                        </p:tgtEl>
                                      </p:cBhvr>
                                    </p:animEffect>
                                  </p:childTnLst>
                                </p:cTn>
                              </p:par>
                              <p:par>
                                <p:cTn id="20" presetID="16" presetClass="entr" presetSubtype="21"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par>
                                <p:cTn id="23" presetID="16" presetClass="entr" presetSubtype="21" fill="hold" nodeType="with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barn(inVertical)">
                                      <p:cBhvr>
                                        <p:cTn id="2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E19DE-DACE-0646-BF72-6A43057FD346}"/>
              </a:ext>
            </a:extLst>
          </p:cNvPr>
          <p:cNvSpPr>
            <a:spLocks noGrp="1"/>
          </p:cNvSpPr>
          <p:nvPr>
            <p:ph type="title"/>
          </p:nvPr>
        </p:nvSpPr>
        <p:spPr>
          <a:xfrm>
            <a:off x="620024" y="22553"/>
            <a:ext cx="7886700" cy="1325563"/>
          </a:xfrm>
        </p:spPr>
        <p:txBody>
          <a:bodyPr/>
          <a:lstStyle/>
          <a:p>
            <a:pPr algn="ctr"/>
            <a:r>
              <a:rPr lang="en-US" b="1" dirty="0">
                <a:solidFill>
                  <a:srgbClr val="FF0000"/>
                </a:solidFill>
                <a:latin typeface="Arial" panose="020B0604020202020204" pitchFamily="34" charset="0"/>
                <a:cs typeface="Arial" panose="020B0604020202020204" pitchFamily="34" charset="0"/>
              </a:rPr>
              <a:t>2018 Strategic Plan</a:t>
            </a:r>
          </a:p>
        </p:txBody>
      </p:sp>
      <p:pic>
        <p:nvPicPr>
          <p:cNvPr id="4" name="Picture 3">
            <a:extLst>
              <a:ext uri="{FF2B5EF4-FFF2-40B4-BE49-F238E27FC236}">
                <a16:creationId xmlns:a16="http://schemas.microsoft.com/office/drawing/2014/main" id="{2EF3A93D-C783-3047-BEF4-1A82ADBD82F7}"/>
              </a:ext>
            </a:extLst>
          </p:cNvPr>
          <p:cNvPicPr>
            <a:picLocks noChangeAspect="1"/>
          </p:cNvPicPr>
          <p:nvPr/>
        </p:nvPicPr>
        <p:blipFill>
          <a:blip r:embed="rId3"/>
          <a:stretch>
            <a:fillRect/>
          </a:stretch>
        </p:blipFill>
        <p:spPr>
          <a:xfrm>
            <a:off x="6289496" y="1097950"/>
            <a:ext cx="2032000" cy="2540000"/>
          </a:xfrm>
          <a:prstGeom prst="rect">
            <a:avLst/>
          </a:prstGeom>
        </p:spPr>
      </p:pic>
      <p:pic>
        <p:nvPicPr>
          <p:cNvPr id="6" name="Picture 5">
            <a:extLst>
              <a:ext uri="{FF2B5EF4-FFF2-40B4-BE49-F238E27FC236}">
                <a16:creationId xmlns:a16="http://schemas.microsoft.com/office/drawing/2014/main" id="{A322CA72-9EC1-A14F-A297-5CB0F3118BE3}"/>
              </a:ext>
            </a:extLst>
          </p:cNvPr>
          <p:cNvPicPr>
            <a:picLocks noChangeAspect="1"/>
          </p:cNvPicPr>
          <p:nvPr/>
        </p:nvPicPr>
        <p:blipFill rotWithShape="1">
          <a:blip r:embed="rId4"/>
          <a:srcRect l="51029"/>
          <a:stretch/>
        </p:blipFill>
        <p:spPr>
          <a:xfrm>
            <a:off x="6289496" y="4395550"/>
            <a:ext cx="2032000" cy="2081690"/>
          </a:xfrm>
          <a:prstGeom prst="rect">
            <a:avLst/>
          </a:prstGeom>
        </p:spPr>
      </p:pic>
      <p:pic>
        <p:nvPicPr>
          <p:cNvPr id="8" name="Picture 7">
            <a:extLst>
              <a:ext uri="{FF2B5EF4-FFF2-40B4-BE49-F238E27FC236}">
                <a16:creationId xmlns:a16="http://schemas.microsoft.com/office/drawing/2014/main" id="{8D46F811-0287-F745-A7D7-D347963FDD7F}"/>
              </a:ext>
            </a:extLst>
          </p:cNvPr>
          <p:cNvPicPr>
            <a:picLocks noChangeAspect="1"/>
          </p:cNvPicPr>
          <p:nvPr/>
        </p:nvPicPr>
        <p:blipFill>
          <a:blip r:embed="rId5"/>
          <a:stretch>
            <a:fillRect/>
          </a:stretch>
        </p:blipFill>
        <p:spPr>
          <a:xfrm>
            <a:off x="405441" y="935523"/>
            <a:ext cx="4421973" cy="5732696"/>
          </a:xfrm>
          <a:prstGeom prst="rect">
            <a:avLst/>
          </a:prstGeom>
        </p:spPr>
      </p:pic>
      <p:sp>
        <p:nvSpPr>
          <p:cNvPr id="9" name="TextBox 8">
            <a:extLst>
              <a:ext uri="{FF2B5EF4-FFF2-40B4-BE49-F238E27FC236}">
                <a16:creationId xmlns:a16="http://schemas.microsoft.com/office/drawing/2014/main" id="{FF5CD285-0687-BE42-895D-0D0F2EB74E8D}"/>
              </a:ext>
            </a:extLst>
          </p:cNvPr>
          <p:cNvSpPr txBox="1"/>
          <p:nvPr/>
        </p:nvSpPr>
        <p:spPr>
          <a:xfrm>
            <a:off x="6495017" y="3753733"/>
            <a:ext cx="1620957" cy="369332"/>
          </a:xfrm>
          <a:prstGeom prst="rect">
            <a:avLst/>
          </a:prstGeom>
          <a:noFill/>
        </p:spPr>
        <p:txBody>
          <a:bodyPr wrap="none" rtlCol="0">
            <a:spAutoFit/>
          </a:bodyPr>
          <a:lstStyle/>
          <a:p>
            <a:r>
              <a:rPr lang="en-US" b="1" dirty="0">
                <a:solidFill>
                  <a:srgbClr val="FF0000"/>
                </a:solidFill>
                <a:latin typeface="Arial" panose="020B0604020202020204" pitchFamily="34" charset="0"/>
                <a:cs typeface="Arial" panose="020B0604020202020204" pitchFamily="34" charset="0"/>
              </a:rPr>
              <a:t>Nick </a:t>
            </a:r>
            <a:r>
              <a:rPr lang="en-US" b="1" dirty="0" err="1">
                <a:solidFill>
                  <a:srgbClr val="FF0000"/>
                </a:solidFill>
                <a:latin typeface="Arial" panose="020B0604020202020204" pitchFamily="34" charset="0"/>
                <a:cs typeface="Arial" panose="020B0604020202020204" pitchFamily="34" charset="0"/>
              </a:rPr>
              <a:t>Barbaro</a:t>
            </a:r>
            <a:endParaRPr lang="en-US" b="1" dirty="0">
              <a:solidFill>
                <a:srgbClr val="FF0000"/>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D2C0346A-9F7A-0F42-B976-C62A9A1DC09D}"/>
              </a:ext>
            </a:extLst>
          </p:cNvPr>
          <p:cNvSpPr txBox="1"/>
          <p:nvPr/>
        </p:nvSpPr>
        <p:spPr>
          <a:xfrm>
            <a:off x="6533489" y="6477240"/>
            <a:ext cx="1544012" cy="369332"/>
          </a:xfrm>
          <a:prstGeom prst="rect">
            <a:avLst/>
          </a:prstGeom>
          <a:noFill/>
        </p:spPr>
        <p:txBody>
          <a:bodyPr wrap="none" rtlCol="0">
            <a:spAutoFit/>
          </a:bodyPr>
          <a:lstStyle/>
          <a:p>
            <a:r>
              <a:rPr lang="en-US" b="1" dirty="0">
                <a:solidFill>
                  <a:srgbClr val="FF0000"/>
                </a:solidFill>
                <a:latin typeface="Arial" panose="020B0604020202020204" pitchFamily="34" charset="0"/>
                <a:cs typeface="Arial" panose="020B0604020202020204" pitchFamily="34" charset="0"/>
              </a:rPr>
              <a:t>Mike Heaton</a:t>
            </a:r>
          </a:p>
        </p:txBody>
      </p:sp>
    </p:spTree>
    <p:extLst>
      <p:ext uri="{BB962C8B-B14F-4D97-AF65-F5344CB8AC3E}">
        <p14:creationId xmlns:p14="http://schemas.microsoft.com/office/powerpoint/2010/main" val="8930143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1CEB2ED-B6AC-6F44-916E-EA33D6540964}"/>
              </a:ext>
            </a:extLst>
          </p:cNvPr>
          <p:cNvPicPr>
            <a:picLocks noChangeAspect="1"/>
          </p:cNvPicPr>
          <p:nvPr/>
        </p:nvPicPr>
        <p:blipFill>
          <a:blip r:embed="rId3"/>
          <a:stretch>
            <a:fillRect/>
          </a:stretch>
        </p:blipFill>
        <p:spPr>
          <a:xfrm>
            <a:off x="4087283" y="2956750"/>
            <a:ext cx="3060700" cy="1364562"/>
          </a:xfrm>
          <a:prstGeom prst="rect">
            <a:avLst/>
          </a:prstGeom>
          <a:effectLst>
            <a:softEdge rad="63500"/>
          </a:effectLst>
        </p:spPr>
      </p:pic>
      <p:pic>
        <p:nvPicPr>
          <p:cNvPr id="9" name="Picture 8">
            <a:extLst>
              <a:ext uri="{FF2B5EF4-FFF2-40B4-BE49-F238E27FC236}">
                <a16:creationId xmlns:a16="http://schemas.microsoft.com/office/drawing/2014/main" id="{22E8200D-9E90-1F4A-96F1-15C5ACF6E149}"/>
              </a:ext>
            </a:extLst>
          </p:cNvPr>
          <p:cNvPicPr>
            <a:picLocks noChangeAspect="1"/>
          </p:cNvPicPr>
          <p:nvPr/>
        </p:nvPicPr>
        <p:blipFill>
          <a:blip r:embed="rId4"/>
          <a:stretch>
            <a:fillRect/>
          </a:stretch>
        </p:blipFill>
        <p:spPr>
          <a:xfrm>
            <a:off x="6753715" y="1054100"/>
            <a:ext cx="2151102" cy="1336970"/>
          </a:xfrm>
          <a:prstGeom prst="rect">
            <a:avLst/>
          </a:prstGeom>
          <a:effectLst>
            <a:softEdge rad="63500"/>
          </a:effectLst>
        </p:spPr>
      </p:pic>
      <p:pic>
        <p:nvPicPr>
          <p:cNvPr id="15" name="Picture 14">
            <a:extLst>
              <a:ext uri="{FF2B5EF4-FFF2-40B4-BE49-F238E27FC236}">
                <a16:creationId xmlns:a16="http://schemas.microsoft.com/office/drawing/2014/main" id="{48C4F923-F67B-464E-AD37-8EE9C467B38D}"/>
              </a:ext>
            </a:extLst>
          </p:cNvPr>
          <p:cNvPicPr>
            <a:picLocks noChangeAspect="1"/>
          </p:cNvPicPr>
          <p:nvPr/>
        </p:nvPicPr>
        <p:blipFill rotWithShape="1">
          <a:blip r:embed="rId5"/>
          <a:srcRect l="15000" r="14668"/>
          <a:stretch/>
        </p:blipFill>
        <p:spPr>
          <a:xfrm>
            <a:off x="539068" y="2956750"/>
            <a:ext cx="1790700" cy="2121683"/>
          </a:xfrm>
          <a:prstGeom prst="rect">
            <a:avLst/>
          </a:prstGeom>
          <a:effectLst>
            <a:softEdge rad="63500"/>
          </a:effectLst>
        </p:spPr>
      </p:pic>
      <p:pic>
        <p:nvPicPr>
          <p:cNvPr id="17" name="Picture 16">
            <a:extLst>
              <a:ext uri="{FF2B5EF4-FFF2-40B4-BE49-F238E27FC236}">
                <a16:creationId xmlns:a16="http://schemas.microsoft.com/office/drawing/2014/main" id="{089E4C24-4AA1-9140-BB5F-B6172A08E738}"/>
              </a:ext>
            </a:extLst>
          </p:cNvPr>
          <p:cNvPicPr>
            <a:picLocks noChangeAspect="1"/>
          </p:cNvPicPr>
          <p:nvPr/>
        </p:nvPicPr>
        <p:blipFill>
          <a:blip r:embed="rId6"/>
          <a:stretch>
            <a:fillRect/>
          </a:stretch>
        </p:blipFill>
        <p:spPr>
          <a:xfrm>
            <a:off x="2819400" y="4970206"/>
            <a:ext cx="1587500" cy="1587500"/>
          </a:xfrm>
          <a:prstGeom prst="rect">
            <a:avLst/>
          </a:prstGeom>
          <a:effectLst>
            <a:softEdge rad="63500"/>
          </a:effectLst>
        </p:spPr>
      </p:pic>
      <p:pic>
        <p:nvPicPr>
          <p:cNvPr id="19" name="Picture 18">
            <a:extLst>
              <a:ext uri="{FF2B5EF4-FFF2-40B4-BE49-F238E27FC236}">
                <a16:creationId xmlns:a16="http://schemas.microsoft.com/office/drawing/2014/main" id="{4FD2ABD4-50B7-B14C-AC2F-89CBB44E6EFF}"/>
              </a:ext>
            </a:extLst>
          </p:cNvPr>
          <p:cNvPicPr>
            <a:picLocks noChangeAspect="1"/>
          </p:cNvPicPr>
          <p:nvPr/>
        </p:nvPicPr>
        <p:blipFill>
          <a:blip r:embed="rId7"/>
          <a:stretch>
            <a:fillRect/>
          </a:stretch>
        </p:blipFill>
        <p:spPr>
          <a:xfrm>
            <a:off x="3481902" y="0"/>
            <a:ext cx="2622550" cy="1583426"/>
          </a:xfrm>
          <a:prstGeom prst="rect">
            <a:avLst/>
          </a:prstGeom>
          <a:effectLst>
            <a:softEdge rad="63500"/>
          </a:effectLst>
        </p:spPr>
      </p:pic>
      <p:pic>
        <p:nvPicPr>
          <p:cNvPr id="21" name="Picture 20">
            <a:extLst>
              <a:ext uri="{FF2B5EF4-FFF2-40B4-BE49-F238E27FC236}">
                <a16:creationId xmlns:a16="http://schemas.microsoft.com/office/drawing/2014/main" id="{83C73FF4-E09A-2A4E-9ABB-D1C6405A4A33}"/>
              </a:ext>
            </a:extLst>
          </p:cNvPr>
          <p:cNvPicPr>
            <a:picLocks noChangeAspect="1"/>
          </p:cNvPicPr>
          <p:nvPr/>
        </p:nvPicPr>
        <p:blipFill>
          <a:blip r:embed="rId8"/>
          <a:stretch>
            <a:fillRect/>
          </a:stretch>
        </p:blipFill>
        <p:spPr>
          <a:xfrm>
            <a:off x="5391150" y="5128956"/>
            <a:ext cx="3513667" cy="1270000"/>
          </a:xfrm>
          <a:prstGeom prst="rect">
            <a:avLst/>
          </a:prstGeom>
          <a:effectLst>
            <a:softEdge rad="63500"/>
          </a:effectLst>
        </p:spPr>
      </p:pic>
      <p:pic>
        <p:nvPicPr>
          <p:cNvPr id="25" name="Picture 24">
            <a:extLst>
              <a:ext uri="{FF2B5EF4-FFF2-40B4-BE49-F238E27FC236}">
                <a16:creationId xmlns:a16="http://schemas.microsoft.com/office/drawing/2014/main" id="{3CA83DCF-810C-BE49-B4D3-E3812932E455}"/>
              </a:ext>
            </a:extLst>
          </p:cNvPr>
          <p:cNvPicPr>
            <a:picLocks noChangeAspect="1"/>
          </p:cNvPicPr>
          <p:nvPr/>
        </p:nvPicPr>
        <p:blipFill rotWithShape="1">
          <a:blip r:embed="rId9"/>
          <a:srcRect l="14422" r="12245"/>
          <a:stretch/>
        </p:blipFill>
        <p:spPr>
          <a:xfrm>
            <a:off x="403202" y="181957"/>
            <a:ext cx="1676400" cy="1651000"/>
          </a:xfrm>
          <a:prstGeom prst="rect">
            <a:avLst/>
          </a:prstGeom>
          <a:effectLst>
            <a:softEdge rad="63500"/>
          </a:effectLst>
        </p:spPr>
      </p:pic>
    </p:spTree>
    <p:extLst>
      <p:ext uri="{BB962C8B-B14F-4D97-AF65-F5344CB8AC3E}">
        <p14:creationId xmlns:p14="http://schemas.microsoft.com/office/powerpoint/2010/main" val="2674781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C013E7-4CFA-1745-8DD7-28BBD8604AF8}"/>
              </a:ext>
            </a:extLst>
          </p:cNvPr>
          <p:cNvSpPr>
            <a:spLocks noGrp="1"/>
          </p:cNvSpPr>
          <p:nvPr>
            <p:ph type="title"/>
          </p:nvPr>
        </p:nvSpPr>
        <p:spPr>
          <a:xfrm>
            <a:off x="292984" y="0"/>
            <a:ext cx="7886700" cy="1325563"/>
          </a:xfrm>
        </p:spPr>
        <p:txBody>
          <a:bodyPr/>
          <a:lstStyle/>
          <a:p>
            <a:r>
              <a:rPr lang="en-US" b="1" dirty="0">
                <a:solidFill>
                  <a:srgbClr val="FF0000"/>
                </a:solidFill>
                <a:latin typeface="Arial" panose="020B0604020202020204" pitchFamily="34" charset="0"/>
                <a:cs typeface="Arial" panose="020B0604020202020204" pitchFamily="34" charset="0"/>
              </a:rPr>
              <a:t>SNS Budget</a:t>
            </a:r>
          </a:p>
        </p:txBody>
      </p:sp>
      <p:sp>
        <p:nvSpPr>
          <p:cNvPr id="3" name="Content Placeholder 2">
            <a:extLst>
              <a:ext uri="{FF2B5EF4-FFF2-40B4-BE49-F238E27FC236}">
                <a16:creationId xmlns:a16="http://schemas.microsoft.com/office/drawing/2014/main" id="{2A515D7F-EB27-044B-8CF5-44D4E7C51F45}"/>
              </a:ext>
            </a:extLst>
          </p:cNvPr>
          <p:cNvSpPr>
            <a:spLocks noGrp="1"/>
          </p:cNvSpPr>
          <p:nvPr>
            <p:ph idx="1"/>
          </p:nvPr>
        </p:nvSpPr>
        <p:spPr>
          <a:xfrm>
            <a:off x="378902" y="957524"/>
            <a:ext cx="7886700" cy="4351338"/>
          </a:xfrm>
        </p:spPr>
        <p:txBody>
          <a:bodyPr/>
          <a:lstStyle/>
          <a:p>
            <a:r>
              <a:rPr lang="en-US" dirty="0">
                <a:solidFill>
                  <a:srgbClr val="FFFF00"/>
                </a:solidFill>
              </a:rPr>
              <a:t>Not strategic</a:t>
            </a:r>
          </a:p>
          <a:p>
            <a:r>
              <a:rPr lang="en-US" dirty="0">
                <a:solidFill>
                  <a:srgbClr val="FFFF00"/>
                </a:solidFill>
              </a:rPr>
              <a:t>Minimal sources of revenue</a:t>
            </a:r>
          </a:p>
          <a:p>
            <a:r>
              <a:rPr lang="en-US" dirty="0">
                <a:solidFill>
                  <a:srgbClr val="FFFF00"/>
                </a:solidFill>
              </a:rPr>
              <a:t>Increasing products requiring capitol investment</a:t>
            </a:r>
          </a:p>
        </p:txBody>
      </p:sp>
      <p:pic>
        <p:nvPicPr>
          <p:cNvPr id="5" name="Picture 4">
            <a:extLst>
              <a:ext uri="{FF2B5EF4-FFF2-40B4-BE49-F238E27FC236}">
                <a16:creationId xmlns:a16="http://schemas.microsoft.com/office/drawing/2014/main" id="{357FA200-42D2-4D4B-B784-5E1EC512A0A4}"/>
              </a:ext>
            </a:extLst>
          </p:cNvPr>
          <p:cNvPicPr>
            <a:picLocks noChangeAspect="1"/>
          </p:cNvPicPr>
          <p:nvPr/>
        </p:nvPicPr>
        <p:blipFill>
          <a:blip r:embed="rId3"/>
          <a:stretch>
            <a:fillRect/>
          </a:stretch>
        </p:blipFill>
        <p:spPr>
          <a:xfrm>
            <a:off x="4322252" y="2416008"/>
            <a:ext cx="4821748" cy="4441992"/>
          </a:xfrm>
          <a:prstGeom prst="rect">
            <a:avLst/>
          </a:prstGeom>
        </p:spPr>
      </p:pic>
    </p:spTree>
    <p:extLst>
      <p:ext uri="{BB962C8B-B14F-4D97-AF65-F5344CB8AC3E}">
        <p14:creationId xmlns:p14="http://schemas.microsoft.com/office/powerpoint/2010/main" val="14637999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B8AC4-C496-0B48-ADE1-69EEE85B8AE9}"/>
              </a:ext>
            </a:extLst>
          </p:cNvPr>
          <p:cNvSpPr>
            <a:spLocks noGrp="1"/>
          </p:cNvSpPr>
          <p:nvPr>
            <p:ph type="title"/>
          </p:nvPr>
        </p:nvSpPr>
        <p:spPr>
          <a:xfrm>
            <a:off x="628650" y="382798"/>
            <a:ext cx="7886700" cy="994172"/>
          </a:xfrm>
        </p:spPr>
        <p:txBody>
          <a:bodyPr>
            <a:normAutofit fontScale="90000"/>
          </a:bodyPr>
          <a:lstStyle/>
          <a:p>
            <a:pPr algn="ctr"/>
            <a:r>
              <a:rPr lang="en-US" b="1" dirty="0">
                <a:solidFill>
                  <a:srgbClr val="FF0000"/>
                </a:solidFill>
                <a:latin typeface="Arial" panose="020B0604020202020204" pitchFamily="34" charset="0"/>
                <a:cs typeface="Arial" panose="020B0604020202020204" pitchFamily="34" charset="0"/>
              </a:rPr>
              <a:t>The Society of Neurological Surgeons  </a:t>
            </a:r>
            <a:br>
              <a:rPr lang="en-US" b="1" dirty="0">
                <a:solidFill>
                  <a:srgbClr val="FF0000"/>
                </a:solidFill>
                <a:latin typeface="Arial" panose="020B0604020202020204" pitchFamily="34" charset="0"/>
                <a:cs typeface="Arial" panose="020B0604020202020204" pitchFamily="34" charset="0"/>
              </a:rPr>
            </a:br>
            <a:endParaRPr lang="en-US" b="1" dirty="0">
              <a:solidFill>
                <a:srgbClr val="FF0000"/>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1E7434A4-5ACF-8146-92AA-D147C00BB025}"/>
              </a:ext>
            </a:extLst>
          </p:cNvPr>
          <p:cNvSpPr>
            <a:spLocks noGrp="1"/>
          </p:cNvSpPr>
          <p:nvPr>
            <p:ph idx="1"/>
          </p:nvPr>
        </p:nvSpPr>
        <p:spPr>
          <a:xfrm>
            <a:off x="223209" y="1465391"/>
            <a:ext cx="8515350" cy="4259580"/>
          </a:xfrm>
        </p:spPr>
        <p:txBody>
          <a:bodyPr>
            <a:normAutofit fontScale="25000" lnSpcReduction="20000"/>
          </a:bodyPr>
          <a:lstStyle/>
          <a:p>
            <a:r>
              <a:rPr lang="en-US" sz="7200" dirty="0">
                <a:solidFill>
                  <a:srgbClr val="FFFF00"/>
                </a:solidFill>
                <a:latin typeface="Arial" panose="020B0604020202020204" pitchFamily="34" charset="0"/>
                <a:cs typeface="Arial" panose="020B0604020202020204" pitchFamily="34" charset="0"/>
              </a:rPr>
              <a:t>The American society of leaders in neurosurgical </a:t>
            </a:r>
            <a:r>
              <a:rPr lang="en-US" sz="7200" dirty="0">
                <a:solidFill>
                  <a:srgbClr val="FF0000"/>
                </a:solidFill>
                <a:latin typeface="Arial" panose="020B0604020202020204" pitchFamily="34" charset="0"/>
                <a:cs typeface="Arial" panose="020B0604020202020204" pitchFamily="34" charset="0"/>
              </a:rPr>
              <a:t>residency education</a:t>
            </a:r>
            <a:r>
              <a:rPr lang="en-US" sz="7200" dirty="0">
                <a:solidFill>
                  <a:srgbClr val="FFFF00"/>
                </a:solidFill>
                <a:latin typeface="Arial" panose="020B0604020202020204" pitchFamily="34" charset="0"/>
                <a:cs typeface="Arial" panose="020B0604020202020204" pitchFamily="34" charset="0"/>
              </a:rPr>
              <a:t>, and the oldest neurosurgical society in the world. Academic department chairman, residency program directors, and other key individuals comprise the active membership of the Society. </a:t>
            </a:r>
          </a:p>
          <a:p>
            <a:r>
              <a:rPr lang="en-US" sz="7200" dirty="0">
                <a:solidFill>
                  <a:srgbClr val="FFFF00"/>
                </a:solidFill>
                <a:latin typeface="Arial" panose="020B0604020202020204" pitchFamily="34" charset="0"/>
                <a:cs typeface="Arial" panose="020B0604020202020204" pitchFamily="34" charset="0"/>
              </a:rPr>
              <a:t>The purpose of the Society in carrying on the traditions of the founding members will be:</a:t>
            </a:r>
          </a:p>
          <a:p>
            <a:pPr lvl="1"/>
            <a:r>
              <a:rPr lang="en-US" sz="6400" dirty="0">
                <a:solidFill>
                  <a:srgbClr val="FFFF00"/>
                </a:solidFill>
                <a:latin typeface="Arial" panose="020B0604020202020204" pitchFamily="34" charset="0"/>
                <a:cs typeface="Arial" panose="020B0604020202020204" pitchFamily="34" charset="0"/>
              </a:rPr>
              <a:t>The continuing development of the field of neurological surgery including </a:t>
            </a:r>
            <a:r>
              <a:rPr lang="en-US" sz="6400" dirty="0">
                <a:solidFill>
                  <a:srgbClr val="FF0000"/>
                </a:solidFill>
                <a:latin typeface="Arial" panose="020B0604020202020204" pitchFamily="34" charset="0"/>
                <a:cs typeface="Arial" panose="020B0604020202020204" pitchFamily="34" charset="0"/>
              </a:rPr>
              <a:t>graduate and post-graduate education.</a:t>
            </a:r>
            <a:br>
              <a:rPr lang="en-US" sz="6400" dirty="0">
                <a:solidFill>
                  <a:srgbClr val="FFFF00"/>
                </a:solidFill>
                <a:latin typeface="Arial" panose="020B0604020202020204" pitchFamily="34" charset="0"/>
                <a:cs typeface="Arial" panose="020B0604020202020204" pitchFamily="34" charset="0"/>
              </a:rPr>
            </a:br>
            <a:br>
              <a:rPr lang="en-US" sz="6400" dirty="0">
                <a:solidFill>
                  <a:srgbClr val="FFFF00"/>
                </a:solidFill>
                <a:latin typeface="Arial" panose="020B0604020202020204" pitchFamily="34" charset="0"/>
                <a:cs typeface="Arial" panose="020B0604020202020204" pitchFamily="34" charset="0"/>
              </a:rPr>
            </a:br>
            <a:endParaRPr lang="en-US" sz="6400" dirty="0">
              <a:solidFill>
                <a:srgbClr val="FFFF00"/>
              </a:solidFill>
              <a:latin typeface="Arial" panose="020B0604020202020204" pitchFamily="34" charset="0"/>
              <a:cs typeface="Arial" panose="020B0604020202020204" pitchFamily="34" charset="0"/>
            </a:endParaRPr>
          </a:p>
          <a:p>
            <a:pPr lvl="1"/>
            <a:r>
              <a:rPr lang="en-US" sz="6400" dirty="0">
                <a:solidFill>
                  <a:srgbClr val="FFFF00"/>
                </a:solidFill>
                <a:latin typeface="Arial" panose="020B0604020202020204" pitchFamily="34" charset="0"/>
                <a:cs typeface="Arial" panose="020B0604020202020204" pitchFamily="34" charset="0"/>
              </a:rPr>
              <a:t>To encourage and support </a:t>
            </a:r>
            <a:r>
              <a:rPr lang="en-US" sz="6400" dirty="0">
                <a:solidFill>
                  <a:srgbClr val="FF0000"/>
                </a:solidFill>
                <a:latin typeface="Arial" panose="020B0604020202020204" pitchFamily="34" charset="0"/>
                <a:cs typeface="Arial" panose="020B0604020202020204" pitchFamily="34" charset="0"/>
              </a:rPr>
              <a:t>research in neurosciences.</a:t>
            </a:r>
          </a:p>
          <a:p>
            <a:pPr lvl="1"/>
            <a:endParaRPr lang="en-US" sz="6400" dirty="0">
              <a:solidFill>
                <a:srgbClr val="FFFF00"/>
              </a:solidFill>
              <a:latin typeface="Arial" panose="020B0604020202020204" pitchFamily="34" charset="0"/>
              <a:cs typeface="Arial" panose="020B0604020202020204" pitchFamily="34" charset="0"/>
            </a:endParaRPr>
          </a:p>
          <a:p>
            <a:pPr lvl="1"/>
            <a:r>
              <a:rPr lang="en-US" sz="6400" dirty="0">
                <a:solidFill>
                  <a:srgbClr val="FFFF00"/>
                </a:solidFill>
                <a:latin typeface="Arial" panose="020B0604020202020204" pitchFamily="34" charset="0"/>
                <a:cs typeface="Arial" panose="020B0604020202020204" pitchFamily="34" charset="0"/>
              </a:rPr>
              <a:t>to </a:t>
            </a:r>
            <a:r>
              <a:rPr lang="en-US" sz="6400" dirty="0">
                <a:solidFill>
                  <a:srgbClr val="FF0000"/>
                </a:solidFill>
                <a:latin typeface="Arial" panose="020B0604020202020204" pitchFamily="34" charset="0"/>
                <a:cs typeface="Arial" panose="020B0604020202020204" pitchFamily="34" charset="0"/>
              </a:rPr>
              <a:t>coordinate with other key organizations in Neurological Surgery that are involved in resident education</a:t>
            </a:r>
            <a:r>
              <a:rPr lang="en-US" sz="6400" dirty="0">
                <a:solidFill>
                  <a:srgbClr val="FFFF00"/>
                </a:solidFill>
                <a:latin typeface="Arial" panose="020B0604020202020204" pitchFamily="34" charset="0"/>
                <a:cs typeface="Arial" panose="020B0604020202020204" pitchFamily="34" charset="0"/>
              </a:rPr>
              <a:t>. These organizations include the American Board of Neurological Surgery (ABNS), the Residency Review Committee (RRC) for Neurological Surgery, the American Association of Neurological Surgeons (AANS), and the Congress of Neurological Surgeons (CNS). In its role as the program directors' society for Neurological Surgery, the SNS plays a </a:t>
            </a:r>
            <a:r>
              <a:rPr lang="en-US" sz="6400" dirty="0">
                <a:solidFill>
                  <a:srgbClr val="FF0000"/>
                </a:solidFill>
                <a:latin typeface="Arial" panose="020B0604020202020204" pitchFamily="34" charset="0"/>
                <a:cs typeface="Arial" panose="020B0604020202020204" pitchFamily="34" charset="0"/>
              </a:rPr>
              <a:t>pivotal role in determining the content and format of residency education with regard to curriculum requirements and program design.</a:t>
            </a:r>
          </a:p>
          <a:p>
            <a:pPr lvl="1"/>
            <a:endParaRPr lang="en-US" sz="6400" dirty="0">
              <a:solidFill>
                <a:srgbClr val="FFFF00"/>
              </a:solidFill>
              <a:latin typeface="Arial" panose="020B0604020202020204" pitchFamily="34" charset="0"/>
              <a:cs typeface="Arial" panose="020B0604020202020204" pitchFamily="34" charset="0"/>
            </a:endParaRPr>
          </a:p>
          <a:p>
            <a:pPr lvl="1"/>
            <a:r>
              <a:rPr lang="en-US" sz="6400" dirty="0">
                <a:solidFill>
                  <a:srgbClr val="FFFF00"/>
                </a:solidFill>
                <a:latin typeface="Arial" panose="020B0604020202020204" pitchFamily="34" charset="0"/>
                <a:cs typeface="Arial" panose="020B0604020202020204" pitchFamily="34" charset="0"/>
              </a:rPr>
              <a:t>To help </a:t>
            </a:r>
            <a:r>
              <a:rPr lang="en-US" sz="6400" dirty="0">
                <a:solidFill>
                  <a:srgbClr val="FF0000"/>
                </a:solidFill>
                <a:latin typeface="Arial" panose="020B0604020202020204" pitchFamily="34" charset="0"/>
                <a:cs typeface="Arial" panose="020B0604020202020204" pitchFamily="34" charset="0"/>
              </a:rPr>
              <a:t>set the agendas for undergraduate education </a:t>
            </a:r>
            <a:r>
              <a:rPr lang="en-US" sz="6400" dirty="0">
                <a:solidFill>
                  <a:srgbClr val="FFFF00"/>
                </a:solidFill>
                <a:latin typeface="Arial" panose="020B0604020202020204" pitchFamily="34" charset="0"/>
                <a:cs typeface="Arial" panose="020B0604020202020204" pitchFamily="34" charset="0"/>
              </a:rPr>
              <a:t>preparatory to neurosurgical residency, and for both basic and clinical neurosurgical research. </a:t>
            </a:r>
            <a:endParaRPr lang="en-US" sz="6400" dirty="0"/>
          </a:p>
        </p:txBody>
      </p:sp>
      <p:pic>
        <p:nvPicPr>
          <p:cNvPr id="5" name="Picture 4">
            <a:extLst>
              <a:ext uri="{FF2B5EF4-FFF2-40B4-BE49-F238E27FC236}">
                <a16:creationId xmlns:a16="http://schemas.microsoft.com/office/drawing/2014/main" id="{BB02F7C8-0952-6247-9FFD-8CCA4D477E23}"/>
              </a:ext>
            </a:extLst>
          </p:cNvPr>
          <p:cNvPicPr>
            <a:picLocks noChangeAspect="1"/>
          </p:cNvPicPr>
          <p:nvPr/>
        </p:nvPicPr>
        <p:blipFill>
          <a:blip r:embed="rId3"/>
          <a:stretch>
            <a:fillRect/>
          </a:stretch>
        </p:blipFill>
        <p:spPr>
          <a:xfrm>
            <a:off x="-224586" y="109965"/>
            <a:ext cx="1706472" cy="1355426"/>
          </a:xfrm>
          <a:prstGeom prst="rect">
            <a:avLst/>
          </a:prstGeom>
        </p:spPr>
      </p:pic>
    </p:spTree>
    <p:extLst>
      <p:ext uri="{BB962C8B-B14F-4D97-AF65-F5344CB8AC3E}">
        <p14:creationId xmlns:p14="http://schemas.microsoft.com/office/powerpoint/2010/main" val="38464942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C013E7-4CFA-1745-8DD7-28BBD8604AF8}"/>
              </a:ext>
            </a:extLst>
          </p:cNvPr>
          <p:cNvSpPr>
            <a:spLocks noGrp="1"/>
          </p:cNvSpPr>
          <p:nvPr>
            <p:ph type="title"/>
          </p:nvPr>
        </p:nvSpPr>
        <p:spPr>
          <a:xfrm>
            <a:off x="789245" y="-362581"/>
            <a:ext cx="7886700" cy="1325563"/>
          </a:xfrm>
        </p:spPr>
        <p:txBody>
          <a:bodyPr/>
          <a:lstStyle/>
          <a:p>
            <a:r>
              <a:rPr lang="en-US" b="1" dirty="0">
                <a:solidFill>
                  <a:srgbClr val="FF0000"/>
                </a:solidFill>
                <a:latin typeface="Arial" panose="020B0604020202020204" pitchFamily="34" charset="0"/>
                <a:cs typeface="Arial" panose="020B0604020202020204" pitchFamily="34" charset="0"/>
              </a:rPr>
              <a:t>SNS Educational Products</a:t>
            </a:r>
          </a:p>
        </p:txBody>
      </p:sp>
      <p:sp>
        <p:nvSpPr>
          <p:cNvPr id="3" name="Content Placeholder 2">
            <a:extLst>
              <a:ext uri="{FF2B5EF4-FFF2-40B4-BE49-F238E27FC236}">
                <a16:creationId xmlns:a16="http://schemas.microsoft.com/office/drawing/2014/main" id="{2A515D7F-EB27-044B-8CF5-44D4E7C51F45}"/>
              </a:ext>
            </a:extLst>
          </p:cNvPr>
          <p:cNvSpPr>
            <a:spLocks noGrp="1"/>
          </p:cNvSpPr>
          <p:nvPr>
            <p:ph idx="1"/>
          </p:nvPr>
        </p:nvSpPr>
        <p:spPr>
          <a:xfrm>
            <a:off x="335352" y="678559"/>
            <a:ext cx="7886700" cy="5895017"/>
          </a:xfrm>
        </p:spPr>
        <p:txBody>
          <a:bodyPr>
            <a:normAutofit fontScale="92500" lnSpcReduction="10000"/>
          </a:bodyPr>
          <a:lstStyle/>
          <a:p>
            <a:r>
              <a:rPr lang="en-US" dirty="0">
                <a:solidFill>
                  <a:srgbClr val="FFFF00"/>
                </a:solidFill>
              </a:rPr>
              <a:t>Bootcamps</a:t>
            </a:r>
          </a:p>
          <a:p>
            <a:endParaRPr lang="en-US" dirty="0">
              <a:solidFill>
                <a:srgbClr val="FFFF00"/>
              </a:solidFill>
            </a:endParaRPr>
          </a:p>
          <a:p>
            <a:r>
              <a:rPr lang="en-US" dirty="0">
                <a:solidFill>
                  <a:srgbClr val="FFFF00"/>
                </a:solidFill>
              </a:rPr>
              <a:t>RUNN Course</a:t>
            </a:r>
          </a:p>
          <a:p>
            <a:endParaRPr lang="en-US" dirty="0">
              <a:solidFill>
                <a:srgbClr val="FFFF00"/>
              </a:solidFill>
            </a:endParaRPr>
          </a:p>
          <a:p>
            <a:r>
              <a:rPr lang="en-US" dirty="0">
                <a:solidFill>
                  <a:srgbClr val="FFFF00"/>
                </a:solidFill>
              </a:rPr>
              <a:t>Milestones</a:t>
            </a:r>
          </a:p>
          <a:p>
            <a:endParaRPr lang="en-US" dirty="0">
              <a:solidFill>
                <a:srgbClr val="FFFF00"/>
              </a:solidFill>
            </a:endParaRPr>
          </a:p>
          <a:p>
            <a:r>
              <a:rPr lang="en-US" dirty="0">
                <a:solidFill>
                  <a:srgbClr val="FFFF00"/>
                </a:solidFill>
              </a:rPr>
              <a:t>Matrix Curriculum</a:t>
            </a:r>
          </a:p>
          <a:p>
            <a:endParaRPr lang="en-US" dirty="0">
              <a:solidFill>
                <a:srgbClr val="FFFF00"/>
              </a:solidFill>
            </a:endParaRPr>
          </a:p>
          <a:p>
            <a:r>
              <a:rPr lang="en-US" dirty="0">
                <a:solidFill>
                  <a:srgbClr val="FFFF00"/>
                </a:solidFill>
              </a:rPr>
              <a:t>CAST</a:t>
            </a:r>
          </a:p>
          <a:p>
            <a:endParaRPr lang="en-US" dirty="0">
              <a:solidFill>
                <a:srgbClr val="FFFF00"/>
              </a:solidFill>
            </a:endParaRPr>
          </a:p>
          <a:p>
            <a:r>
              <a:rPr lang="en-US" dirty="0">
                <a:solidFill>
                  <a:srgbClr val="FFFF00"/>
                </a:solidFill>
              </a:rPr>
              <a:t>Neurosurgery Portal</a:t>
            </a:r>
          </a:p>
          <a:p>
            <a:endParaRPr lang="en-US" dirty="0">
              <a:solidFill>
                <a:srgbClr val="FFFF00"/>
              </a:solidFill>
            </a:endParaRPr>
          </a:p>
          <a:p>
            <a:r>
              <a:rPr lang="en-US" dirty="0">
                <a:solidFill>
                  <a:srgbClr val="FFFF00"/>
                </a:solidFill>
              </a:rPr>
              <a:t>One Neurosurgery Summit</a:t>
            </a:r>
          </a:p>
        </p:txBody>
      </p:sp>
      <p:pic>
        <p:nvPicPr>
          <p:cNvPr id="4" name="Picture 3">
            <a:extLst>
              <a:ext uri="{FF2B5EF4-FFF2-40B4-BE49-F238E27FC236}">
                <a16:creationId xmlns:a16="http://schemas.microsoft.com/office/drawing/2014/main" id="{996D66E2-3B4B-3746-A26C-A47902F7A6FE}"/>
              </a:ext>
            </a:extLst>
          </p:cNvPr>
          <p:cNvPicPr>
            <a:picLocks noChangeAspect="1"/>
          </p:cNvPicPr>
          <p:nvPr/>
        </p:nvPicPr>
        <p:blipFill>
          <a:blip r:embed="rId3"/>
          <a:stretch>
            <a:fillRect/>
          </a:stretch>
        </p:blipFill>
        <p:spPr>
          <a:xfrm>
            <a:off x="6733899" y="2004122"/>
            <a:ext cx="1942046" cy="1314494"/>
          </a:xfrm>
          <a:prstGeom prst="rect">
            <a:avLst/>
          </a:prstGeom>
        </p:spPr>
      </p:pic>
      <p:pic>
        <p:nvPicPr>
          <p:cNvPr id="6" name="Picture 5">
            <a:extLst>
              <a:ext uri="{FF2B5EF4-FFF2-40B4-BE49-F238E27FC236}">
                <a16:creationId xmlns:a16="http://schemas.microsoft.com/office/drawing/2014/main" id="{710B4FE1-1E32-0C40-8C17-F07F91C50641}"/>
              </a:ext>
            </a:extLst>
          </p:cNvPr>
          <p:cNvPicPr>
            <a:picLocks noChangeAspect="1"/>
          </p:cNvPicPr>
          <p:nvPr/>
        </p:nvPicPr>
        <p:blipFill>
          <a:blip r:embed="rId4"/>
          <a:stretch>
            <a:fillRect/>
          </a:stretch>
        </p:blipFill>
        <p:spPr>
          <a:xfrm>
            <a:off x="2829464" y="511521"/>
            <a:ext cx="1530376" cy="1019231"/>
          </a:xfrm>
          <a:prstGeom prst="rect">
            <a:avLst/>
          </a:prstGeom>
        </p:spPr>
      </p:pic>
      <p:pic>
        <p:nvPicPr>
          <p:cNvPr id="8" name="Picture 7">
            <a:extLst>
              <a:ext uri="{FF2B5EF4-FFF2-40B4-BE49-F238E27FC236}">
                <a16:creationId xmlns:a16="http://schemas.microsoft.com/office/drawing/2014/main" id="{4C187893-3398-6B43-8A53-726C7ACE9B61}"/>
              </a:ext>
            </a:extLst>
          </p:cNvPr>
          <p:cNvPicPr>
            <a:picLocks noChangeAspect="1"/>
          </p:cNvPicPr>
          <p:nvPr/>
        </p:nvPicPr>
        <p:blipFill>
          <a:blip r:embed="rId5"/>
          <a:stretch>
            <a:fillRect/>
          </a:stretch>
        </p:blipFill>
        <p:spPr>
          <a:xfrm>
            <a:off x="6733899" y="5404028"/>
            <a:ext cx="2213721" cy="1336586"/>
          </a:xfrm>
          <a:prstGeom prst="rect">
            <a:avLst/>
          </a:prstGeom>
        </p:spPr>
      </p:pic>
      <p:pic>
        <p:nvPicPr>
          <p:cNvPr id="10" name="Picture 9">
            <a:extLst>
              <a:ext uri="{FF2B5EF4-FFF2-40B4-BE49-F238E27FC236}">
                <a16:creationId xmlns:a16="http://schemas.microsoft.com/office/drawing/2014/main" id="{990105AA-3CB3-4B46-8EDC-232DA3F4EF89}"/>
              </a:ext>
            </a:extLst>
          </p:cNvPr>
          <p:cNvPicPr>
            <a:picLocks noChangeAspect="1"/>
          </p:cNvPicPr>
          <p:nvPr/>
        </p:nvPicPr>
        <p:blipFill>
          <a:blip r:embed="rId6"/>
          <a:stretch>
            <a:fillRect/>
          </a:stretch>
        </p:blipFill>
        <p:spPr>
          <a:xfrm>
            <a:off x="3686506" y="2725153"/>
            <a:ext cx="1944878" cy="1458658"/>
          </a:xfrm>
          <a:prstGeom prst="rect">
            <a:avLst/>
          </a:prstGeom>
        </p:spPr>
      </p:pic>
      <p:pic>
        <p:nvPicPr>
          <p:cNvPr id="12" name="Picture 11">
            <a:extLst>
              <a:ext uri="{FF2B5EF4-FFF2-40B4-BE49-F238E27FC236}">
                <a16:creationId xmlns:a16="http://schemas.microsoft.com/office/drawing/2014/main" id="{C88CA268-E8CA-F14E-9867-7E83A612B04E}"/>
              </a:ext>
            </a:extLst>
          </p:cNvPr>
          <p:cNvPicPr>
            <a:picLocks noChangeAspect="1"/>
          </p:cNvPicPr>
          <p:nvPr/>
        </p:nvPicPr>
        <p:blipFill>
          <a:blip r:embed="rId7"/>
          <a:stretch>
            <a:fillRect/>
          </a:stretch>
        </p:blipFill>
        <p:spPr>
          <a:xfrm>
            <a:off x="5047560" y="1021136"/>
            <a:ext cx="1243385" cy="1661513"/>
          </a:xfrm>
          <a:prstGeom prst="rect">
            <a:avLst/>
          </a:prstGeom>
        </p:spPr>
      </p:pic>
      <p:pic>
        <p:nvPicPr>
          <p:cNvPr id="13" name="Picture 12">
            <a:extLst>
              <a:ext uri="{FF2B5EF4-FFF2-40B4-BE49-F238E27FC236}">
                <a16:creationId xmlns:a16="http://schemas.microsoft.com/office/drawing/2014/main" id="{CC00285C-3A8F-B241-98B4-505176A80781}"/>
              </a:ext>
            </a:extLst>
          </p:cNvPr>
          <p:cNvPicPr>
            <a:picLocks noChangeAspect="1"/>
          </p:cNvPicPr>
          <p:nvPr/>
        </p:nvPicPr>
        <p:blipFill>
          <a:blip r:embed="rId8"/>
          <a:stretch>
            <a:fillRect/>
          </a:stretch>
        </p:blipFill>
        <p:spPr>
          <a:xfrm>
            <a:off x="3917210" y="4831764"/>
            <a:ext cx="2494007" cy="1008319"/>
          </a:xfrm>
          <a:prstGeom prst="rect">
            <a:avLst/>
          </a:prstGeom>
        </p:spPr>
      </p:pic>
      <p:pic>
        <p:nvPicPr>
          <p:cNvPr id="14" name="Picture 13">
            <a:extLst>
              <a:ext uri="{FF2B5EF4-FFF2-40B4-BE49-F238E27FC236}">
                <a16:creationId xmlns:a16="http://schemas.microsoft.com/office/drawing/2014/main" id="{3F7725C3-B538-1F47-A790-EA5718291C0E}"/>
              </a:ext>
            </a:extLst>
          </p:cNvPr>
          <p:cNvPicPr>
            <a:picLocks noChangeAspect="1"/>
          </p:cNvPicPr>
          <p:nvPr/>
        </p:nvPicPr>
        <p:blipFill>
          <a:blip r:embed="rId9"/>
          <a:stretch>
            <a:fillRect/>
          </a:stretch>
        </p:blipFill>
        <p:spPr>
          <a:xfrm>
            <a:off x="1584985" y="3854110"/>
            <a:ext cx="2241722" cy="1252727"/>
          </a:xfrm>
          <a:prstGeom prst="rect">
            <a:avLst/>
          </a:prstGeom>
          <a:effectLst/>
        </p:spPr>
      </p:pic>
    </p:spTree>
    <p:extLst>
      <p:ext uri="{BB962C8B-B14F-4D97-AF65-F5344CB8AC3E}">
        <p14:creationId xmlns:p14="http://schemas.microsoft.com/office/powerpoint/2010/main" val="2075310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barn(inVertical)">
                                      <p:cBhvr>
                                        <p:cTn id="7" dur="500"/>
                                        <p:tgtEl>
                                          <p:spTgt spid="3">
                                            <p:txEl>
                                              <p:pRg st="2" end="2"/>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barn(inVertical)">
                                      <p:cBhvr>
                                        <p:cTn id="15" dur="500"/>
                                        <p:tgtEl>
                                          <p:spTgt spid="3">
                                            <p:txEl>
                                              <p:pRg st="4" end="4"/>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animEffect transition="in" filter="barn(inVertical)">
                                      <p:cBhvr>
                                        <p:cTn id="23" dur="500"/>
                                        <p:tgtEl>
                                          <p:spTgt spid="3">
                                            <p:txEl>
                                              <p:pRg st="6" end="6"/>
                                            </p:txEl>
                                          </p:spTgt>
                                        </p:tgtEl>
                                      </p:cBhvr>
                                    </p:animEffect>
                                  </p:childTnLst>
                                </p:cTn>
                              </p:par>
                              <p:par>
                                <p:cTn id="24" presetID="16" presetClass="entr" presetSubtype="21"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animEffect transition="in" filter="barn(inVertical)">
                                      <p:cBhvr>
                                        <p:cTn id="31" dur="500"/>
                                        <p:tgtEl>
                                          <p:spTgt spid="3">
                                            <p:txEl>
                                              <p:pRg st="8" end="8"/>
                                            </p:txEl>
                                          </p:spTgt>
                                        </p:tgtEl>
                                      </p:cBhvr>
                                    </p:animEffect>
                                  </p:childTnLst>
                                </p:cTn>
                              </p:par>
                              <p:par>
                                <p:cTn id="32" presetID="16" presetClass="entr" presetSubtype="21" fill="hold"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barn(inVertical)">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animEffect transition="in" filter="barn(inVertical)">
                                      <p:cBhvr>
                                        <p:cTn id="39" dur="500"/>
                                        <p:tgtEl>
                                          <p:spTgt spid="3">
                                            <p:txEl>
                                              <p:pRg st="10" end="10"/>
                                            </p:txEl>
                                          </p:spTgt>
                                        </p:tgtEl>
                                      </p:cBhvr>
                                    </p:animEffect>
                                  </p:childTnLst>
                                </p:cTn>
                              </p:par>
                              <p:par>
                                <p:cTn id="40" presetID="16" presetClass="entr" presetSubtype="21" fill="hold" nodeType="with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barn(inVertical)">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3">
                                            <p:txEl>
                                              <p:pRg st="12" end="12"/>
                                            </p:txEl>
                                          </p:spTgt>
                                        </p:tgtEl>
                                        <p:attrNameLst>
                                          <p:attrName>style.visibility</p:attrName>
                                        </p:attrNameLst>
                                      </p:cBhvr>
                                      <p:to>
                                        <p:strVal val="visible"/>
                                      </p:to>
                                    </p:set>
                                    <p:animEffect transition="in" filter="barn(inVertical)">
                                      <p:cBhvr>
                                        <p:cTn id="47" dur="500"/>
                                        <p:tgtEl>
                                          <p:spTgt spid="3">
                                            <p:txEl>
                                              <p:pRg st="12" end="12"/>
                                            </p:txEl>
                                          </p:spTgt>
                                        </p:tgtEl>
                                      </p:cBhvr>
                                    </p:animEffect>
                                  </p:childTnLst>
                                </p:cTn>
                              </p:par>
                              <p:par>
                                <p:cTn id="48" presetID="16" presetClass="entr" presetSubtype="21" fill="hold" nodeType="withEffect">
                                  <p:stCondLst>
                                    <p:cond delay="0"/>
                                  </p:stCondLst>
                                  <p:childTnLst>
                                    <p:set>
                                      <p:cBhvr>
                                        <p:cTn id="49" dur="1" fill="hold">
                                          <p:stCondLst>
                                            <p:cond delay="0"/>
                                          </p:stCondLst>
                                        </p:cTn>
                                        <p:tgtEl>
                                          <p:spTgt spid="8"/>
                                        </p:tgtEl>
                                        <p:attrNameLst>
                                          <p:attrName>style.visibility</p:attrName>
                                        </p:attrNameLst>
                                      </p:cBhvr>
                                      <p:to>
                                        <p:strVal val="visible"/>
                                      </p:to>
                                    </p:set>
                                    <p:animEffect transition="in" filter="barn(inVertical)">
                                      <p:cBhvr>
                                        <p:cTn id="5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C013E7-4CFA-1745-8DD7-28BBD8604AF8}"/>
              </a:ext>
            </a:extLst>
          </p:cNvPr>
          <p:cNvSpPr>
            <a:spLocks noGrp="1"/>
          </p:cNvSpPr>
          <p:nvPr>
            <p:ph type="title"/>
          </p:nvPr>
        </p:nvSpPr>
        <p:spPr/>
        <p:txBody>
          <a:bodyPr/>
          <a:lstStyle/>
          <a:p>
            <a:r>
              <a:rPr lang="en-US" b="1" dirty="0">
                <a:solidFill>
                  <a:srgbClr val="FF0000"/>
                </a:solidFill>
                <a:latin typeface="Arial" panose="020B0604020202020204" pitchFamily="34" charset="0"/>
                <a:cs typeface="Arial" panose="020B0604020202020204" pitchFamily="34" charset="0"/>
              </a:rPr>
              <a:t>SNS Options</a:t>
            </a:r>
          </a:p>
        </p:txBody>
      </p:sp>
      <p:sp>
        <p:nvSpPr>
          <p:cNvPr id="3" name="Content Placeholder 2">
            <a:extLst>
              <a:ext uri="{FF2B5EF4-FFF2-40B4-BE49-F238E27FC236}">
                <a16:creationId xmlns:a16="http://schemas.microsoft.com/office/drawing/2014/main" id="{2A515D7F-EB27-044B-8CF5-44D4E7C51F45}"/>
              </a:ext>
            </a:extLst>
          </p:cNvPr>
          <p:cNvSpPr>
            <a:spLocks noGrp="1"/>
          </p:cNvSpPr>
          <p:nvPr>
            <p:ph idx="1"/>
          </p:nvPr>
        </p:nvSpPr>
        <p:spPr/>
        <p:txBody>
          <a:bodyPr/>
          <a:lstStyle/>
          <a:p>
            <a:r>
              <a:rPr lang="en-US" dirty="0">
                <a:solidFill>
                  <a:srgbClr val="FFFF00"/>
                </a:solidFill>
              </a:rPr>
              <a:t>Produce profitable products</a:t>
            </a:r>
          </a:p>
          <a:p>
            <a:r>
              <a:rPr lang="en-US" dirty="0">
                <a:solidFill>
                  <a:srgbClr val="FFFF00"/>
                </a:solidFill>
              </a:rPr>
              <a:t>Seek corporate support</a:t>
            </a:r>
          </a:p>
          <a:p>
            <a:r>
              <a:rPr lang="en-US" dirty="0">
                <a:solidFill>
                  <a:srgbClr val="FFFF00"/>
                </a:solidFill>
              </a:rPr>
              <a:t>Become a wholly-owned subsidiary</a:t>
            </a:r>
          </a:p>
          <a:p>
            <a:r>
              <a:rPr lang="en-US" dirty="0">
                <a:solidFill>
                  <a:srgbClr val="FFFF00"/>
                </a:solidFill>
              </a:rPr>
              <a:t>Change the mission-annual meeting only</a:t>
            </a:r>
          </a:p>
          <a:p>
            <a:r>
              <a:rPr lang="en-US" dirty="0">
                <a:solidFill>
                  <a:srgbClr val="FFFF00"/>
                </a:solidFill>
              </a:rPr>
              <a:t>Take on the responsibility of some of the educational mission of the AANS and/or CNS </a:t>
            </a:r>
          </a:p>
          <a:p>
            <a:endParaRPr lang="en-US" dirty="0">
              <a:solidFill>
                <a:srgbClr val="FFFF00"/>
              </a:solidFill>
            </a:endParaRPr>
          </a:p>
        </p:txBody>
      </p:sp>
    </p:spTree>
    <p:extLst>
      <p:ext uri="{BB962C8B-B14F-4D97-AF65-F5344CB8AC3E}">
        <p14:creationId xmlns:p14="http://schemas.microsoft.com/office/powerpoint/2010/main" val="3588111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arn(inVertic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arn(inVertic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barn(inVertical)">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barn(inVertical)">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148</TotalTime>
  <Words>619</Words>
  <Application>Microsoft Macintosh PowerPoint</Application>
  <PresentationFormat>On-screen Show (4:3)</PresentationFormat>
  <Paragraphs>94</Paragraphs>
  <Slides>17</Slides>
  <Notes>12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17</vt:i4>
      </vt:variant>
    </vt:vector>
  </HeadingPairs>
  <TitlesOfParts>
    <vt:vector size="21" baseType="lpstr">
      <vt:lpstr>Arial</vt:lpstr>
      <vt:lpstr>Calibri</vt:lpstr>
      <vt:lpstr>Calibri Light</vt:lpstr>
      <vt:lpstr>Office Theme</vt:lpstr>
      <vt:lpstr>One Neurosurgery SNS Summit</vt:lpstr>
      <vt:lpstr>One Neurosurgery SNS Summit</vt:lpstr>
      <vt:lpstr>PowerPoint Presentation</vt:lpstr>
      <vt:lpstr>2018 Strategic Plan</vt:lpstr>
      <vt:lpstr>PowerPoint Presentation</vt:lpstr>
      <vt:lpstr>SNS Budget</vt:lpstr>
      <vt:lpstr>The Society of Neurological Surgeons   </vt:lpstr>
      <vt:lpstr>SNS Educational Products</vt:lpstr>
      <vt:lpstr>SNS Options</vt:lpstr>
      <vt:lpstr>AANS &amp; CNS Missions</vt:lpstr>
      <vt:lpstr>AANS &amp; CNS Outsourcing</vt:lpstr>
      <vt:lpstr>Benefits</vt:lpstr>
      <vt:lpstr>Proposal</vt:lpstr>
      <vt:lpstr>PowerPoint Presentation</vt:lpstr>
      <vt:lpstr>PowerPoint Presentation</vt:lpstr>
      <vt:lpstr>PowerPoint Presentation</vt:lpstr>
      <vt:lpstr>END</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One Neurosurgery SNS Summit</dc:title>
  <dc:creator>Daniel Barrow</dc:creator>
  <cp:lastModifiedBy>Daniel Barrow</cp:lastModifiedBy>
  <cp:revision>26</cp:revision>
  <dcterms:created xsi:type="dcterms:W3CDTF">2019-04-30T21:16:24Z</dcterms:created>
  <dcterms:modified xsi:type="dcterms:W3CDTF">2019-05-19T20:35:21Z</dcterms:modified>
</cp:coreProperties>
</file>