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712" r:id="rId5"/>
  </p:sldMasterIdLst>
  <p:notesMasterIdLst>
    <p:notesMasterId r:id="rId25"/>
  </p:notesMasterIdLst>
  <p:sldIdLst>
    <p:sldId id="361" r:id="rId6"/>
    <p:sldId id="363" r:id="rId7"/>
    <p:sldId id="364" r:id="rId8"/>
    <p:sldId id="365" r:id="rId9"/>
    <p:sldId id="349" r:id="rId10"/>
    <p:sldId id="355" r:id="rId11"/>
    <p:sldId id="358" r:id="rId12"/>
    <p:sldId id="374" r:id="rId13"/>
    <p:sldId id="351" r:id="rId14"/>
    <p:sldId id="366" r:id="rId15"/>
    <p:sldId id="367" r:id="rId16"/>
    <p:sldId id="370" r:id="rId17"/>
    <p:sldId id="373" r:id="rId18"/>
    <p:sldId id="368" r:id="rId19"/>
    <p:sldId id="372" r:id="rId20"/>
    <p:sldId id="303" r:id="rId21"/>
    <p:sldId id="340" r:id="rId22"/>
    <p:sldId id="375" r:id="rId23"/>
    <p:sldId id="34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A3D4"/>
    <a:srgbClr val="E89CC7"/>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374" autoAdjust="0"/>
    <p:restoredTop sz="86387" autoAdjust="0"/>
  </p:normalViewPr>
  <p:slideViewPr>
    <p:cSldViewPr snapToGrid="0">
      <p:cViewPr varScale="1">
        <p:scale>
          <a:sx n="59" d="100"/>
          <a:sy n="59" d="100"/>
        </p:scale>
        <p:origin x="1292" y="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
            </a:r>
            <a:br>
              <a:rPr lang="en-US" dirty="0"/>
            </a:b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8063052232974692E-2"/>
          <c:y val="3.8693616143686597E-2"/>
          <c:w val="0.92709432790366852"/>
          <c:h val="0.91330303848029482"/>
        </c:manualLayout>
      </c:layout>
      <c:barChart>
        <c:barDir val="col"/>
        <c:grouping val="clustered"/>
        <c:varyColors val="0"/>
        <c:ser>
          <c:idx val="0"/>
          <c:order val="0"/>
          <c:tx>
            <c:strRef>
              <c:f>Sheet1!$B$1</c:f>
              <c:strCache>
                <c:ptCount val="1"/>
                <c:pt idx="0">
                  <c:v>Total by Year</c:v>
                </c:pt>
              </c:strCache>
            </c:strRef>
          </c:tx>
          <c:spPr>
            <a:solidFill>
              <a:srgbClr val="0066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Sheet1!$A$2:$A$19</c:f>
              <c:numCache>
                <c:formatCode>General</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Sheet1!$B$2:$B$19</c:f>
              <c:numCache>
                <c:formatCode>General</c:formatCode>
                <c:ptCount val="18"/>
                <c:pt idx="0">
                  <c:v>2</c:v>
                </c:pt>
                <c:pt idx="1">
                  <c:v>10</c:v>
                </c:pt>
                <c:pt idx="2">
                  <c:v>0</c:v>
                </c:pt>
                <c:pt idx="3">
                  <c:v>1</c:v>
                </c:pt>
                <c:pt idx="4">
                  <c:v>0</c:v>
                </c:pt>
                <c:pt idx="5">
                  <c:v>3</c:v>
                </c:pt>
                <c:pt idx="6">
                  <c:v>3</c:v>
                </c:pt>
                <c:pt idx="7">
                  <c:v>19</c:v>
                </c:pt>
                <c:pt idx="8">
                  <c:v>5</c:v>
                </c:pt>
                <c:pt idx="9">
                  <c:v>6</c:v>
                </c:pt>
                <c:pt idx="10">
                  <c:v>14</c:v>
                </c:pt>
                <c:pt idx="11">
                  <c:v>12</c:v>
                </c:pt>
                <c:pt idx="12">
                  <c:v>22</c:v>
                </c:pt>
                <c:pt idx="13">
                  <c:v>31</c:v>
                </c:pt>
                <c:pt idx="14">
                  <c:v>20</c:v>
                </c:pt>
                <c:pt idx="15">
                  <c:v>15</c:v>
                </c:pt>
                <c:pt idx="16">
                  <c:v>12</c:v>
                </c:pt>
              </c:numCache>
            </c:numRef>
          </c:val>
          <c:extLst xmlns:c16r2="http://schemas.microsoft.com/office/drawing/2015/06/chart">
            <c:ext xmlns:c16="http://schemas.microsoft.com/office/drawing/2014/chart" uri="{C3380CC4-5D6E-409C-BE32-E72D297353CC}">
              <c16:uniqueId val="{00000000-CAA8-4156-9195-1E9E530DC7BD}"/>
            </c:ext>
          </c:extLst>
        </c:ser>
        <c:dLbls>
          <c:showLegendKey val="0"/>
          <c:showVal val="0"/>
          <c:showCatName val="0"/>
          <c:showSerName val="0"/>
          <c:showPercent val="0"/>
          <c:showBubbleSize val="0"/>
        </c:dLbls>
        <c:gapWidth val="150"/>
        <c:axId val="246512944"/>
        <c:axId val="246513336"/>
      </c:barChart>
      <c:lineChart>
        <c:grouping val="standard"/>
        <c:varyColors val="0"/>
        <c:ser>
          <c:idx val="1"/>
          <c:order val="1"/>
          <c:tx>
            <c:strRef>
              <c:f>Sheet1!$C$1</c:f>
              <c:strCache>
                <c:ptCount val="1"/>
                <c:pt idx="0">
                  <c:v>Trending</c:v>
                </c:pt>
              </c:strCache>
            </c:strRef>
          </c:tx>
          <c:spPr>
            <a:ln w="28575" cap="rnd">
              <a:solidFill>
                <a:srgbClr val="F42E00"/>
              </a:solidFill>
              <a:round/>
            </a:ln>
            <a:effectLst/>
          </c:spPr>
          <c:marker>
            <c:symbol val="none"/>
          </c:marker>
          <c:dLbls>
            <c:dLbl>
              <c:idx val="2"/>
              <c:layout>
                <c:manualLayout>
                  <c:x val="-1.405530063568694E-3"/>
                  <c:y val="-4.39089245926453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AA8-4156-9195-1E9E530DC7BD}"/>
                </c:ext>
                <c:ext xmlns:c15="http://schemas.microsoft.com/office/drawing/2012/chart" uri="{CE6537A1-D6FC-4f65-9D91-7224C49458BB}"/>
              </c:extLst>
            </c:dLbl>
            <c:dLbl>
              <c:idx val="3"/>
              <c:layout>
                <c:manualLayout>
                  <c:x val="-1.4055300635687454E-3"/>
                  <c:y val="-3.95180321333809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AA8-4156-9195-1E9E530DC7BD}"/>
                </c:ext>
                <c:ext xmlns:c15="http://schemas.microsoft.com/office/drawing/2012/chart" uri="{CE6537A1-D6FC-4f65-9D91-7224C49458BB}"/>
              </c:extLst>
            </c:dLbl>
            <c:dLbl>
              <c:idx val="4"/>
              <c:layout>
                <c:manualLayout>
                  <c:x val="-1.405530063568694E-3"/>
                  <c:y val="-3.95180321333809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AA8-4156-9195-1E9E530DC7BD}"/>
                </c:ext>
                <c:ext xmlns:c15="http://schemas.microsoft.com/office/drawing/2012/chart" uri="{CE6537A1-D6FC-4f65-9D91-7224C49458BB}"/>
              </c:extLst>
            </c:dLbl>
            <c:dLbl>
              <c:idx val="5"/>
              <c:layout>
                <c:manualLayout>
                  <c:x val="-5.1535506988277687E-17"/>
                  <c:y val="-4.17134783630130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AA8-4156-9195-1E9E530DC7BD}"/>
                </c:ext>
                <c:ext xmlns:c15="http://schemas.microsoft.com/office/drawing/2012/chart" uri="{CE6537A1-D6FC-4f65-9D91-7224C49458BB}"/>
              </c:extLst>
            </c:dLbl>
            <c:dLbl>
              <c:idx val="6"/>
              <c:layout>
                <c:manualLayout>
                  <c:x val="-5.1535506988277687E-17"/>
                  <c:y val="-4.39089245926453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AA8-4156-9195-1E9E530DC7BD}"/>
                </c:ext>
                <c:ext xmlns:c15="http://schemas.microsoft.com/office/drawing/2012/chart" uri="{CE6537A1-D6FC-4f65-9D91-7224C49458BB}"/>
              </c:extLst>
            </c:dLbl>
            <c:dLbl>
              <c:idx val="7"/>
              <c:layout>
                <c:manualLayout>
                  <c:x val="-9.3749999999999997E-3"/>
                  <c:y val="-4.45312472606270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AA8-4156-9195-1E9E530DC7BD}"/>
                </c:ext>
                <c:ext xmlns:c15="http://schemas.microsoft.com/office/drawing/2012/chart" uri="{CE6537A1-D6FC-4f65-9D91-7224C49458BB}"/>
              </c:extLst>
            </c:dLbl>
            <c:dLbl>
              <c:idx val="8"/>
              <c:layout>
                <c:manualLayout>
                  <c:x val="-7.0276503178434702E-3"/>
                  <c:y val="-3.51271396741162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AA8-4156-9195-1E9E530DC7BD}"/>
                </c:ext>
                <c:ext xmlns:c15="http://schemas.microsoft.com/office/drawing/2012/chart" uri="{CE6537A1-D6FC-4f65-9D91-7224C49458BB}"/>
              </c:extLst>
            </c:dLbl>
            <c:dLbl>
              <c:idx val="9"/>
              <c:layout>
                <c:manualLayout>
                  <c:x val="-7.0276503178434702E-3"/>
                  <c:y val="-4.829981705190993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AA8-4156-9195-1E9E530DC7BD}"/>
                </c:ext>
                <c:ext xmlns:c15="http://schemas.microsoft.com/office/drawing/2012/chart" uri="{CE6537A1-D6FC-4f65-9D91-7224C49458BB}"/>
              </c:extLst>
            </c:dLbl>
            <c:dLbl>
              <c:idx val="10"/>
              <c:layout>
                <c:manualLayout>
                  <c:x val="-1.405530063568694E-2"/>
                  <c:y val="-5.049526328154212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AA8-4156-9195-1E9E530DC7BD}"/>
                </c:ext>
                <c:ext xmlns:c15="http://schemas.microsoft.com/office/drawing/2012/chart" uri="{CE6537A1-D6FC-4f65-9D91-7224C49458BB}"/>
              </c:extLst>
            </c:dLbl>
            <c:dLbl>
              <c:idx val="11"/>
              <c:layout>
                <c:manualLayout>
                  <c:x val="-1.405530063568694E-2"/>
                  <c:y val="-5.92770482000711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AA8-4156-9195-1E9E530DC7BD}"/>
                </c:ext>
                <c:ext xmlns:c15="http://schemas.microsoft.com/office/drawing/2012/chart" uri="{CE6537A1-D6FC-4f65-9D91-7224C49458BB}"/>
              </c:extLst>
            </c:dLbl>
            <c:dLbl>
              <c:idx val="12"/>
              <c:layout>
                <c:manualLayout>
                  <c:x val="-2.2488481017099105E-2"/>
                  <c:y val="-4.39089245926453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CAA8-4156-9195-1E9E530DC7BD}"/>
                </c:ext>
                <c:ext xmlns:c15="http://schemas.microsoft.com/office/drawing/2012/chart" uri="{CE6537A1-D6FC-4f65-9D91-7224C49458BB}"/>
              </c:extLst>
            </c:dLbl>
            <c:dLbl>
              <c:idx val="13"/>
              <c:layout>
                <c:manualLayout>
                  <c:x val="-2.1082950953530511E-2"/>
                  <c:y val="-3.51271396741162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CAA8-4156-9195-1E9E530DC7BD}"/>
                </c:ext>
                <c:ext xmlns:c15="http://schemas.microsoft.com/office/drawing/2012/chart" uri="{CE6537A1-D6FC-4f65-9D91-7224C49458BB}"/>
              </c:extLst>
            </c:dLbl>
            <c:dLbl>
              <c:idx val="14"/>
              <c:layout>
                <c:manualLayout>
                  <c:x val="-2.9516131334942471E-2"/>
                  <c:y val="-2.854080098521950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CAA8-4156-9195-1E9E530DC7BD}"/>
                </c:ext>
                <c:ext xmlns:c15="http://schemas.microsoft.com/office/drawing/2012/chart" uri="{CE6537A1-D6FC-4f65-9D91-7224C49458BB}"/>
              </c:extLst>
            </c:dLbl>
            <c:dLbl>
              <c:idx val="15"/>
              <c:layout>
                <c:manualLayout>
                  <c:x val="-2.9516131334942675E-2"/>
                  <c:y val="-4.8041880255265047E-2"/>
                </c:manualLayout>
              </c:layout>
              <c:tx>
                <c:rich>
                  <a:bodyPr/>
                  <a:lstStyle/>
                  <a:p>
                    <a:r>
                      <a:rPr lang="en-US" dirty="0"/>
                      <a:t>163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CAA8-4156-9195-1E9E530DC7B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Sheet1!$A$2:$A$19</c:f>
              <c:numCache>
                <c:formatCode>General</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Sheet1!$C$2:$C$19</c:f>
              <c:numCache>
                <c:formatCode>General</c:formatCode>
                <c:ptCount val="18"/>
                <c:pt idx="0">
                  <c:v>2</c:v>
                </c:pt>
                <c:pt idx="1">
                  <c:v>12</c:v>
                </c:pt>
                <c:pt idx="2">
                  <c:v>12</c:v>
                </c:pt>
                <c:pt idx="3">
                  <c:v>13</c:v>
                </c:pt>
                <c:pt idx="4">
                  <c:v>13</c:v>
                </c:pt>
                <c:pt idx="5">
                  <c:v>16</c:v>
                </c:pt>
                <c:pt idx="6">
                  <c:v>19</c:v>
                </c:pt>
                <c:pt idx="7">
                  <c:v>38</c:v>
                </c:pt>
                <c:pt idx="8">
                  <c:v>43</c:v>
                </c:pt>
                <c:pt idx="9">
                  <c:v>49</c:v>
                </c:pt>
                <c:pt idx="10">
                  <c:v>64</c:v>
                </c:pt>
                <c:pt idx="11">
                  <c:v>76</c:v>
                </c:pt>
                <c:pt idx="12">
                  <c:v>98</c:v>
                </c:pt>
                <c:pt idx="13">
                  <c:v>129</c:v>
                </c:pt>
                <c:pt idx="14">
                  <c:v>149</c:v>
                </c:pt>
                <c:pt idx="15">
                  <c:v>163</c:v>
                </c:pt>
                <c:pt idx="16">
                  <c:v>175</c:v>
                </c:pt>
              </c:numCache>
            </c:numRef>
          </c:val>
          <c:smooth val="0"/>
          <c:extLst xmlns:c16r2="http://schemas.microsoft.com/office/drawing/2015/06/chart">
            <c:ext xmlns:c16="http://schemas.microsoft.com/office/drawing/2014/chart" uri="{C3380CC4-5D6E-409C-BE32-E72D297353CC}">
              <c16:uniqueId val="{0000000F-CAA8-4156-9195-1E9E530DC7BD}"/>
            </c:ext>
          </c:extLst>
        </c:ser>
        <c:dLbls>
          <c:showLegendKey val="0"/>
          <c:showVal val="0"/>
          <c:showCatName val="0"/>
          <c:showSerName val="0"/>
          <c:showPercent val="0"/>
          <c:showBubbleSize val="0"/>
        </c:dLbls>
        <c:marker val="1"/>
        <c:smooth val="0"/>
        <c:axId val="246512944"/>
        <c:axId val="246513336"/>
      </c:lineChart>
      <c:catAx>
        <c:axId val="24651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513336"/>
        <c:crosses val="autoZero"/>
        <c:auto val="1"/>
        <c:lblAlgn val="ctr"/>
        <c:lblOffset val="100"/>
        <c:noMultiLvlLbl val="0"/>
      </c:catAx>
      <c:valAx>
        <c:axId val="246513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512944"/>
        <c:crosses val="autoZero"/>
        <c:crossBetween val="between"/>
      </c:valAx>
      <c:spPr>
        <a:solidFill>
          <a:schemeClr val="tx1">
            <a:lumMod val="65000"/>
          </a:schemeClr>
        </a:solidFill>
        <a:ln>
          <a:solidFill>
            <a:schemeClr val="bg2"/>
          </a:solidFill>
        </a:ln>
        <a:effectLst/>
      </c:spPr>
    </c:plotArea>
    <c:legend>
      <c:legendPos val="b"/>
      <c:layout>
        <c:manualLayout>
          <c:xMode val="edge"/>
          <c:yMode val="edge"/>
          <c:x val="0.22899050309550997"/>
          <c:y val="0.59877833559401894"/>
          <c:w val="0.24176444070445394"/>
          <c:h val="4.431740646409487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03836058954169E-2"/>
          <c:y val="0.12106405618216642"/>
          <c:w val="0.88999030890369468"/>
          <c:h val="0.82101298148542246"/>
        </c:manualLayout>
      </c:layout>
      <c:barChart>
        <c:barDir val="col"/>
        <c:grouping val="clustered"/>
        <c:varyColors val="0"/>
        <c:ser>
          <c:idx val="0"/>
          <c:order val="0"/>
          <c:tx>
            <c:strRef>
              <c:f>Sheet1!$B$1</c:f>
              <c:strCache>
                <c:ptCount val="1"/>
                <c:pt idx="0">
                  <c:v>Total by Year</c:v>
                </c:pt>
              </c:strCache>
            </c:strRef>
          </c:tx>
          <c:spPr>
            <a:solidFill>
              <a:srgbClr val="0066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Sheet1!$B$2:$B$18</c:f>
              <c:numCache>
                <c:formatCode>General</c:formatCode>
                <c:ptCount val="17"/>
                <c:pt idx="0">
                  <c:v>0</c:v>
                </c:pt>
                <c:pt idx="1">
                  <c:v>0</c:v>
                </c:pt>
                <c:pt idx="2">
                  <c:v>0</c:v>
                </c:pt>
                <c:pt idx="3">
                  <c:v>0</c:v>
                </c:pt>
                <c:pt idx="4">
                  <c:v>0</c:v>
                </c:pt>
                <c:pt idx="5">
                  <c:v>1</c:v>
                </c:pt>
                <c:pt idx="6">
                  <c:v>1</c:v>
                </c:pt>
                <c:pt idx="7">
                  <c:v>1</c:v>
                </c:pt>
                <c:pt idx="8">
                  <c:v>0</c:v>
                </c:pt>
                <c:pt idx="9">
                  <c:v>3</c:v>
                </c:pt>
                <c:pt idx="10">
                  <c:v>3</c:v>
                </c:pt>
                <c:pt idx="11">
                  <c:v>2</c:v>
                </c:pt>
                <c:pt idx="12">
                  <c:v>2</c:v>
                </c:pt>
                <c:pt idx="13">
                  <c:v>3</c:v>
                </c:pt>
                <c:pt idx="14">
                  <c:v>5</c:v>
                </c:pt>
                <c:pt idx="15">
                  <c:v>6</c:v>
                </c:pt>
                <c:pt idx="16">
                  <c:v>5</c:v>
                </c:pt>
              </c:numCache>
            </c:numRef>
          </c:val>
          <c:extLst xmlns:c16r2="http://schemas.microsoft.com/office/drawing/2015/06/chart">
            <c:ext xmlns:c16="http://schemas.microsoft.com/office/drawing/2014/chart" uri="{C3380CC4-5D6E-409C-BE32-E72D297353CC}">
              <c16:uniqueId val="{00000000-8D68-4E98-B22C-CE88055CF695}"/>
            </c:ext>
          </c:extLst>
        </c:ser>
        <c:dLbls>
          <c:showLegendKey val="0"/>
          <c:showVal val="0"/>
          <c:showCatName val="0"/>
          <c:showSerName val="0"/>
          <c:showPercent val="0"/>
          <c:showBubbleSize val="0"/>
        </c:dLbls>
        <c:gapWidth val="219"/>
        <c:overlap val="-27"/>
        <c:axId val="246514512"/>
        <c:axId val="246514904"/>
      </c:barChart>
      <c:lineChart>
        <c:grouping val="stacked"/>
        <c:varyColors val="0"/>
        <c:ser>
          <c:idx val="1"/>
          <c:order val="1"/>
          <c:tx>
            <c:strRef>
              <c:f>Sheet1!$C$1</c:f>
              <c:strCache>
                <c:ptCount val="1"/>
                <c:pt idx="0">
                  <c:v>Trending  Total</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5"/>
              <c:layout>
                <c:manualLayout>
                  <c:x val="3.0864197530863632E-3"/>
                  <c:y val="-5.55555555555555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D68-4E98-B22C-CE88055CF695}"/>
                </c:ext>
                <c:ext xmlns:c15="http://schemas.microsoft.com/office/drawing/2012/chart" uri="{CE6537A1-D6FC-4f65-9D91-7224C49458BB}"/>
              </c:extLst>
            </c:dLbl>
            <c:dLbl>
              <c:idx val="6"/>
              <c:layout>
                <c:manualLayout>
                  <c:x val="-5.658370848008886E-17"/>
                  <c:y val="-4.72222222222222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D68-4E98-B22C-CE88055CF695}"/>
                </c:ext>
                <c:ext xmlns:c15="http://schemas.microsoft.com/office/drawing/2012/chart" uri="{CE6537A1-D6FC-4f65-9D91-7224C49458BB}"/>
              </c:extLst>
            </c:dLbl>
            <c:dLbl>
              <c:idx val="7"/>
              <c:layout>
                <c:manualLayout>
                  <c:x val="-3.0864197530864196E-3"/>
                  <c:y val="-4.166666666666666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D68-4E98-B22C-CE88055CF695}"/>
                </c:ext>
                <c:ext xmlns:c15="http://schemas.microsoft.com/office/drawing/2012/chart" uri="{CE6537A1-D6FC-4f65-9D91-7224C49458BB}"/>
              </c:extLst>
            </c:dLbl>
            <c:dLbl>
              <c:idx val="8"/>
              <c:layout>
                <c:manualLayout>
                  <c:x val="-6.1728395061729528E-3"/>
                  <c:y val="-5.83333333333333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D68-4E98-B22C-CE88055CF695}"/>
                </c:ext>
                <c:ext xmlns:c15="http://schemas.microsoft.com/office/drawing/2012/chart" uri="{CE6537A1-D6FC-4f65-9D91-7224C49458BB}"/>
              </c:extLst>
            </c:dLbl>
            <c:dLbl>
              <c:idx val="9"/>
              <c:layout>
                <c:manualLayout>
                  <c:x val="-1.8518518518518517E-2"/>
                  <c:y val="-0.0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D68-4E98-B22C-CE88055CF695}"/>
                </c:ext>
                <c:ext xmlns:c15="http://schemas.microsoft.com/office/drawing/2012/chart" uri="{CE6537A1-D6FC-4f65-9D91-7224C49458BB}"/>
              </c:extLst>
            </c:dLbl>
            <c:dLbl>
              <c:idx val="10"/>
              <c:layout>
                <c:manualLayout>
                  <c:x val="-1.2345679012345678E-2"/>
                  <c:y val="-5.833333333333343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D68-4E98-B22C-CE88055CF695}"/>
                </c:ext>
                <c:ext xmlns:c15="http://schemas.microsoft.com/office/drawing/2012/chart" uri="{CE6537A1-D6FC-4f65-9D91-7224C49458BB}"/>
              </c:extLst>
            </c:dLbl>
            <c:dLbl>
              <c:idx val="11"/>
              <c:layout>
                <c:manualLayout>
                  <c:x val="-2.4691358024691471E-2"/>
                  <c:y val="-6.111111111111110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8D68-4E98-B22C-CE88055CF695}"/>
                </c:ext>
                <c:ext xmlns:c15="http://schemas.microsoft.com/office/drawing/2012/chart" uri="{CE6537A1-D6FC-4f65-9D91-7224C49458BB}"/>
              </c:extLst>
            </c:dLbl>
            <c:dLbl>
              <c:idx val="12"/>
              <c:layout>
                <c:manualLayout>
                  <c:x val="-2.0061728395061727E-2"/>
                  <c:y val="-6.111111111111110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8D68-4E98-B22C-CE88055CF695}"/>
                </c:ext>
                <c:ext xmlns:c15="http://schemas.microsoft.com/office/drawing/2012/chart" uri="{CE6537A1-D6FC-4f65-9D91-7224C49458BB}"/>
              </c:extLst>
            </c:dLbl>
            <c:dLbl>
              <c:idx val="13"/>
              <c:layout>
                <c:manualLayout>
                  <c:x val="-3.2407407407407406E-2"/>
                  <c:y val="-5.277777777777777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8D68-4E98-B22C-CE88055CF695}"/>
                </c:ext>
                <c:ext xmlns:c15="http://schemas.microsoft.com/office/drawing/2012/chart" uri="{CE6537A1-D6FC-4f65-9D91-7224C49458BB}"/>
              </c:extLst>
            </c:dLbl>
            <c:dLbl>
              <c:idx val="14"/>
              <c:layout>
                <c:manualLayout>
                  <c:x val="-4.4753086419753084E-2"/>
                  <c:y val="-1.38888888888888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8D68-4E98-B22C-CE88055CF695}"/>
                </c:ext>
                <c:ext xmlns:c15="http://schemas.microsoft.com/office/drawing/2012/chart" uri="{CE6537A1-D6FC-4f65-9D91-7224C49458BB}"/>
              </c:extLst>
            </c:dLbl>
            <c:dLbl>
              <c:idx val="15"/>
              <c:layout>
                <c:manualLayout>
                  <c:x val="-3.5803795202291336E-2"/>
                  <c:y val="-1.944444444444444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8D68-4E98-B22C-CE88055CF69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Sheet1!$C$2:$C$18</c:f>
              <c:numCache>
                <c:formatCode>General</c:formatCode>
                <c:ptCount val="17"/>
                <c:pt idx="0">
                  <c:v>0</c:v>
                </c:pt>
                <c:pt idx="1">
                  <c:v>0</c:v>
                </c:pt>
                <c:pt idx="2">
                  <c:v>0</c:v>
                </c:pt>
                <c:pt idx="3">
                  <c:v>0</c:v>
                </c:pt>
                <c:pt idx="4">
                  <c:v>0</c:v>
                </c:pt>
                <c:pt idx="5">
                  <c:v>1</c:v>
                </c:pt>
                <c:pt idx="6">
                  <c:v>2</c:v>
                </c:pt>
                <c:pt idx="7">
                  <c:v>3</c:v>
                </c:pt>
                <c:pt idx="8">
                  <c:v>3</c:v>
                </c:pt>
                <c:pt idx="9">
                  <c:v>6</c:v>
                </c:pt>
                <c:pt idx="10">
                  <c:v>9</c:v>
                </c:pt>
                <c:pt idx="11">
                  <c:v>11</c:v>
                </c:pt>
                <c:pt idx="12">
                  <c:v>13</c:v>
                </c:pt>
                <c:pt idx="13">
                  <c:v>16</c:v>
                </c:pt>
                <c:pt idx="14">
                  <c:v>21</c:v>
                </c:pt>
                <c:pt idx="15">
                  <c:v>27</c:v>
                </c:pt>
                <c:pt idx="16">
                  <c:v>32</c:v>
                </c:pt>
              </c:numCache>
            </c:numRef>
          </c:val>
          <c:smooth val="0"/>
          <c:extLst xmlns:c16r2="http://schemas.microsoft.com/office/drawing/2015/06/chart">
            <c:ext xmlns:c16="http://schemas.microsoft.com/office/drawing/2014/chart" uri="{C3380CC4-5D6E-409C-BE32-E72D297353CC}">
              <c16:uniqueId val="{0000000C-8D68-4E98-B22C-CE88055CF695}"/>
            </c:ext>
          </c:extLst>
        </c:ser>
        <c:dLbls>
          <c:showLegendKey val="0"/>
          <c:showVal val="0"/>
          <c:showCatName val="0"/>
          <c:showSerName val="0"/>
          <c:showPercent val="0"/>
          <c:showBubbleSize val="0"/>
        </c:dLbls>
        <c:marker val="1"/>
        <c:smooth val="0"/>
        <c:axId val="246514512"/>
        <c:axId val="246514904"/>
      </c:lineChart>
      <c:catAx>
        <c:axId val="24651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514904"/>
        <c:crosses val="autoZero"/>
        <c:auto val="1"/>
        <c:lblAlgn val="ctr"/>
        <c:lblOffset val="100"/>
        <c:noMultiLvlLbl val="0"/>
      </c:catAx>
      <c:valAx>
        <c:axId val="246514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514512"/>
        <c:crosses val="autoZero"/>
        <c:crossBetween val="between"/>
      </c:valAx>
      <c:spPr>
        <a:solidFill>
          <a:schemeClr val="accent3">
            <a:lumMod val="60000"/>
            <a:lumOff val="40000"/>
          </a:schemeClr>
        </a:solidFill>
        <a:ln>
          <a:noFill/>
        </a:ln>
        <a:effectLst/>
      </c:spPr>
    </c:plotArea>
    <c:legend>
      <c:legendPos val="b"/>
      <c:layout>
        <c:manualLayout>
          <c:xMode val="edge"/>
          <c:yMode val="edge"/>
          <c:x val="0.14645689481122551"/>
          <c:y val="0.48854877515310585"/>
          <c:w val="0.29170149404401374"/>
          <c:h val="5.311789151356080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427690122857083E-2"/>
          <c:y val="4.8965223097112862E-2"/>
          <c:w val="0.90389081302129426"/>
          <c:h val="0.89029877515310585"/>
        </c:manualLayout>
      </c:layout>
      <c:barChart>
        <c:barDir val="col"/>
        <c:grouping val="clustered"/>
        <c:varyColors val="0"/>
        <c:ser>
          <c:idx val="0"/>
          <c:order val="0"/>
          <c:tx>
            <c:strRef>
              <c:f>Sheet1!$B$1</c:f>
              <c:strCache>
                <c:ptCount val="1"/>
                <c:pt idx="0">
                  <c:v>Total by Year</c:v>
                </c:pt>
              </c:strCache>
            </c:strRef>
          </c:tx>
          <c:spPr>
            <a:solidFill>
              <a:srgbClr val="0066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Sheet1!$A$2:$A$19</c:f>
              <c:numCache>
                <c:formatCode>General</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Sheet1!$B$2:$B$19</c:f>
              <c:numCache>
                <c:formatCode>General</c:formatCode>
                <c:ptCount val="18"/>
                <c:pt idx="0">
                  <c:v>0</c:v>
                </c:pt>
                <c:pt idx="1">
                  <c:v>0</c:v>
                </c:pt>
                <c:pt idx="2">
                  <c:v>0</c:v>
                </c:pt>
                <c:pt idx="3">
                  <c:v>0</c:v>
                </c:pt>
                <c:pt idx="4">
                  <c:v>0</c:v>
                </c:pt>
                <c:pt idx="5">
                  <c:v>0</c:v>
                </c:pt>
                <c:pt idx="6">
                  <c:v>0</c:v>
                </c:pt>
                <c:pt idx="7">
                  <c:v>1</c:v>
                </c:pt>
                <c:pt idx="8">
                  <c:v>0</c:v>
                </c:pt>
                <c:pt idx="9">
                  <c:v>1</c:v>
                </c:pt>
                <c:pt idx="10">
                  <c:v>0</c:v>
                </c:pt>
                <c:pt idx="11">
                  <c:v>3</c:v>
                </c:pt>
                <c:pt idx="12">
                  <c:v>5</c:v>
                </c:pt>
                <c:pt idx="13">
                  <c:v>5</c:v>
                </c:pt>
                <c:pt idx="14">
                  <c:v>1</c:v>
                </c:pt>
                <c:pt idx="15">
                  <c:v>5</c:v>
                </c:pt>
                <c:pt idx="16">
                  <c:v>2</c:v>
                </c:pt>
              </c:numCache>
            </c:numRef>
          </c:val>
          <c:extLst xmlns:c16r2="http://schemas.microsoft.com/office/drawing/2015/06/chart">
            <c:ext xmlns:c16="http://schemas.microsoft.com/office/drawing/2014/chart" uri="{C3380CC4-5D6E-409C-BE32-E72D297353CC}">
              <c16:uniqueId val="{00000000-0C8F-4A82-A18C-0135830D0F12}"/>
            </c:ext>
          </c:extLst>
        </c:ser>
        <c:dLbls>
          <c:showLegendKey val="0"/>
          <c:showVal val="0"/>
          <c:showCatName val="0"/>
          <c:showSerName val="0"/>
          <c:showPercent val="0"/>
          <c:showBubbleSize val="0"/>
        </c:dLbls>
        <c:gapWidth val="219"/>
        <c:overlap val="-27"/>
        <c:axId val="247466136"/>
        <c:axId val="247466528"/>
      </c:barChart>
      <c:lineChart>
        <c:grouping val="standard"/>
        <c:varyColors val="0"/>
        <c:ser>
          <c:idx val="1"/>
          <c:order val="1"/>
          <c:tx>
            <c:strRef>
              <c:f>Sheet1!$C$1</c:f>
              <c:strCache>
                <c:ptCount val="1"/>
                <c:pt idx="0">
                  <c:v>Trending Total</c:v>
                </c:pt>
              </c:strCache>
            </c:strRef>
          </c:tx>
          <c:spPr>
            <a:ln w="28575" cap="rnd">
              <a:solidFill>
                <a:srgbClr val="FF0000"/>
              </a:solidFill>
              <a:round/>
            </a:ln>
            <a:effectLst/>
          </c:spPr>
          <c:marker>
            <c:symbol val="none"/>
          </c:marker>
          <c:dLbls>
            <c:dLbl>
              <c:idx val="7"/>
              <c:layout>
                <c:manualLayout>
                  <c:x val="4.0000000000000001E-3"/>
                  <c:y val="-3.05555555555555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C8F-4A82-A18C-0135830D0F12}"/>
                </c:ext>
                <c:ext xmlns:c15="http://schemas.microsoft.com/office/drawing/2012/chart" uri="{CE6537A1-D6FC-4f65-9D91-7224C49458BB}"/>
              </c:extLst>
            </c:dLbl>
            <c:dLbl>
              <c:idx val="8"/>
              <c:layout>
                <c:manualLayout>
                  <c:x val="-4.0000000000000001E-3"/>
                  <c:y val="-5.83333333333333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0C8F-4A82-A18C-0135830D0F12}"/>
                </c:ext>
                <c:ext xmlns:c15="http://schemas.microsoft.com/office/drawing/2012/chart" uri="{CE6537A1-D6FC-4f65-9D91-7224C49458BB}"/>
              </c:extLst>
            </c:dLbl>
            <c:dLbl>
              <c:idx val="9"/>
              <c:layout>
                <c:manualLayout>
                  <c:x val="0"/>
                  <c:y val="-3.333333333333333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C8F-4A82-A18C-0135830D0F12}"/>
                </c:ext>
                <c:ext xmlns:c15="http://schemas.microsoft.com/office/drawing/2012/chart" uri="{CE6537A1-D6FC-4f65-9D91-7224C49458BB}"/>
              </c:extLst>
            </c:dLbl>
            <c:dLbl>
              <c:idx val="10"/>
              <c:layout>
                <c:manualLayout>
                  <c:x val="-1.0666666666666666E-2"/>
                  <c:y val="-5.83333333333333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0C8F-4A82-A18C-0135830D0F12}"/>
                </c:ext>
                <c:ext xmlns:c15="http://schemas.microsoft.com/office/drawing/2012/chart" uri="{CE6537A1-D6FC-4f65-9D91-7224C49458BB}"/>
              </c:extLst>
            </c:dLbl>
            <c:dLbl>
              <c:idx val="11"/>
              <c:layout>
                <c:manualLayout>
                  <c:x val="-2.1333333333333333E-2"/>
                  <c:y val="-5.83333333333333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C8F-4A82-A18C-0135830D0F12}"/>
                </c:ext>
                <c:ext xmlns:c15="http://schemas.microsoft.com/office/drawing/2012/chart" uri="{CE6537A1-D6FC-4f65-9D91-7224C49458BB}"/>
              </c:extLst>
            </c:dLbl>
            <c:dLbl>
              <c:idx val="12"/>
              <c:layout>
                <c:manualLayout>
                  <c:x val="-2.533333333333343E-2"/>
                  <c:y val="-5.277777777777782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0C8F-4A82-A18C-0135830D0F12}"/>
                </c:ext>
                <c:ext xmlns:c15="http://schemas.microsoft.com/office/drawing/2012/chart" uri="{CE6537A1-D6FC-4f65-9D91-7224C49458BB}"/>
              </c:extLst>
            </c:dLbl>
            <c:dLbl>
              <c:idx val="13"/>
              <c:layout>
                <c:manualLayout>
                  <c:x val="-6.6666666666666671E-3"/>
                  <c:y val="-4.72222222222222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0C8F-4A82-A18C-0135830D0F12}"/>
                </c:ext>
                <c:ext xmlns:c15="http://schemas.microsoft.com/office/drawing/2012/chart" uri="{CE6537A1-D6FC-4f65-9D91-7224C49458BB}"/>
              </c:extLst>
            </c:dLbl>
            <c:dLbl>
              <c:idx val="14"/>
              <c:layout>
                <c:manualLayout>
                  <c:x val="-1.4666666666666666E-2"/>
                  <c:y val="-3.88888888888888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0C8F-4A82-A18C-0135830D0F12}"/>
                </c:ext>
                <c:ext xmlns:c15="http://schemas.microsoft.com/office/drawing/2012/chart" uri="{CE6537A1-D6FC-4f65-9D91-7224C49458BB}"/>
              </c:extLst>
            </c:dLbl>
            <c:dLbl>
              <c:idx val="15"/>
              <c:layout>
                <c:manualLayout>
                  <c:x val="-1.9076098009687147E-2"/>
                  <c:y val="-1.944444444444443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0C8F-4A82-A18C-0135830D0F12}"/>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Sheet1!$A$2:$A$19</c:f>
              <c:numCache>
                <c:formatCode>General</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Sheet1!$C$2:$C$19</c:f>
              <c:numCache>
                <c:formatCode>General</c:formatCode>
                <c:ptCount val="18"/>
                <c:pt idx="0">
                  <c:v>0</c:v>
                </c:pt>
                <c:pt idx="1">
                  <c:v>0</c:v>
                </c:pt>
                <c:pt idx="2">
                  <c:v>0</c:v>
                </c:pt>
                <c:pt idx="3">
                  <c:v>0</c:v>
                </c:pt>
                <c:pt idx="4">
                  <c:v>0</c:v>
                </c:pt>
                <c:pt idx="5">
                  <c:v>0</c:v>
                </c:pt>
                <c:pt idx="6">
                  <c:v>0</c:v>
                </c:pt>
                <c:pt idx="7">
                  <c:v>1</c:v>
                </c:pt>
                <c:pt idx="8">
                  <c:v>1</c:v>
                </c:pt>
                <c:pt idx="9">
                  <c:v>2</c:v>
                </c:pt>
                <c:pt idx="10">
                  <c:v>2</c:v>
                </c:pt>
                <c:pt idx="11">
                  <c:v>5</c:v>
                </c:pt>
                <c:pt idx="12">
                  <c:v>10</c:v>
                </c:pt>
                <c:pt idx="13">
                  <c:v>15</c:v>
                </c:pt>
                <c:pt idx="14">
                  <c:v>16</c:v>
                </c:pt>
                <c:pt idx="15">
                  <c:v>21</c:v>
                </c:pt>
                <c:pt idx="16">
                  <c:v>23</c:v>
                </c:pt>
              </c:numCache>
            </c:numRef>
          </c:val>
          <c:smooth val="0"/>
          <c:extLst xmlns:c16r2="http://schemas.microsoft.com/office/drawing/2015/06/chart">
            <c:ext xmlns:c16="http://schemas.microsoft.com/office/drawing/2014/chart" uri="{C3380CC4-5D6E-409C-BE32-E72D297353CC}">
              <c16:uniqueId val="{0000000A-0C8F-4A82-A18C-0135830D0F12}"/>
            </c:ext>
          </c:extLst>
        </c:ser>
        <c:dLbls>
          <c:showLegendKey val="0"/>
          <c:showVal val="0"/>
          <c:showCatName val="0"/>
          <c:showSerName val="0"/>
          <c:showPercent val="0"/>
          <c:showBubbleSize val="0"/>
        </c:dLbls>
        <c:marker val="1"/>
        <c:smooth val="0"/>
        <c:axId val="247466136"/>
        <c:axId val="247466528"/>
      </c:lineChart>
      <c:catAx>
        <c:axId val="247466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466528"/>
        <c:crosses val="autoZero"/>
        <c:auto val="1"/>
        <c:lblAlgn val="ctr"/>
        <c:lblOffset val="100"/>
        <c:noMultiLvlLbl val="0"/>
      </c:catAx>
      <c:valAx>
        <c:axId val="247466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466136"/>
        <c:crosses val="autoZero"/>
        <c:crossBetween val="between"/>
      </c:valAx>
      <c:spPr>
        <a:solidFill>
          <a:schemeClr val="tx1">
            <a:lumMod val="75000"/>
          </a:schemeClr>
        </a:solidFill>
        <a:ln>
          <a:noFill/>
        </a:ln>
        <a:effectLst/>
      </c:spPr>
    </c:plotArea>
    <c:legend>
      <c:legendPos val="b"/>
      <c:layout>
        <c:manualLayout>
          <c:xMode val="edge"/>
          <c:yMode val="edge"/>
          <c:x val="7.6553132340354851E-2"/>
          <c:y val="0.46632655293088365"/>
          <c:w val="0.28478461383018105"/>
          <c:h val="5.311789151356080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0.86885</cdr:x>
      <cdr:y>0.1</cdr:y>
    </cdr:from>
    <cdr:to>
      <cdr:x>0.95477</cdr:x>
      <cdr:y>0.17405</cdr:y>
    </cdr:to>
    <cdr:sp macro="" textlink="">
      <cdr:nvSpPr>
        <cdr:cNvPr id="2" name="TextBox 5"/>
        <cdr:cNvSpPr txBox="1"/>
      </cdr:nvSpPr>
      <cdr:spPr>
        <a:xfrm xmlns:a="http://schemas.openxmlformats.org/drawingml/2006/main">
          <a:off x="8242646" y="457200"/>
          <a:ext cx="81520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ctr" rtl="0" eaLnBrk="0" fontAlgn="base" hangingPunct="0">
            <a:spcBef>
              <a:spcPct val="0"/>
            </a:spcBef>
            <a:spcAft>
              <a:spcPct val="0"/>
            </a:spcAft>
            <a:defRPr sz="2400" u="sng" kern="1200" baseline="-25000">
              <a:solidFill>
                <a:schemeClr val="tx1"/>
              </a:solidFill>
              <a:latin typeface="Times New Roman" charset="0"/>
              <a:ea typeface="+mn-ea"/>
              <a:cs typeface="+mn-cs"/>
            </a:defRPr>
          </a:lvl1pPr>
          <a:lvl2pPr marL="457200" algn="ctr" rtl="0" eaLnBrk="0" fontAlgn="base" hangingPunct="0">
            <a:spcBef>
              <a:spcPct val="0"/>
            </a:spcBef>
            <a:spcAft>
              <a:spcPct val="0"/>
            </a:spcAft>
            <a:defRPr sz="2400" u="sng" kern="1200" baseline="-25000">
              <a:solidFill>
                <a:schemeClr val="tx1"/>
              </a:solidFill>
              <a:latin typeface="Times New Roman" charset="0"/>
              <a:ea typeface="+mn-ea"/>
              <a:cs typeface="+mn-cs"/>
            </a:defRPr>
          </a:lvl2pPr>
          <a:lvl3pPr marL="914400" algn="ctr" rtl="0" eaLnBrk="0" fontAlgn="base" hangingPunct="0">
            <a:spcBef>
              <a:spcPct val="0"/>
            </a:spcBef>
            <a:spcAft>
              <a:spcPct val="0"/>
            </a:spcAft>
            <a:defRPr sz="2400" u="sng" kern="1200" baseline="-25000">
              <a:solidFill>
                <a:schemeClr val="tx1"/>
              </a:solidFill>
              <a:latin typeface="Times New Roman" charset="0"/>
              <a:ea typeface="+mn-ea"/>
              <a:cs typeface="+mn-cs"/>
            </a:defRPr>
          </a:lvl3pPr>
          <a:lvl4pPr marL="1371600" algn="ctr" rtl="0" eaLnBrk="0" fontAlgn="base" hangingPunct="0">
            <a:spcBef>
              <a:spcPct val="0"/>
            </a:spcBef>
            <a:spcAft>
              <a:spcPct val="0"/>
            </a:spcAft>
            <a:defRPr sz="2400" u="sng" kern="1200" baseline="-25000">
              <a:solidFill>
                <a:schemeClr val="tx1"/>
              </a:solidFill>
              <a:latin typeface="Times New Roman" charset="0"/>
              <a:ea typeface="+mn-ea"/>
              <a:cs typeface="+mn-cs"/>
            </a:defRPr>
          </a:lvl4pPr>
          <a:lvl5pPr marL="1828800" algn="ctr" rtl="0" eaLnBrk="0" fontAlgn="base" hangingPunct="0">
            <a:spcBef>
              <a:spcPct val="0"/>
            </a:spcBef>
            <a:spcAft>
              <a:spcPct val="0"/>
            </a:spcAft>
            <a:defRPr sz="2400" u="sng" kern="1200" baseline="-25000">
              <a:solidFill>
                <a:schemeClr val="tx1"/>
              </a:solidFill>
              <a:latin typeface="Times New Roman" charset="0"/>
              <a:ea typeface="+mn-ea"/>
              <a:cs typeface="+mn-cs"/>
            </a:defRPr>
          </a:lvl5pPr>
          <a:lvl6pPr marL="2286000" algn="l" defTabSz="914400" rtl="0" eaLnBrk="1" latinLnBrk="0" hangingPunct="1">
            <a:defRPr sz="2400" u="sng" kern="1200" baseline="-25000">
              <a:solidFill>
                <a:schemeClr val="tx1"/>
              </a:solidFill>
              <a:latin typeface="Times New Roman" charset="0"/>
              <a:ea typeface="+mn-ea"/>
              <a:cs typeface="+mn-cs"/>
            </a:defRPr>
          </a:lvl6pPr>
          <a:lvl7pPr marL="2743200" algn="l" defTabSz="914400" rtl="0" eaLnBrk="1" latinLnBrk="0" hangingPunct="1">
            <a:defRPr sz="2400" u="sng" kern="1200" baseline="-25000">
              <a:solidFill>
                <a:schemeClr val="tx1"/>
              </a:solidFill>
              <a:latin typeface="Times New Roman" charset="0"/>
              <a:ea typeface="+mn-ea"/>
              <a:cs typeface="+mn-cs"/>
            </a:defRPr>
          </a:lvl7pPr>
          <a:lvl8pPr marL="3200400" algn="l" defTabSz="914400" rtl="0" eaLnBrk="1" latinLnBrk="0" hangingPunct="1">
            <a:defRPr sz="2400" u="sng" kern="1200" baseline="-25000">
              <a:solidFill>
                <a:schemeClr val="tx1"/>
              </a:solidFill>
              <a:latin typeface="Times New Roman" charset="0"/>
              <a:ea typeface="+mn-ea"/>
              <a:cs typeface="+mn-cs"/>
            </a:defRPr>
          </a:lvl8pPr>
          <a:lvl9pPr marL="3657600" algn="l" defTabSz="914400" rtl="0" eaLnBrk="1" latinLnBrk="0" hangingPunct="1">
            <a:defRPr sz="2400" u="sng" kern="1200" baseline="-25000">
              <a:solidFill>
                <a:schemeClr val="tx1"/>
              </a:solidFill>
              <a:latin typeface="Times New Roman" charset="0"/>
              <a:ea typeface="+mn-ea"/>
              <a:cs typeface="+mn-cs"/>
            </a:defRPr>
          </a:lvl9pPr>
        </a:lstStyle>
        <a:p xmlns:a="http://schemas.openxmlformats.org/drawingml/2006/main">
          <a:endParaRPr lang="en-US" sz="1600" b="1" u="none" baseline="0" dirty="0">
            <a:solidFill>
              <a:srgbClr val="FFFF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0.87149</cdr:x>
      <cdr:y>0.20468</cdr:y>
    </cdr:from>
    <cdr:to>
      <cdr:x>1</cdr:x>
      <cdr:y>0.32585</cdr:y>
    </cdr:to>
    <cdr:sp macro="" textlink="">
      <cdr:nvSpPr>
        <cdr:cNvPr id="5" name="TextBox 3"/>
        <cdr:cNvSpPr txBox="1"/>
      </cdr:nvSpPr>
      <cdr:spPr>
        <a:xfrm xmlns:a="http://schemas.openxmlformats.org/drawingml/2006/main">
          <a:off x="8632980" y="935797"/>
          <a:ext cx="1273020" cy="5539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ctr" rtl="0" eaLnBrk="0" fontAlgn="base" hangingPunct="0">
            <a:spcBef>
              <a:spcPct val="0"/>
            </a:spcBef>
            <a:spcAft>
              <a:spcPct val="0"/>
            </a:spcAft>
            <a:defRPr sz="2400" u="sng" kern="1200" baseline="-25000">
              <a:solidFill>
                <a:schemeClr val="tx1"/>
              </a:solidFill>
              <a:latin typeface="Times New Roman" charset="0"/>
              <a:ea typeface="+mn-ea"/>
              <a:cs typeface="+mn-cs"/>
            </a:defRPr>
          </a:lvl1pPr>
          <a:lvl2pPr marL="457200" algn="ctr" rtl="0" eaLnBrk="0" fontAlgn="base" hangingPunct="0">
            <a:spcBef>
              <a:spcPct val="0"/>
            </a:spcBef>
            <a:spcAft>
              <a:spcPct val="0"/>
            </a:spcAft>
            <a:defRPr sz="2400" u="sng" kern="1200" baseline="-25000">
              <a:solidFill>
                <a:schemeClr val="tx1"/>
              </a:solidFill>
              <a:latin typeface="Times New Roman" charset="0"/>
              <a:ea typeface="+mn-ea"/>
              <a:cs typeface="+mn-cs"/>
            </a:defRPr>
          </a:lvl2pPr>
          <a:lvl3pPr marL="914400" algn="ctr" rtl="0" eaLnBrk="0" fontAlgn="base" hangingPunct="0">
            <a:spcBef>
              <a:spcPct val="0"/>
            </a:spcBef>
            <a:spcAft>
              <a:spcPct val="0"/>
            </a:spcAft>
            <a:defRPr sz="2400" u="sng" kern="1200" baseline="-25000">
              <a:solidFill>
                <a:schemeClr val="tx1"/>
              </a:solidFill>
              <a:latin typeface="Times New Roman" charset="0"/>
              <a:ea typeface="+mn-ea"/>
              <a:cs typeface="+mn-cs"/>
            </a:defRPr>
          </a:lvl3pPr>
          <a:lvl4pPr marL="1371600" algn="ctr" rtl="0" eaLnBrk="0" fontAlgn="base" hangingPunct="0">
            <a:spcBef>
              <a:spcPct val="0"/>
            </a:spcBef>
            <a:spcAft>
              <a:spcPct val="0"/>
            </a:spcAft>
            <a:defRPr sz="2400" u="sng" kern="1200" baseline="-25000">
              <a:solidFill>
                <a:schemeClr val="tx1"/>
              </a:solidFill>
              <a:latin typeface="Times New Roman" charset="0"/>
              <a:ea typeface="+mn-ea"/>
              <a:cs typeface="+mn-cs"/>
            </a:defRPr>
          </a:lvl4pPr>
          <a:lvl5pPr marL="1828800" algn="ctr" rtl="0" eaLnBrk="0" fontAlgn="base" hangingPunct="0">
            <a:spcBef>
              <a:spcPct val="0"/>
            </a:spcBef>
            <a:spcAft>
              <a:spcPct val="0"/>
            </a:spcAft>
            <a:defRPr sz="2400" u="sng" kern="1200" baseline="-25000">
              <a:solidFill>
                <a:schemeClr val="tx1"/>
              </a:solidFill>
              <a:latin typeface="Times New Roman" charset="0"/>
              <a:ea typeface="+mn-ea"/>
              <a:cs typeface="+mn-cs"/>
            </a:defRPr>
          </a:lvl5pPr>
          <a:lvl6pPr marL="2286000" algn="l" defTabSz="914400" rtl="0" eaLnBrk="1" latinLnBrk="0" hangingPunct="1">
            <a:defRPr sz="2400" u="sng" kern="1200" baseline="-25000">
              <a:solidFill>
                <a:schemeClr val="tx1"/>
              </a:solidFill>
              <a:latin typeface="Times New Roman" charset="0"/>
              <a:ea typeface="+mn-ea"/>
              <a:cs typeface="+mn-cs"/>
            </a:defRPr>
          </a:lvl6pPr>
          <a:lvl7pPr marL="2743200" algn="l" defTabSz="914400" rtl="0" eaLnBrk="1" latinLnBrk="0" hangingPunct="1">
            <a:defRPr sz="2400" u="sng" kern="1200" baseline="-25000">
              <a:solidFill>
                <a:schemeClr val="tx1"/>
              </a:solidFill>
              <a:latin typeface="Times New Roman" charset="0"/>
              <a:ea typeface="+mn-ea"/>
              <a:cs typeface="+mn-cs"/>
            </a:defRPr>
          </a:lvl7pPr>
          <a:lvl8pPr marL="3200400" algn="l" defTabSz="914400" rtl="0" eaLnBrk="1" latinLnBrk="0" hangingPunct="1">
            <a:defRPr sz="2400" u="sng" kern="1200" baseline="-25000">
              <a:solidFill>
                <a:schemeClr val="tx1"/>
              </a:solidFill>
              <a:latin typeface="Times New Roman" charset="0"/>
              <a:ea typeface="+mn-ea"/>
              <a:cs typeface="+mn-cs"/>
            </a:defRPr>
          </a:lvl8pPr>
          <a:lvl9pPr marL="3657600" algn="l" defTabSz="914400" rtl="0" eaLnBrk="1" latinLnBrk="0" hangingPunct="1">
            <a:defRPr sz="2400" u="sng" kern="1200" baseline="-25000">
              <a:solidFill>
                <a:schemeClr val="tx1"/>
              </a:solidFill>
              <a:latin typeface="Times New Roman" charset="0"/>
              <a:ea typeface="+mn-ea"/>
              <a:cs typeface="+mn-cs"/>
            </a:defRPr>
          </a:lvl9pPr>
        </a:lstStyle>
        <a:p xmlns:a="http://schemas.openxmlformats.org/drawingml/2006/main">
          <a:pPr algn="l"/>
          <a:r>
            <a:rPr lang="en-US" sz="1400" u="none" baseline="0" dirty="0">
              <a:latin typeface="Arial" panose="020B0604020202020204" pitchFamily="34" charset="0"/>
              <a:cs typeface="Arial" panose="020B0604020202020204" pitchFamily="34" charset="0"/>
            </a:rPr>
            <a:t> </a:t>
          </a:r>
          <a:endParaRPr lang="en-US" sz="1400" u="none" dirty="0">
            <a:solidFill>
              <a:schemeClr val="tx2"/>
            </a:solidFill>
            <a:latin typeface="Arial" panose="020B0604020202020204" pitchFamily="34" charset="0"/>
            <a:cs typeface="Arial" panose="020B0604020202020204" pitchFamily="34" charset="0"/>
          </a:endParaRPr>
        </a:p>
        <a:p xmlns:a="http://schemas.openxmlformats.org/drawingml/2006/main">
          <a:pPr algn="l"/>
          <a:r>
            <a:rPr lang="en-US" sz="1600" u="none" baseline="0" dirty="0"/>
            <a:t> </a:t>
          </a:r>
        </a:p>
      </cdr:txBody>
    </cdr:sp>
  </cdr:relSizeAnchor>
</c:userShapes>
</file>

<file path=ppt/drawings/drawing2.xml><?xml version="1.0" encoding="utf-8"?>
<c:userShapes xmlns:c="http://schemas.openxmlformats.org/drawingml/2006/chart">
  <cdr:relSizeAnchor xmlns:cdr="http://schemas.openxmlformats.org/drawingml/2006/chartDrawing">
    <cdr:from>
      <cdr:x>0.83935</cdr:x>
      <cdr:y>0.06586</cdr:y>
    </cdr:from>
    <cdr:to>
      <cdr:x>0.91565</cdr:x>
      <cdr:y>0.13991</cdr:y>
    </cdr:to>
    <cdr:sp macro="" textlink="">
      <cdr:nvSpPr>
        <cdr:cNvPr id="2" name="TextBox 5"/>
        <cdr:cNvSpPr txBox="1"/>
      </cdr:nvSpPr>
      <cdr:spPr>
        <a:xfrm xmlns:a="http://schemas.openxmlformats.org/drawingml/2006/main">
          <a:off x="8382001" y="301096"/>
          <a:ext cx="762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ctr" rtl="0" eaLnBrk="0" fontAlgn="base" hangingPunct="0">
            <a:spcBef>
              <a:spcPct val="0"/>
            </a:spcBef>
            <a:spcAft>
              <a:spcPct val="0"/>
            </a:spcAft>
            <a:defRPr sz="2400" u="sng" kern="1200" baseline="-25000">
              <a:solidFill>
                <a:schemeClr val="tx1"/>
              </a:solidFill>
              <a:latin typeface="Times New Roman" charset="0"/>
              <a:ea typeface="+mn-ea"/>
              <a:cs typeface="+mn-cs"/>
            </a:defRPr>
          </a:lvl1pPr>
          <a:lvl2pPr marL="457200" algn="ctr" rtl="0" eaLnBrk="0" fontAlgn="base" hangingPunct="0">
            <a:spcBef>
              <a:spcPct val="0"/>
            </a:spcBef>
            <a:spcAft>
              <a:spcPct val="0"/>
            </a:spcAft>
            <a:defRPr sz="2400" u="sng" kern="1200" baseline="-25000">
              <a:solidFill>
                <a:schemeClr val="tx1"/>
              </a:solidFill>
              <a:latin typeface="Times New Roman" charset="0"/>
              <a:ea typeface="+mn-ea"/>
              <a:cs typeface="+mn-cs"/>
            </a:defRPr>
          </a:lvl2pPr>
          <a:lvl3pPr marL="914400" algn="ctr" rtl="0" eaLnBrk="0" fontAlgn="base" hangingPunct="0">
            <a:spcBef>
              <a:spcPct val="0"/>
            </a:spcBef>
            <a:spcAft>
              <a:spcPct val="0"/>
            </a:spcAft>
            <a:defRPr sz="2400" u="sng" kern="1200" baseline="-25000">
              <a:solidFill>
                <a:schemeClr val="tx1"/>
              </a:solidFill>
              <a:latin typeface="Times New Roman" charset="0"/>
              <a:ea typeface="+mn-ea"/>
              <a:cs typeface="+mn-cs"/>
            </a:defRPr>
          </a:lvl3pPr>
          <a:lvl4pPr marL="1371600" algn="ctr" rtl="0" eaLnBrk="0" fontAlgn="base" hangingPunct="0">
            <a:spcBef>
              <a:spcPct val="0"/>
            </a:spcBef>
            <a:spcAft>
              <a:spcPct val="0"/>
            </a:spcAft>
            <a:defRPr sz="2400" u="sng" kern="1200" baseline="-25000">
              <a:solidFill>
                <a:schemeClr val="tx1"/>
              </a:solidFill>
              <a:latin typeface="Times New Roman" charset="0"/>
              <a:ea typeface="+mn-ea"/>
              <a:cs typeface="+mn-cs"/>
            </a:defRPr>
          </a:lvl4pPr>
          <a:lvl5pPr marL="1828800" algn="ctr" rtl="0" eaLnBrk="0" fontAlgn="base" hangingPunct="0">
            <a:spcBef>
              <a:spcPct val="0"/>
            </a:spcBef>
            <a:spcAft>
              <a:spcPct val="0"/>
            </a:spcAft>
            <a:defRPr sz="2400" u="sng" kern="1200" baseline="-25000">
              <a:solidFill>
                <a:schemeClr val="tx1"/>
              </a:solidFill>
              <a:latin typeface="Times New Roman" charset="0"/>
              <a:ea typeface="+mn-ea"/>
              <a:cs typeface="+mn-cs"/>
            </a:defRPr>
          </a:lvl5pPr>
          <a:lvl6pPr marL="2286000" algn="l" defTabSz="914400" rtl="0" eaLnBrk="1" latinLnBrk="0" hangingPunct="1">
            <a:defRPr sz="2400" u="sng" kern="1200" baseline="-25000">
              <a:solidFill>
                <a:schemeClr val="tx1"/>
              </a:solidFill>
              <a:latin typeface="Times New Roman" charset="0"/>
              <a:ea typeface="+mn-ea"/>
              <a:cs typeface="+mn-cs"/>
            </a:defRPr>
          </a:lvl6pPr>
          <a:lvl7pPr marL="2743200" algn="l" defTabSz="914400" rtl="0" eaLnBrk="1" latinLnBrk="0" hangingPunct="1">
            <a:defRPr sz="2400" u="sng" kern="1200" baseline="-25000">
              <a:solidFill>
                <a:schemeClr val="tx1"/>
              </a:solidFill>
              <a:latin typeface="Times New Roman" charset="0"/>
              <a:ea typeface="+mn-ea"/>
              <a:cs typeface="+mn-cs"/>
            </a:defRPr>
          </a:lvl7pPr>
          <a:lvl8pPr marL="3200400" algn="l" defTabSz="914400" rtl="0" eaLnBrk="1" latinLnBrk="0" hangingPunct="1">
            <a:defRPr sz="2400" u="sng" kern="1200" baseline="-25000">
              <a:solidFill>
                <a:schemeClr val="tx1"/>
              </a:solidFill>
              <a:latin typeface="Times New Roman" charset="0"/>
              <a:ea typeface="+mn-ea"/>
              <a:cs typeface="+mn-cs"/>
            </a:defRPr>
          </a:lvl8pPr>
          <a:lvl9pPr marL="3657600" algn="l" defTabSz="914400" rtl="0" eaLnBrk="1" latinLnBrk="0" hangingPunct="1">
            <a:defRPr sz="2400" u="sng" kern="1200" baseline="-25000">
              <a:solidFill>
                <a:schemeClr val="tx1"/>
              </a:solidFill>
              <a:latin typeface="Times New Roman" charset="0"/>
              <a:ea typeface="+mn-ea"/>
              <a:cs typeface="+mn-cs"/>
            </a:defRPr>
          </a:lvl9pPr>
        </a:lstStyle>
        <a:p xmlns:a="http://schemas.openxmlformats.org/drawingml/2006/main">
          <a:endParaRPr lang="en-US" sz="1600" b="1" u="none" baseline="0" dirty="0">
            <a:solidFill>
              <a:srgbClr val="FFFF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0.85565</cdr:x>
      <cdr:y>0.14702</cdr:y>
    </cdr:from>
    <cdr:to>
      <cdr:x>0.9964</cdr:x>
      <cdr:y>0.22107</cdr:y>
    </cdr:to>
    <cdr:sp macro="" textlink="">
      <cdr:nvSpPr>
        <cdr:cNvPr id="3" name="TextBox 3"/>
        <cdr:cNvSpPr txBox="1"/>
      </cdr:nvSpPr>
      <cdr:spPr>
        <a:xfrm xmlns:a="http://schemas.openxmlformats.org/drawingml/2006/main">
          <a:off x="8544794" y="672175"/>
          <a:ext cx="1405574"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ctr" rtl="0" eaLnBrk="0" fontAlgn="base" hangingPunct="0">
            <a:spcBef>
              <a:spcPct val="0"/>
            </a:spcBef>
            <a:spcAft>
              <a:spcPct val="0"/>
            </a:spcAft>
            <a:defRPr sz="2400" u="sng" kern="1200" baseline="-25000">
              <a:solidFill>
                <a:schemeClr val="tx1"/>
              </a:solidFill>
              <a:latin typeface="Times New Roman" charset="0"/>
              <a:ea typeface="+mn-ea"/>
              <a:cs typeface="+mn-cs"/>
            </a:defRPr>
          </a:lvl1pPr>
          <a:lvl2pPr marL="457200" algn="ctr" rtl="0" eaLnBrk="0" fontAlgn="base" hangingPunct="0">
            <a:spcBef>
              <a:spcPct val="0"/>
            </a:spcBef>
            <a:spcAft>
              <a:spcPct val="0"/>
            </a:spcAft>
            <a:defRPr sz="2400" u="sng" kern="1200" baseline="-25000">
              <a:solidFill>
                <a:schemeClr val="tx1"/>
              </a:solidFill>
              <a:latin typeface="Times New Roman" charset="0"/>
              <a:ea typeface="+mn-ea"/>
              <a:cs typeface="+mn-cs"/>
            </a:defRPr>
          </a:lvl2pPr>
          <a:lvl3pPr marL="914400" algn="ctr" rtl="0" eaLnBrk="0" fontAlgn="base" hangingPunct="0">
            <a:spcBef>
              <a:spcPct val="0"/>
            </a:spcBef>
            <a:spcAft>
              <a:spcPct val="0"/>
            </a:spcAft>
            <a:defRPr sz="2400" u="sng" kern="1200" baseline="-25000">
              <a:solidFill>
                <a:schemeClr val="tx1"/>
              </a:solidFill>
              <a:latin typeface="Times New Roman" charset="0"/>
              <a:ea typeface="+mn-ea"/>
              <a:cs typeface="+mn-cs"/>
            </a:defRPr>
          </a:lvl3pPr>
          <a:lvl4pPr marL="1371600" algn="ctr" rtl="0" eaLnBrk="0" fontAlgn="base" hangingPunct="0">
            <a:spcBef>
              <a:spcPct val="0"/>
            </a:spcBef>
            <a:spcAft>
              <a:spcPct val="0"/>
            </a:spcAft>
            <a:defRPr sz="2400" u="sng" kern="1200" baseline="-25000">
              <a:solidFill>
                <a:schemeClr val="tx1"/>
              </a:solidFill>
              <a:latin typeface="Times New Roman" charset="0"/>
              <a:ea typeface="+mn-ea"/>
              <a:cs typeface="+mn-cs"/>
            </a:defRPr>
          </a:lvl4pPr>
          <a:lvl5pPr marL="1828800" algn="ctr" rtl="0" eaLnBrk="0" fontAlgn="base" hangingPunct="0">
            <a:spcBef>
              <a:spcPct val="0"/>
            </a:spcBef>
            <a:spcAft>
              <a:spcPct val="0"/>
            </a:spcAft>
            <a:defRPr sz="2400" u="sng" kern="1200" baseline="-25000">
              <a:solidFill>
                <a:schemeClr val="tx1"/>
              </a:solidFill>
              <a:latin typeface="Times New Roman" charset="0"/>
              <a:ea typeface="+mn-ea"/>
              <a:cs typeface="+mn-cs"/>
            </a:defRPr>
          </a:lvl5pPr>
          <a:lvl6pPr marL="2286000" algn="l" defTabSz="914400" rtl="0" eaLnBrk="1" latinLnBrk="0" hangingPunct="1">
            <a:defRPr sz="2400" u="sng" kern="1200" baseline="-25000">
              <a:solidFill>
                <a:schemeClr val="tx1"/>
              </a:solidFill>
              <a:latin typeface="Times New Roman" charset="0"/>
              <a:ea typeface="+mn-ea"/>
              <a:cs typeface="+mn-cs"/>
            </a:defRPr>
          </a:lvl6pPr>
          <a:lvl7pPr marL="2743200" algn="l" defTabSz="914400" rtl="0" eaLnBrk="1" latinLnBrk="0" hangingPunct="1">
            <a:defRPr sz="2400" u="sng" kern="1200" baseline="-25000">
              <a:solidFill>
                <a:schemeClr val="tx1"/>
              </a:solidFill>
              <a:latin typeface="Times New Roman" charset="0"/>
              <a:ea typeface="+mn-ea"/>
              <a:cs typeface="+mn-cs"/>
            </a:defRPr>
          </a:lvl7pPr>
          <a:lvl8pPr marL="3200400" algn="l" defTabSz="914400" rtl="0" eaLnBrk="1" latinLnBrk="0" hangingPunct="1">
            <a:defRPr sz="2400" u="sng" kern="1200" baseline="-25000">
              <a:solidFill>
                <a:schemeClr val="tx1"/>
              </a:solidFill>
              <a:latin typeface="Times New Roman" charset="0"/>
              <a:ea typeface="+mn-ea"/>
              <a:cs typeface="+mn-cs"/>
            </a:defRPr>
          </a:lvl8pPr>
          <a:lvl9pPr marL="3657600" algn="l" defTabSz="914400" rtl="0" eaLnBrk="1" latinLnBrk="0" hangingPunct="1">
            <a:defRPr sz="2400" u="sng" kern="1200" baseline="-25000">
              <a:solidFill>
                <a:schemeClr val="tx1"/>
              </a:solidFill>
              <a:latin typeface="Times New Roman" charset="0"/>
              <a:ea typeface="+mn-ea"/>
              <a:cs typeface="+mn-cs"/>
            </a:defRPr>
          </a:lvl9pPr>
        </a:lstStyle>
        <a:p xmlns:a="http://schemas.openxmlformats.org/drawingml/2006/main">
          <a:pPr algn="l"/>
          <a:r>
            <a:rPr lang="en-US" sz="1600" u="none" baseline="0" dirty="0"/>
            <a:t>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5078D-FBB3-4212-ACCB-009A16340069}" type="datetimeFigureOut">
              <a:rPr lang="en-US" smtClean="0"/>
              <a:t>5/22/2018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62607-9B99-457D-AE98-0F07CD5BF2B0}" type="slidenum">
              <a:rPr lang="en-US" smtClean="0"/>
              <a:t>‹#›</a:t>
            </a:fld>
            <a:endParaRPr lang="en-US"/>
          </a:p>
        </p:txBody>
      </p:sp>
    </p:spTree>
    <p:extLst>
      <p:ext uri="{BB962C8B-B14F-4D97-AF65-F5344CB8AC3E}">
        <p14:creationId xmlns:p14="http://schemas.microsoft.com/office/powerpoint/2010/main" val="6113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862607-9B99-457D-AE98-0F07CD5BF2B0}" type="slidenum">
              <a:rPr lang="en-US" smtClean="0"/>
              <a:t>6</a:t>
            </a:fld>
            <a:endParaRPr lang="en-US"/>
          </a:p>
        </p:txBody>
      </p:sp>
    </p:spTree>
    <p:extLst>
      <p:ext uri="{BB962C8B-B14F-4D97-AF65-F5344CB8AC3E}">
        <p14:creationId xmlns:p14="http://schemas.microsoft.com/office/powerpoint/2010/main" val="4253635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2618A7-56F7-4D95-BBE2-FB087604D7C6}"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3888386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2618A7-56F7-4D95-BBE2-FB087604D7C6}" type="slidenum">
              <a:rPr kumimoji="0" lang="en-US" sz="1200" b="0" i="0" u="none" strike="noStrike" kern="1200" cap="none" spc="0" normalizeH="0" baseline="0" noProof="0" smtClean="0">
                <a:ln>
                  <a:noFill/>
                </a:ln>
                <a:solidFill>
                  <a:srgbClr val="000000"/>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366178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862607-9B99-457D-AE98-0F07CD5BF2B0}" type="slidenum">
              <a:rPr lang="en-US" smtClean="0"/>
              <a:t>18</a:t>
            </a:fld>
            <a:endParaRPr lang="en-US"/>
          </a:p>
        </p:txBody>
      </p:sp>
    </p:spTree>
    <p:extLst>
      <p:ext uri="{BB962C8B-B14F-4D97-AF65-F5344CB8AC3E}">
        <p14:creationId xmlns:p14="http://schemas.microsoft.com/office/powerpoint/2010/main" val="425182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CEFD1-2C74-43CC-B764-B3AD757C7D7A}"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339979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CEFD1-2C74-43CC-B764-B3AD757C7D7A}"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134484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CEFD1-2C74-43CC-B764-B3AD757C7D7A}"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165277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721705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563449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76362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80789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716563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677702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397220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4"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52928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CEFD1-2C74-43CC-B764-B3AD757C7D7A}"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3840995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873203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911398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8"/>
            <a:ext cx="27432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1" y="274638"/>
            <a:ext cx="80264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585722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9812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4114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4114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303154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NEWDARKGREENsns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79378" y="152400"/>
            <a:ext cx="2035763" cy="1591310"/>
          </a:xfrm>
          <a:prstGeom prst="rect">
            <a:avLst/>
          </a:prstGeom>
          <a:noFill/>
          <a:ln>
            <a:noFill/>
          </a:ln>
        </p:spPr>
      </p:pic>
    </p:spTree>
    <p:extLst>
      <p:ext uri="{BB962C8B-B14F-4D97-AF65-F5344CB8AC3E}">
        <p14:creationId xmlns:p14="http://schemas.microsoft.com/office/powerpoint/2010/main" val="1029369469"/>
      </p:ext>
    </p:extLst>
  </p:cSld>
  <p:clrMapOvr>
    <a:masterClrMapping/>
  </p:clrMapOv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432CA8-EB18-4AC8-B8DD-6E8B674E46F2}" type="slidenum">
              <a:rPr lang="en-US" smtClean="0"/>
              <a:pPr>
                <a:defRPr/>
              </a:pPr>
              <a:t>‹#›</a:t>
            </a:fld>
            <a:endParaRPr lang="en-US"/>
          </a:p>
        </p:txBody>
      </p:sp>
      <p:pic>
        <p:nvPicPr>
          <p:cNvPr id="6" name="Picture 5" descr="NEWDARKGREENsns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689" y="137129"/>
            <a:ext cx="2035763" cy="1591310"/>
          </a:xfrm>
          <a:prstGeom prst="rect">
            <a:avLst/>
          </a:prstGeom>
          <a:noFill/>
          <a:ln>
            <a:noFill/>
          </a:ln>
        </p:spPr>
      </p:pic>
    </p:spTree>
    <p:extLst>
      <p:ext uri="{BB962C8B-B14F-4D97-AF65-F5344CB8AC3E}">
        <p14:creationId xmlns:p14="http://schemas.microsoft.com/office/powerpoint/2010/main" val="1521363556"/>
      </p:ext>
    </p:extLst>
  </p:cSld>
  <p:clrMapOvr>
    <a:masterClrMapping/>
  </p:clrMapOv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A9AA40-4D7A-47DC-9554-F238EF65FA41}" type="slidenum">
              <a:rPr lang="en-US"/>
              <a:pPr>
                <a:defRPr/>
              </a:pPr>
              <a:t>‹#›</a:t>
            </a:fld>
            <a:endParaRPr lang="en-US"/>
          </a:p>
        </p:txBody>
      </p:sp>
    </p:spTree>
    <p:extLst>
      <p:ext uri="{BB962C8B-B14F-4D97-AF65-F5344CB8AC3E}">
        <p14:creationId xmlns:p14="http://schemas.microsoft.com/office/powerpoint/2010/main" val="3204951422"/>
      </p:ext>
    </p:extLst>
  </p:cSld>
  <p:clrMapOvr>
    <a:masterClrMapping/>
  </p:clrMapOv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319"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EA62E1-DB1D-4F13-B963-F35A9D906E43}" type="slidenum">
              <a:rPr lang="en-US"/>
              <a:pPr>
                <a:defRPr/>
              </a:pPr>
              <a:t>‹#›</a:t>
            </a:fld>
            <a:endParaRPr lang="en-US"/>
          </a:p>
        </p:txBody>
      </p:sp>
    </p:spTree>
    <p:extLst>
      <p:ext uri="{BB962C8B-B14F-4D97-AF65-F5344CB8AC3E}">
        <p14:creationId xmlns:p14="http://schemas.microsoft.com/office/powerpoint/2010/main" val="1381950688"/>
      </p:ext>
    </p:extLst>
  </p:cSld>
  <p:clrMapOvr>
    <a:masterClrMapping/>
  </p:clrMapOv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1"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6312"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DF6002-4762-4C4D-AAA4-AB9EAC050258}" type="slidenum">
              <a:rPr lang="en-US"/>
              <a:pPr>
                <a:defRPr/>
              </a:pPr>
              <a:t>‹#›</a:t>
            </a:fld>
            <a:endParaRPr lang="en-US"/>
          </a:p>
        </p:txBody>
      </p:sp>
    </p:spTree>
    <p:extLst>
      <p:ext uri="{BB962C8B-B14F-4D97-AF65-F5344CB8AC3E}">
        <p14:creationId xmlns:p14="http://schemas.microsoft.com/office/powerpoint/2010/main" val="431216937"/>
      </p:ext>
    </p:extLst>
  </p:cSld>
  <p:clrMapOvr>
    <a:masterClrMapping/>
  </p:clrMapOv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B8D01F5-BC44-4176-A2DD-F5914961DCB6}" type="slidenum">
              <a:rPr lang="en-US"/>
              <a:pPr>
                <a:defRPr/>
              </a:pPr>
              <a:t>‹#›</a:t>
            </a:fld>
            <a:endParaRPr lang="en-US"/>
          </a:p>
        </p:txBody>
      </p:sp>
    </p:spTree>
    <p:extLst>
      <p:ext uri="{BB962C8B-B14F-4D97-AF65-F5344CB8AC3E}">
        <p14:creationId xmlns:p14="http://schemas.microsoft.com/office/powerpoint/2010/main" val="174966613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CEFD1-2C74-43CC-B764-B3AD757C7D7A}"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21586575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3535B6-C09A-49D5-85F9-4B024F7686D0}" type="slidenum">
              <a:rPr lang="en-US"/>
              <a:pPr>
                <a:defRPr/>
              </a:pPr>
              <a:t>‹#›</a:t>
            </a:fld>
            <a:endParaRPr lang="en-US"/>
          </a:p>
        </p:txBody>
      </p:sp>
    </p:spTree>
    <p:extLst>
      <p:ext uri="{BB962C8B-B14F-4D97-AF65-F5344CB8AC3E}">
        <p14:creationId xmlns:p14="http://schemas.microsoft.com/office/powerpoint/2010/main" val="4231548051"/>
      </p:ext>
    </p:extLst>
  </p:cSld>
  <p:clrMapOvr>
    <a:masterClrMapping/>
  </p:clrMapOv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0604F66-2266-425E-8386-676BAECC1EBA}" type="slidenum">
              <a:rPr lang="en-US"/>
              <a:pPr>
                <a:defRPr/>
              </a:pPr>
              <a:t>‹#›</a:t>
            </a:fld>
            <a:endParaRPr lang="en-US"/>
          </a:p>
        </p:txBody>
      </p:sp>
    </p:spTree>
    <p:extLst>
      <p:ext uri="{BB962C8B-B14F-4D97-AF65-F5344CB8AC3E}">
        <p14:creationId xmlns:p14="http://schemas.microsoft.com/office/powerpoint/2010/main" val="3061091003"/>
      </p:ext>
    </p:extLst>
  </p:cSld>
  <p:clrMapOvr>
    <a:masterClrMapping/>
  </p:clrMapOv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31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50B6C3-3B2D-4DEB-BC53-06B0241E7D2F}" type="slidenum">
              <a:rPr lang="en-US"/>
              <a:pPr>
                <a:defRPr/>
              </a:pPr>
              <a:t>‹#›</a:t>
            </a:fld>
            <a:endParaRPr lang="en-US"/>
          </a:p>
        </p:txBody>
      </p:sp>
    </p:spTree>
    <p:extLst>
      <p:ext uri="{BB962C8B-B14F-4D97-AF65-F5344CB8AC3E}">
        <p14:creationId xmlns:p14="http://schemas.microsoft.com/office/powerpoint/2010/main" val="1430250840"/>
      </p:ext>
    </p:extLst>
  </p:cSld>
  <p:clrMapOvr>
    <a:masterClrMapping/>
  </p:clrMapOv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1"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7D31FB-CE69-43E5-81CE-AD6EFA7F2A0F}" type="slidenum">
              <a:rPr lang="en-US"/>
              <a:pPr>
                <a:defRPr/>
              </a:pPr>
              <a:t>‹#›</a:t>
            </a:fld>
            <a:endParaRPr lang="en-US"/>
          </a:p>
        </p:txBody>
      </p:sp>
    </p:spTree>
    <p:extLst>
      <p:ext uri="{BB962C8B-B14F-4D97-AF65-F5344CB8AC3E}">
        <p14:creationId xmlns:p14="http://schemas.microsoft.com/office/powerpoint/2010/main" val="673243002"/>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1715E9-3359-43C0-8A9F-37C7B0A27F0B}" type="slidenum">
              <a:rPr lang="en-US"/>
              <a:pPr>
                <a:defRPr/>
              </a:pPr>
              <a:t>‹#›</a:t>
            </a:fld>
            <a:endParaRPr lang="en-US"/>
          </a:p>
        </p:txBody>
      </p:sp>
    </p:spTree>
    <p:extLst>
      <p:ext uri="{BB962C8B-B14F-4D97-AF65-F5344CB8AC3E}">
        <p14:creationId xmlns:p14="http://schemas.microsoft.com/office/powerpoint/2010/main" val="698582953"/>
      </p:ext>
    </p:extLst>
  </p:cSld>
  <p:clrMapOvr>
    <a:masterClrMapping/>
  </p:clrMapOv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09600"/>
            <a:ext cx="2590799"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1" y="609600"/>
            <a:ext cx="7591778"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3CF5DE-8EC9-4B5D-9682-AD61D6A849F2}" type="slidenum">
              <a:rPr lang="en-US"/>
              <a:pPr>
                <a:defRPr/>
              </a:pPr>
              <a:t>‹#›</a:t>
            </a:fld>
            <a:endParaRPr lang="en-US"/>
          </a:p>
        </p:txBody>
      </p:sp>
    </p:spTree>
    <p:extLst>
      <p:ext uri="{BB962C8B-B14F-4D97-AF65-F5344CB8AC3E}">
        <p14:creationId xmlns:p14="http://schemas.microsoft.com/office/powerpoint/2010/main" val="2937937553"/>
      </p:ext>
    </p:extLst>
  </p:cSld>
  <p:clrMapOvr>
    <a:masterClrMapping/>
  </p:clrMapOv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NEWDARKGREENsns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79378" y="152400"/>
            <a:ext cx="2035763" cy="1591310"/>
          </a:xfrm>
          <a:prstGeom prst="rect">
            <a:avLst/>
          </a:prstGeom>
          <a:noFill/>
          <a:ln>
            <a:noFill/>
          </a:ln>
        </p:spPr>
      </p:pic>
    </p:spTree>
    <p:extLst>
      <p:ext uri="{BB962C8B-B14F-4D97-AF65-F5344CB8AC3E}">
        <p14:creationId xmlns:p14="http://schemas.microsoft.com/office/powerpoint/2010/main" val="2131130670"/>
      </p:ext>
    </p:extLst>
  </p:cSld>
  <p:clrMapOvr>
    <a:masterClrMapping/>
  </p:clrMapOv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52432CA8-EB18-4AC8-B8DD-6E8B674E46F2}" type="slidenum">
              <a:rPr lang="en-US" smtClean="0">
                <a:solidFill>
                  <a:srgbClr val="FFFFFF"/>
                </a:solidFill>
              </a:rPr>
              <a:pPr>
                <a:defRPr/>
              </a:pPr>
              <a:t>‹#›</a:t>
            </a:fld>
            <a:endParaRPr lang="en-US">
              <a:solidFill>
                <a:srgbClr val="FFFFFF"/>
              </a:solidFill>
            </a:endParaRPr>
          </a:p>
        </p:txBody>
      </p:sp>
      <p:pic>
        <p:nvPicPr>
          <p:cNvPr id="6" name="Picture 5" descr="NEWDARKGREENsns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689" y="137129"/>
            <a:ext cx="2035763" cy="1591310"/>
          </a:xfrm>
          <a:prstGeom prst="rect">
            <a:avLst/>
          </a:prstGeom>
          <a:noFill/>
          <a:ln>
            <a:noFill/>
          </a:ln>
        </p:spPr>
      </p:pic>
    </p:spTree>
    <p:extLst>
      <p:ext uri="{BB962C8B-B14F-4D97-AF65-F5344CB8AC3E}">
        <p14:creationId xmlns:p14="http://schemas.microsoft.com/office/powerpoint/2010/main" val="1954619179"/>
      </p:ext>
    </p:extLst>
  </p:cSld>
  <p:clrMapOvr>
    <a:masterClrMapping/>
  </p:clrMapOv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A9AA40-4D7A-47DC-9554-F238EF65FA4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39618534"/>
      </p:ext>
    </p:extLst>
  </p:cSld>
  <p:clrMapOvr>
    <a:masterClrMapping/>
  </p:clrMapOv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319"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EA62E1-DB1D-4F13-B963-F35A9D906E4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10410867"/>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CEFD1-2C74-43CC-B764-B3AD757C7D7A}"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3767222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1"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6312"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DF6002-4762-4C4D-AAA4-AB9EAC05025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50784216"/>
      </p:ext>
    </p:extLst>
  </p:cSld>
  <p:clrMapOvr>
    <a:masterClrMapping/>
  </p:clrMapOv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B8D01F5-BC44-4176-A2DD-F5914961DCB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04022283"/>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23535B6-C09A-49D5-85F9-4B024F7686D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64228765"/>
      </p:ext>
    </p:extLst>
  </p:cSld>
  <p:clrMapOvr>
    <a:masterClrMapping/>
  </p:clrMapOv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0604F66-2266-425E-8386-676BAECC1EB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67728515"/>
      </p:ext>
    </p:extLst>
  </p:cSld>
  <p:clrMapOvr>
    <a:masterClrMapping/>
  </p:clrMapOv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31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750B6C3-3B2D-4DEB-BC53-06B0241E7D2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84619964"/>
      </p:ext>
    </p:extLst>
  </p:cSld>
  <p:clrMapOvr>
    <a:masterClrMapping/>
  </p:clrMapOv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1"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D31FB-CE69-43E5-81CE-AD6EFA7F2A0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56260228"/>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1715E9-3359-43C0-8A9F-37C7B0A27F0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87949444"/>
      </p:ext>
    </p:extLst>
  </p:cSld>
  <p:clrMapOvr>
    <a:masterClrMapping/>
  </p:clrMapOv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09600"/>
            <a:ext cx="2590799"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1" y="609600"/>
            <a:ext cx="7591778"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3CF5DE-8EC9-4B5D-9682-AD61D6A849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25696762"/>
      </p:ext>
    </p:extLst>
  </p:cSld>
  <p:clrMapOvr>
    <a:masterClrMapping/>
  </p:clrMapOv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NEWDARKGREENsns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79378" y="152400"/>
            <a:ext cx="2035763" cy="1591310"/>
          </a:xfrm>
          <a:prstGeom prst="rect">
            <a:avLst/>
          </a:prstGeom>
          <a:noFill/>
          <a:ln>
            <a:noFill/>
          </a:ln>
        </p:spPr>
      </p:pic>
    </p:spTree>
    <p:extLst>
      <p:ext uri="{BB962C8B-B14F-4D97-AF65-F5344CB8AC3E}">
        <p14:creationId xmlns:p14="http://schemas.microsoft.com/office/powerpoint/2010/main" val="3175968479"/>
      </p:ext>
    </p:extLst>
  </p:cSld>
  <p:clrMapOvr>
    <a:masterClrMapping/>
  </p:clrMapOvr>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52432CA8-EB18-4AC8-B8DD-6E8B674E46F2}" type="slidenum">
              <a:rPr lang="en-US" smtClean="0">
                <a:solidFill>
                  <a:srgbClr val="FFFFFF"/>
                </a:solidFill>
              </a:rPr>
              <a:pPr>
                <a:defRPr/>
              </a:pPr>
              <a:t>‹#›</a:t>
            </a:fld>
            <a:endParaRPr lang="en-US">
              <a:solidFill>
                <a:srgbClr val="FFFFFF"/>
              </a:solidFill>
            </a:endParaRPr>
          </a:p>
        </p:txBody>
      </p:sp>
      <p:pic>
        <p:nvPicPr>
          <p:cNvPr id="6" name="Picture 5" descr="NEWDARKGREENsns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689" y="137129"/>
            <a:ext cx="2035763" cy="1591310"/>
          </a:xfrm>
          <a:prstGeom prst="rect">
            <a:avLst/>
          </a:prstGeom>
          <a:noFill/>
          <a:ln>
            <a:noFill/>
          </a:ln>
        </p:spPr>
      </p:pic>
    </p:spTree>
    <p:extLst>
      <p:ext uri="{BB962C8B-B14F-4D97-AF65-F5344CB8AC3E}">
        <p14:creationId xmlns:p14="http://schemas.microsoft.com/office/powerpoint/2010/main" val="329282677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CEFD1-2C74-43CC-B764-B3AD757C7D7A}" type="datetimeFigureOut">
              <a:rPr lang="en-US" smtClean="0"/>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39178459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A9AA40-4D7A-47DC-9554-F238EF65FA4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89088321"/>
      </p:ext>
    </p:extLst>
  </p:cSld>
  <p:clrMapOvr>
    <a:masterClrMapping/>
  </p:clrMapOv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319"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EA62E1-DB1D-4F13-B963-F35A9D906E4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22495026"/>
      </p:ext>
    </p:extLst>
  </p:cSld>
  <p:clrMapOvr>
    <a:masterClrMapping/>
  </p:clrMapOv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1"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6312"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DF6002-4762-4C4D-AAA4-AB9EAC05025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1923543"/>
      </p:ext>
    </p:extLst>
  </p:cSld>
  <p:clrMapOvr>
    <a:masterClrMapping/>
  </p:clrMapOv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B8D01F5-BC44-4176-A2DD-F5914961DCB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0181383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23535B6-C09A-49D5-85F9-4B024F7686D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21412188"/>
      </p:ext>
    </p:extLst>
  </p:cSld>
  <p:clrMapOvr>
    <a:masterClrMapping/>
  </p:clrMapOv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0604F66-2266-425E-8386-676BAECC1EB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67048237"/>
      </p:ext>
    </p:extLst>
  </p:cSld>
  <p:clrMapOvr>
    <a:masterClrMapping/>
  </p:clrMapOvr>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31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750B6C3-3B2D-4DEB-BC53-06B0241E7D2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00680968"/>
      </p:ext>
    </p:extLst>
  </p:cSld>
  <p:clrMapOvr>
    <a:masterClrMapping/>
  </p:clrMapOvr>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1"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D31FB-CE69-43E5-81CE-AD6EFA7F2A0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96579719"/>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1715E9-3359-43C0-8A9F-37C7B0A27F0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1919130"/>
      </p:ext>
    </p:extLst>
  </p:cSld>
  <p:clrMapOvr>
    <a:masterClrMapping/>
  </p:clrMapOvr>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09600"/>
            <a:ext cx="2590799"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1" y="609600"/>
            <a:ext cx="7591778"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3CF5DE-8EC9-4B5D-9682-AD61D6A849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0276735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CEFD1-2C74-43CC-B764-B3AD757C7D7A}" type="datetimeFigureOut">
              <a:rPr lang="en-US" smtClean="0"/>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12761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CEFD1-2C74-43CC-B764-B3AD757C7D7A}" type="datetimeFigureOut">
              <a:rPr lang="en-US" smtClean="0"/>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248639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CEFD1-2C74-43CC-B764-B3AD757C7D7A}"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369130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CEFD1-2C74-43CC-B764-B3AD757C7D7A}"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35094-2D7F-4494-BADF-CA2CAF299E20}" type="slidenum">
              <a:rPr lang="en-US" smtClean="0"/>
              <a:t>‹#›</a:t>
            </a:fld>
            <a:endParaRPr lang="en-US"/>
          </a:p>
        </p:txBody>
      </p:sp>
    </p:spTree>
    <p:extLst>
      <p:ext uri="{BB962C8B-B14F-4D97-AF65-F5344CB8AC3E}">
        <p14:creationId xmlns:p14="http://schemas.microsoft.com/office/powerpoint/2010/main" val="387367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CEFD1-2C74-43CC-B764-B3AD757C7D7A}" type="datetimeFigureOut">
              <a:rPr lang="en-US" smtClean="0"/>
              <a:t>5/22/2018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35094-2D7F-4494-BADF-CA2CAF299E20}" type="slidenum">
              <a:rPr lang="en-US" smtClean="0"/>
              <a:t>‹#›</a:t>
            </a:fld>
            <a:endParaRPr lang="en-US"/>
          </a:p>
        </p:txBody>
      </p:sp>
    </p:spTree>
    <p:extLst>
      <p:ext uri="{BB962C8B-B14F-4D97-AF65-F5344CB8AC3E}">
        <p14:creationId xmlns:p14="http://schemas.microsoft.com/office/powerpoint/2010/main" val="1048821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12395200" cy="6858000"/>
          </a:xfrm>
          <a:prstGeom prst="rect">
            <a:avLst/>
          </a:prstGeom>
          <a:gradFill rotWithShape="0">
            <a:gsLst>
              <a:gs pos="0">
                <a:schemeClr val="accent2">
                  <a:gamma/>
                  <a:shade val="0"/>
                  <a:invGamma/>
                </a:schemeClr>
              </a:gs>
              <a:gs pos="100000">
                <a:schemeClr val="accent2"/>
              </a:gs>
            </a:gsLst>
            <a:lin ang="5400000" scaled="1"/>
          </a:gradFill>
          <a:ln w="9525">
            <a:solidFill>
              <a:schemeClr val="tx1"/>
            </a:solidFill>
            <a:miter lim="800000"/>
            <a:headEnd/>
            <a:tailEnd/>
          </a:ln>
          <a:effectLst/>
        </p:spPr>
        <p:txBody>
          <a:bodyPr wrap="none" anchor="ctr"/>
          <a:lstStyle/>
          <a:p>
            <a:pPr>
              <a:defRPr/>
            </a:pPr>
            <a:endParaRPr lang="en-US" sz="1800" u="none" baseline="0">
              <a:solidFill>
                <a:srgbClr val="000000"/>
              </a:solidFill>
              <a:latin typeface="Times New Roman" pitchFamily="18" charset="0"/>
            </a:endParaRPr>
          </a:p>
        </p:txBody>
      </p:sp>
      <p:sp>
        <p:nvSpPr>
          <p:cNvPr id="1027" name="Rectangle 8"/>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Rectangle 9"/>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u="none" baseline="0">
              <a:solidFill>
                <a:srgbClr val="000000"/>
              </a:solidFill>
              <a:latin typeface="Times New Roman" pitchFamily="18" charset="0"/>
            </a:endParaRPr>
          </a:p>
        </p:txBody>
      </p:sp>
    </p:spTree>
    <p:extLst>
      <p:ext uri="{BB962C8B-B14F-4D97-AF65-F5344CB8AC3E}">
        <p14:creationId xmlns:p14="http://schemas.microsoft.com/office/powerpoint/2010/main" val="2282293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baseline="0"/>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baseline="0"/>
            </a:lvl1pPr>
          </a:lstStyle>
          <a:p>
            <a:pPr>
              <a:defRPr/>
            </a:pPr>
            <a:endParaRPr lang="en-US"/>
          </a:p>
        </p:txBody>
      </p:sp>
      <p:sp>
        <p:nvSpPr>
          <p:cNvPr id="1030" name="Rectangle 6"/>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baseline="0"/>
            </a:lvl1pPr>
          </a:lstStyle>
          <a:p>
            <a:pPr>
              <a:defRPr/>
            </a:pPr>
            <a:fld id="{52432CA8-EB18-4AC8-B8DD-6E8B674E46F2}" type="slidenum">
              <a:rPr lang="en-US"/>
              <a:pPr>
                <a:defRPr/>
              </a:pPr>
              <a:t>‹#›</a:t>
            </a:fld>
            <a:endParaRPr lang="en-US"/>
          </a:p>
        </p:txBody>
      </p:sp>
    </p:spTree>
    <p:extLst>
      <p:ext uri="{BB962C8B-B14F-4D97-AF65-F5344CB8AC3E}">
        <p14:creationId xmlns:p14="http://schemas.microsoft.com/office/powerpoint/2010/main" val="3070680943"/>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baseline="0"/>
            </a:lvl1pPr>
          </a:lstStyle>
          <a:p>
            <a:pPr eaLnBrk="0" fontAlgn="base" hangingPunct="0">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baseline="0"/>
            </a:lvl1pPr>
          </a:lstStyle>
          <a:p>
            <a:pPr algn="ctr" eaLnBrk="0" fontAlgn="base" hangingPunct="0">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baseline="0"/>
            </a:lvl1pPr>
          </a:lstStyle>
          <a:p>
            <a:pPr eaLnBrk="0" fontAlgn="base" hangingPunct="0">
              <a:spcBef>
                <a:spcPct val="0"/>
              </a:spcBef>
              <a:spcAft>
                <a:spcPct val="0"/>
              </a:spcAft>
              <a:defRPr/>
            </a:pPr>
            <a:fld id="{52432CA8-EB18-4AC8-B8DD-6E8B674E46F2}" type="slidenum">
              <a:rPr lang="en-US">
                <a:solidFill>
                  <a:srgbClr val="FFFFFF"/>
                </a:solidFill>
              </a:rPr>
              <a:pPr eaLnBrk="0" fontAlgn="base" hangingPunct="0">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610721149"/>
      </p:ext>
    </p:extLst>
  </p:cSld>
  <p:clrMap bg1="dk2" tx1="lt1" bg2="dk1"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baseline="0"/>
            </a:lvl1pPr>
          </a:lstStyle>
          <a:p>
            <a:pPr>
              <a:defRPr/>
            </a:pPr>
            <a:endParaRPr lang="en-US">
              <a:solidFill>
                <a:srgbClr val="FFFFFF"/>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baseline="0"/>
            </a:lvl1pPr>
          </a:lstStyle>
          <a:p>
            <a:pPr>
              <a:defRPr/>
            </a:pPr>
            <a:endParaRPr lang="en-US">
              <a:solidFill>
                <a:srgbClr val="FFFFFF"/>
              </a:solidFill>
            </a:endParaRPr>
          </a:p>
        </p:txBody>
      </p:sp>
      <p:sp>
        <p:nvSpPr>
          <p:cNvPr id="1030" name="Rectangle 6"/>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baseline="0"/>
            </a:lvl1pPr>
          </a:lstStyle>
          <a:p>
            <a:pPr>
              <a:defRPr/>
            </a:pPr>
            <a:fld id="{52432CA8-EB18-4AC8-B8DD-6E8B674E46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87238688"/>
      </p:ext>
    </p:extLst>
  </p:cSld>
  <p:clrMap bg1="dk2" tx1="lt1" bg2="dk1"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WDARKGREENsns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0" y="278160"/>
            <a:ext cx="1717675" cy="1591310"/>
          </a:xfrm>
          <a:prstGeom prst="rect">
            <a:avLst/>
          </a:prstGeom>
          <a:noFill/>
          <a:ln>
            <a:noFill/>
          </a:ln>
        </p:spPr>
      </p:pic>
      <p:sp>
        <p:nvSpPr>
          <p:cNvPr id="6" name="Title 1"/>
          <p:cNvSpPr txBox="1">
            <a:spLocks/>
          </p:cNvSpPr>
          <p:nvPr/>
        </p:nvSpPr>
        <p:spPr bwMode="auto">
          <a:xfrm>
            <a:off x="1507671" y="1524000"/>
            <a:ext cx="874395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a:lstStyle>
          <a:p>
            <a:pPr>
              <a:defRPr/>
            </a:pPr>
            <a:r>
              <a:rPr lang="en-US" altLang="en-US" kern="0" smtClean="0">
                <a:latin typeface="Arial" panose="020B0604020202020204" pitchFamily="34" charset="0"/>
                <a:ea typeface="ＭＳ Ｐゴシック" pitchFamily="34" charset="-128"/>
                <a:cs typeface="Arial" panose="020B0604020202020204" pitchFamily="34" charset="0"/>
              </a:rPr>
              <a:t> </a:t>
            </a:r>
            <a:br>
              <a:rPr lang="en-US" altLang="en-US" kern="0" smtClean="0">
                <a:latin typeface="Arial" panose="020B0604020202020204" pitchFamily="34" charset="0"/>
                <a:ea typeface="ＭＳ Ｐゴシック" pitchFamily="34" charset="-128"/>
                <a:cs typeface="Arial" panose="020B0604020202020204" pitchFamily="34" charset="0"/>
              </a:rPr>
            </a:br>
            <a:r>
              <a:rPr lang="en-US" altLang="en-US" b="1" kern="0" smtClean="0">
                <a:latin typeface="Arial" panose="020B0604020202020204" pitchFamily="34" charset="0"/>
                <a:ea typeface="ＭＳ Ｐゴシック" pitchFamily="34" charset="-128"/>
                <a:cs typeface="Arial" panose="020B0604020202020204" pitchFamily="34" charset="0"/>
              </a:rPr>
              <a:t>CAST</a:t>
            </a:r>
            <a:br>
              <a:rPr lang="en-US" altLang="en-US" b="1" kern="0" smtClean="0">
                <a:latin typeface="Arial" panose="020B0604020202020204" pitchFamily="34" charset="0"/>
                <a:ea typeface="ＭＳ Ｐゴシック" pitchFamily="34" charset="-128"/>
                <a:cs typeface="Arial" panose="020B0604020202020204" pitchFamily="34" charset="0"/>
              </a:rPr>
            </a:br>
            <a:r>
              <a:rPr lang="en-US" altLang="en-US" b="1" kern="0" smtClean="0">
                <a:latin typeface="Arial" panose="020B0604020202020204" pitchFamily="34" charset="0"/>
                <a:ea typeface="ＭＳ Ｐゴシック" pitchFamily="34" charset="-128"/>
                <a:cs typeface="Arial" panose="020B0604020202020204" pitchFamily="34" charset="0"/>
              </a:rPr>
              <a:t/>
            </a:r>
            <a:br>
              <a:rPr lang="en-US" altLang="en-US" b="1" kern="0" smtClean="0">
                <a:latin typeface="Arial" panose="020B0604020202020204" pitchFamily="34" charset="0"/>
                <a:ea typeface="ＭＳ Ｐゴシック" pitchFamily="34" charset="-128"/>
                <a:cs typeface="Arial" panose="020B0604020202020204" pitchFamily="34" charset="0"/>
              </a:rPr>
            </a:br>
            <a:r>
              <a:rPr lang="en-US" altLang="en-US" sz="3200" b="1" kern="0" smtClean="0">
                <a:solidFill>
                  <a:schemeClr val="tx1"/>
                </a:solidFill>
                <a:latin typeface="Arial" panose="020B0604020202020204" pitchFamily="34" charset="0"/>
                <a:ea typeface="ＭＳ Ｐゴシック" pitchFamily="34" charset="-128"/>
                <a:cs typeface="Arial" panose="020B0604020202020204" pitchFamily="34" charset="0"/>
              </a:rPr>
              <a:t>SNS – Hershey PA</a:t>
            </a:r>
            <a:r>
              <a:rPr lang="en-US" altLang="en-US" b="1" kern="0" smtClean="0">
                <a:latin typeface="Arial" panose="020B0604020202020204" pitchFamily="34" charset="0"/>
                <a:ea typeface="ＭＳ Ｐゴシック" pitchFamily="34" charset="-128"/>
                <a:cs typeface="Arial" panose="020B0604020202020204" pitchFamily="34" charset="0"/>
              </a:rPr>
              <a:t/>
            </a:r>
            <a:br>
              <a:rPr lang="en-US" altLang="en-US" b="1" kern="0" smtClean="0">
                <a:latin typeface="Arial" panose="020B0604020202020204" pitchFamily="34" charset="0"/>
                <a:ea typeface="ＭＳ Ｐゴシック" pitchFamily="34" charset="-128"/>
                <a:cs typeface="Arial" panose="020B0604020202020204" pitchFamily="34" charset="0"/>
              </a:rPr>
            </a:br>
            <a:r>
              <a:rPr lang="en-US" altLang="en-US" sz="3200" kern="0" smtClean="0">
                <a:solidFill>
                  <a:schemeClr val="tx1"/>
                </a:solidFill>
                <a:latin typeface="Arial" panose="020B0604020202020204" pitchFamily="34" charset="0"/>
                <a:ea typeface="ＭＳ Ｐゴシック" pitchFamily="34" charset="-128"/>
                <a:cs typeface="Arial" panose="020B0604020202020204" pitchFamily="34" charset="0"/>
              </a:rPr>
              <a:t>2018</a:t>
            </a:r>
            <a:br>
              <a:rPr lang="en-US" altLang="en-US" sz="3200" kern="0" smtClean="0">
                <a:solidFill>
                  <a:schemeClr val="tx1"/>
                </a:solidFill>
                <a:latin typeface="Arial" panose="020B0604020202020204" pitchFamily="34" charset="0"/>
                <a:ea typeface="ＭＳ Ｐゴシック" pitchFamily="34" charset="-128"/>
                <a:cs typeface="Arial" panose="020B0604020202020204" pitchFamily="34" charset="0"/>
              </a:rPr>
            </a:br>
            <a:endParaRPr lang="en-US" altLang="en-US" sz="2000" kern="0" dirty="0">
              <a:solidFill>
                <a:schemeClr val="tx1"/>
              </a:solidFill>
              <a:effectLst>
                <a:outerShdw blurRad="38100" dist="38100" dir="2700000" algn="tl">
                  <a:srgbClr val="C0C0C0"/>
                </a:outerShdw>
              </a:effectLst>
              <a:latin typeface="Arial" panose="020B0604020202020204" pitchFamily="34" charset="0"/>
              <a:ea typeface="ＭＳ Ｐゴシック" pitchFamily="34" charset="-128"/>
              <a:cs typeface="Arial" panose="020B0604020202020204" pitchFamily="34" charset="0"/>
            </a:endParaRPr>
          </a:p>
        </p:txBody>
      </p:sp>
      <p:sp>
        <p:nvSpPr>
          <p:cNvPr id="9" name="Subtitle 2"/>
          <p:cNvSpPr txBox="1">
            <a:spLocks/>
          </p:cNvSpPr>
          <p:nvPr/>
        </p:nvSpPr>
        <p:spPr bwMode="auto">
          <a:xfrm>
            <a:off x="3311237" y="4420733"/>
            <a:ext cx="5345112" cy="778119"/>
          </a:xfrm>
          <a:prstGeom prst="rect">
            <a:avLst/>
          </a:prstGeom>
          <a:noFill/>
          <a:ln w="9525">
            <a:noFill/>
            <a:miter lim="800000"/>
            <a:headEnd/>
            <a:tailEnd/>
          </a:ln>
          <a:effectLst>
            <a:outerShdw blurRad="50800" dist="25401" dir="2700000" rotWithShape="0">
              <a:srgbClr val="000000">
                <a:alpha val="42999"/>
              </a:srgbClr>
            </a:outerShdw>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eaLnBrk="1" hangingPunct="1">
              <a:buFontTx/>
              <a:buNone/>
              <a:defRPr/>
            </a:pPr>
            <a:r>
              <a:rPr lang="en-US" altLang="en-US" sz="2400" kern="0" smtClean="0">
                <a:latin typeface="Arial" pitchFamily="34" charset="0"/>
                <a:ea typeface="ＭＳ Ｐゴシック" pitchFamily="34" charset="-128"/>
                <a:cs typeface="Arial" pitchFamily="34" charset="0"/>
              </a:rPr>
              <a:t>Arthur L Day MD</a:t>
            </a:r>
          </a:p>
          <a:p>
            <a:pPr marL="0" indent="0" algn="ctr" eaLnBrk="1" hangingPunct="1">
              <a:buFontTx/>
              <a:buNone/>
              <a:defRPr/>
            </a:pPr>
            <a:r>
              <a:rPr lang="en-US" altLang="en-US" sz="2400" kern="0" smtClean="0">
                <a:latin typeface="Arial" pitchFamily="34" charset="0"/>
                <a:ea typeface="ＭＳ Ｐゴシック" pitchFamily="34" charset="-128"/>
                <a:cs typeface="Arial" pitchFamily="34" charset="0"/>
              </a:rPr>
              <a:t>Steven Giannotta MD</a:t>
            </a:r>
          </a:p>
          <a:p>
            <a:pPr marL="0" indent="0" algn="ctr" eaLnBrk="1" hangingPunct="1">
              <a:buFontTx/>
              <a:buNone/>
              <a:defRPr/>
            </a:pPr>
            <a:r>
              <a:rPr lang="en-US" altLang="en-US" sz="2400" kern="0" smtClean="0">
                <a:latin typeface="Arial" pitchFamily="34" charset="0"/>
                <a:ea typeface="ＭＳ Ｐゴシック" pitchFamily="34" charset="-128"/>
                <a:cs typeface="Arial" pitchFamily="34" charset="0"/>
              </a:rPr>
              <a:t>Charles Branch MD</a:t>
            </a:r>
          </a:p>
          <a:p>
            <a:pPr marL="0" indent="0" algn="ctr" eaLnBrk="1" hangingPunct="1">
              <a:buFontTx/>
              <a:buNone/>
              <a:defRPr/>
            </a:pPr>
            <a:endParaRPr lang="en-US" altLang="en-US" kern="0" dirty="0" smtClean="0">
              <a:solidFill>
                <a:srgbClr val="EBF1DE"/>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5059885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Arial" panose="020B0604020202020204" pitchFamily="34" charset="0"/>
                <a:cs typeface="Arial" panose="020B0604020202020204" pitchFamily="34" charset="0"/>
              </a:rPr>
              <a:t>CAST Program Accreditations: </a:t>
            </a:r>
            <a:r>
              <a:rPr lang="en-US" sz="3600" dirty="0">
                <a:solidFill>
                  <a:schemeClr val="tx1"/>
                </a:solidFill>
                <a:latin typeface="Arial" panose="020B0604020202020204" pitchFamily="34" charset="0"/>
                <a:cs typeface="Arial" panose="020B0604020202020204" pitchFamily="34" charset="0"/>
              </a:rPr>
              <a:t>NES</a:t>
            </a:r>
            <a:br>
              <a:rPr lang="en-US" sz="3600" dirty="0">
                <a:solidFill>
                  <a:schemeClr val="tx1"/>
                </a:solidFill>
                <a:latin typeface="Arial" panose="020B0604020202020204" pitchFamily="34" charset="0"/>
                <a:cs typeface="Arial" panose="020B0604020202020204" pitchFamily="34" charset="0"/>
              </a:rPr>
            </a:br>
            <a:r>
              <a:rPr lang="en-US" sz="2400" dirty="0">
                <a:solidFill>
                  <a:schemeClr val="tx1"/>
                </a:solidFill>
                <a:latin typeface="Arial" panose="020B0604020202020204" pitchFamily="34" charset="0"/>
                <a:cs typeface="Arial" panose="020B0604020202020204" pitchFamily="34" charset="0"/>
              </a:rPr>
              <a:t>(AANS April 2018) </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US" dirty="0"/>
          </a:p>
        </p:txBody>
      </p:sp>
      <p:graphicFrame>
        <p:nvGraphicFramePr>
          <p:cNvPr id="8" name="Chart 7"/>
          <p:cNvGraphicFramePr/>
          <p:nvPr>
            <p:extLst>
              <p:ext uri="{D42A27DB-BD31-4B8C-83A1-F6EECF244321}">
                <p14:modId xmlns:p14="http://schemas.microsoft.com/office/powerpoint/2010/main" val="88690146"/>
              </p:ext>
            </p:extLst>
          </p:nvPr>
        </p:nvGraphicFramePr>
        <p:xfrm>
          <a:off x="1143000" y="1143000"/>
          <a:ext cx="99060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13"/>
          <p:cNvSpPr>
            <a:spLocks noChangeArrowheads="1"/>
          </p:cNvSpPr>
          <p:nvPr/>
        </p:nvSpPr>
        <p:spPr bwMode="auto">
          <a:xfrm>
            <a:off x="11148327" y="141515"/>
            <a:ext cx="487147" cy="65532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w="57150">
            <a:solidFill>
              <a:sysClr val="windowText" lastClr="000000"/>
            </a:solidFill>
            <a:miter lim="800000"/>
            <a:headEnd/>
            <a:tailEnd/>
          </a:ln>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64</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2023</a:t>
            </a:r>
            <a:endParaRPr kumimoji="0" lang="en-US" sz="1400" b="1" i="0" u="none" strike="noStrike" kern="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98717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latin typeface="Arial" panose="020B0604020202020204" pitchFamily="34" charset="0"/>
                <a:cs typeface="Arial" panose="020B0604020202020204" pitchFamily="34" charset="0"/>
              </a:rPr>
              <a:t>CAST Program Accreditations: </a:t>
            </a:r>
            <a:r>
              <a:rPr lang="en-US" sz="3600" b="1" dirty="0">
                <a:latin typeface="Arial" panose="020B0604020202020204" pitchFamily="34" charset="0"/>
                <a:cs typeface="Arial" panose="020B0604020202020204" pitchFamily="34" charset="0"/>
              </a:rPr>
              <a:t>NCC</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(AANS April 2018)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p>
        </p:txBody>
      </p:sp>
      <p:sp>
        <p:nvSpPr>
          <p:cNvPr id="3" name="Rectangle 2"/>
          <p:cNvSpPr/>
          <p:nvPr/>
        </p:nvSpPr>
        <p:spPr>
          <a:xfrm>
            <a:off x="9167169" y="4876800"/>
            <a:ext cx="2038350" cy="338554"/>
          </a:xfrm>
          <a:prstGeom prst="rect">
            <a:avLst/>
          </a:prstGeom>
        </p:spPr>
        <p:txBody>
          <a:bodyPr wrap="square">
            <a:spAutoFit/>
          </a:bodyPr>
          <a:lstStyle/>
          <a:p>
            <a:pPr algn="ctr" eaLnBrk="0" fontAlgn="base" hangingPunct="0">
              <a:spcBef>
                <a:spcPct val="0"/>
              </a:spcBef>
              <a:spcAft>
                <a:spcPct val="0"/>
              </a:spcAft>
            </a:pPr>
            <a:r>
              <a:rPr lang="en-US" sz="1600" kern="0" dirty="0">
                <a:solidFill>
                  <a:srgbClr val="FFFFFF"/>
                </a:solidFill>
                <a:latin typeface="Arial" panose="020B0604020202020204" pitchFamily="34" charset="0"/>
                <a:cs typeface="Arial" panose="020B0604020202020204" pitchFamily="34" charset="0"/>
              </a:rPr>
              <a:t> </a:t>
            </a:r>
            <a:endParaRPr lang="en-US" sz="1600" u="sng" baseline="-25000" dirty="0">
              <a:solidFill>
                <a:srgbClr val="FFFFFF"/>
              </a:solidFill>
              <a:latin typeface="Times New Roman" charset="0"/>
            </a:endParaRPr>
          </a:p>
        </p:txBody>
      </p:sp>
      <p:graphicFrame>
        <p:nvGraphicFramePr>
          <p:cNvPr id="10" name="Chart 9"/>
          <p:cNvGraphicFramePr/>
          <p:nvPr>
            <p:extLst/>
          </p:nvPr>
        </p:nvGraphicFramePr>
        <p:xfrm>
          <a:off x="1253182" y="1749287"/>
          <a:ext cx="99863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3"/>
          <p:cNvSpPr>
            <a:spLocks noChangeArrowheads="1"/>
          </p:cNvSpPr>
          <p:nvPr/>
        </p:nvSpPr>
        <p:spPr bwMode="auto">
          <a:xfrm>
            <a:off x="11148328" y="816429"/>
            <a:ext cx="468054" cy="5504858"/>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w="57150">
            <a:solidFill>
              <a:sysClr val="windowText" lastClr="000000"/>
            </a:solidFill>
            <a:miter lim="800000"/>
            <a:headEnd/>
            <a:tailEnd/>
          </a:ln>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45</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2023</a:t>
            </a:r>
            <a:endParaRPr kumimoji="0" lang="en-US" sz="1400" b="1" i="0" u="none" strike="noStrike" kern="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04316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69127" t="-30601" r="-200823" b="30601"/>
          <a:stretch/>
        </p:blipFill>
        <p:spPr bwMode="auto">
          <a:xfrm>
            <a:off x="10628935" y="2408239"/>
            <a:ext cx="132736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743565" y="1948264"/>
            <a:ext cx="10251832" cy="4524315"/>
          </a:xfrm>
          <a:prstGeom prst="rect">
            <a:avLst/>
          </a:prstGeom>
        </p:spPr>
        <p:txBody>
          <a:bodyPr wrap="square">
            <a:spAutoFit/>
          </a:bodyPr>
          <a:lstStyle/>
          <a:p>
            <a:pPr eaLnBrk="0" fontAlgn="base" hangingPunct="0">
              <a:spcBef>
                <a:spcPct val="0"/>
              </a:spcBef>
              <a:spcAft>
                <a:spcPct val="0"/>
              </a:spcAft>
            </a:pPr>
            <a:r>
              <a:rPr lang="en-US" sz="2000" baseline="-25000" dirty="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n-US" sz="2400" baseline="-25000" dirty="0">
                <a:solidFill>
                  <a:srgbClr val="FFFFFF"/>
                </a:solidFill>
                <a:latin typeface="Arial" panose="020B0604020202020204" pitchFamily="34" charset="0"/>
                <a:cs typeface="Arial" panose="020B0604020202020204" pitchFamily="34" charset="0"/>
              </a:rPr>
              <a:t>							  </a:t>
            </a:r>
            <a:r>
              <a:rPr lang="en-US" sz="1600" dirty="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candidate subspecialty	approved 	 April 2018 	subtotal						previously</a:t>
            </a:r>
          </a:p>
          <a:p>
            <a:pPr eaLnBrk="0" fontAlgn="base" hangingPunct="0">
              <a:spcBef>
                <a:spcPct val="0"/>
              </a:spcBef>
              <a:spcAft>
                <a:spcPct val="0"/>
              </a:spcAft>
            </a:pPr>
            <a:endParaRPr lang="en-US" sz="16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US" sz="16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1600" dirty="0">
                <a:solidFill>
                  <a:srgbClr val="FFFFFF"/>
                </a:solidFill>
                <a:latin typeface="Arial" panose="020B0604020202020204" pitchFamily="34" charset="0"/>
                <a:cs typeface="Arial" panose="020B0604020202020204" pitchFamily="34" charset="0"/>
              </a:rPr>
              <a:t>	</a:t>
            </a:r>
            <a:r>
              <a:rPr lang="en-US" sz="2400" dirty="0">
                <a:solidFill>
                  <a:srgbClr val="FFFFFF"/>
                </a:solidFill>
                <a:latin typeface="Arial" panose="020B0604020202020204" pitchFamily="34" charset="0"/>
                <a:cs typeface="Arial" panose="020B0604020202020204" pitchFamily="34" charset="0"/>
              </a:rPr>
              <a:t>a.  Neurosurgeons	     	     63 	    	      14 	      77</a:t>
            </a:r>
          </a:p>
          <a:p>
            <a:pPr eaLnBrk="0" fontAlgn="base" hangingPunct="0">
              <a:lnSpc>
                <a:spcPct val="150000"/>
              </a:lnSpc>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b.  Neurologists		     41	   	        5	 	      46</a:t>
            </a:r>
          </a:p>
          <a:p>
            <a:pPr eaLnBrk="0" fontAlgn="base" hangingPunct="0">
              <a:lnSpc>
                <a:spcPct val="150000"/>
              </a:lnSpc>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c.  Radiologists		     43	   	       11		      54</a:t>
            </a:r>
          </a:p>
          <a:p>
            <a:pPr eaLnBrk="0" fontAlgn="base" hangingPunct="0">
              <a:spcBef>
                <a:spcPct val="0"/>
              </a:spcBef>
              <a:spcAft>
                <a:spcPct val="0"/>
              </a:spcAft>
            </a:pPr>
            <a:endParaRPr lang="en-US" sz="24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aseline="-25000" dirty="0">
                <a:solidFill>
                  <a:srgbClr val="FFFFFF"/>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TOTALS       			   147		       30	     177	</a:t>
            </a:r>
          </a:p>
          <a:p>
            <a:pPr eaLnBrk="0" fontAlgn="base" hangingPunct="0">
              <a:spcBef>
                <a:spcPct val="0"/>
              </a:spcBef>
              <a:spcAft>
                <a:spcPct val="0"/>
              </a:spcAft>
            </a:pPr>
            <a:endParaRPr lang="en-US" sz="2000" b="1" dirty="0">
              <a:solidFill>
                <a:srgbClr val="FFFF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000" b="1" dirty="0">
                <a:solidFill>
                  <a:srgbClr val="FFFF00"/>
                </a:solidFill>
                <a:latin typeface="Arial" panose="020B0604020202020204" pitchFamily="34" charset="0"/>
                <a:cs typeface="Arial" panose="020B0604020202020204" pitchFamily="34" charset="0"/>
              </a:rPr>
              <a:t> </a:t>
            </a:r>
            <a:endParaRPr lang="en-US" sz="2800" baseline="-25000" dirty="0">
              <a:solidFill>
                <a:srgbClr val="FFFF00"/>
              </a:solidFill>
              <a:latin typeface="Arial" panose="020B0604020202020204" pitchFamily="34" charset="0"/>
              <a:cs typeface="Arial" panose="020B0604020202020204" pitchFamily="34" charset="0"/>
            </a:endParaRPr>
          </a:p>
        </p:txBody>
      </p:sp>
      <p:sp>
        <p:nvSpPr>
          <p:cNvPr id="13" name="Title 1"/>
          <p:cNvSpPr txBox="1">
            <a:spLocks/>
          </p:cNvSpPr>
          <p:nvPr/>
        </p:nvSpPr>
        <p:spPr>
          <a:xfrm>
            <a:off x="1171575" y="269631"/>
            <a:ext cx="874395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a:lstStyle>
          <a:p>
            <a:r>
              <a:rPr lang="en-US" sz="3600" dirty="0">
                <a:solidFill>
                  <a:srgbClr val="FFFF00"/>
                </a:solidFill>
                <a:latin typeface="Arial" panose="020B0604020202020204" pitchFamily="34" charset="0"/>
                <a:cs typeface="Arial" panose="020B0604020202020204" pitchFamily="34" charset="0"/>
              </a:rPr>
              <a:t>CAST Individual Certifications: NES</a:t>
            </a:r>
          </a:p>
          <a:p>
            <a:r>
              <a:rPr lang="en-US" sz="1800" kern="0" dirty="0">
                <a:solidFill>
                  <a:srgbClr val="FFFFFF"/>
                </a:solidFill>
                <a:latin typeface="Arial" panose="020B0604020202020204" pitchFamily="34" charset="0"/>
                <a:cs typeface="Arial" panose="020B0604020202020204" pitchFamily="34" charset="0"/>
              </a:rPr>
              <a:t>(AANS April 2018)</a:t>
            </a:r>
          </a:p>
        </p:txBody>
      </p:sp>
      <p:cxnSp>
        <p:nvCxnSpPr>
          <p:cNvPr id="5" name="Straight Connector 4"/>
          <p:cNvCxnSpPr/>
          <p:nvPr/>
        </p:nvCxnSpPr>
        <p:spPr bwMode="auto">
          <a:xfrm>
            <a:off x="8991600" y="3352801"/>
            <a:ext cx="0" cy="2547937"/>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6" name="Rectangle 13"/>
          <p:cNvSpPr>
            <a:spLocks noChangeArrowheads="1"/>
          </p:cNvSpPr>
          <p:nvPr/>
        </p:nvSpPr>
        <p:spPr bwMode="auto">
          <a:xfrm>
            <a:off x="11241820" y="2749551"/>
            <a:ext cx="468054" cy="323042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w="57150">
            <a:solidFill>
              <a:sysClr val="windowText" lastClr="000000"/>
            </a:solidFill>
            <a:miter lim="800000"/>
            <a:headEnd/>
            <a:tailEnd/>
          </a:ln>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300</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2023</a:t>
            </a:r>
            <a:endParaRPr kumimoji="0" lang="en-US" sz="1400" b="1" i="0" u="none" strike="noStrike" kern="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45367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69127" t="-30601" r="-200823" b="30601"/>
          <a:stretch/>
        </p:blipFill>
        <p:spPr bwMode="auto">
          <a:xfrm>
            <a:off x="10628935" y="2408239"/>
            <a:ext cx="132736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764403" y="1828801"/>
            <a:ext cx="10251832" cy="4606389"/>
          </a:xfrm>
          <a:prstGeom prst="rect">
            <a:avLst/>
          </a:prstGeom>
        </p:spPr>
        <p:txBody>
          <a:bodyPr wrap="square">
            <a:spAutoFit/>
          </a:bodyPr>
          <a:lstStyle/>
          <a:p>
            <a:pPr eaLnBrk="0" fontAlgn="base" hangingPunct="0">
              <a:spcBef>
                <a:spcPct val="0"/>
              </a:spcBef>
              <a:spcAft>
                <a:spcPct val="0"/>
              </a:spcAft>
            </a:pPr>
            <a:r>
              <a:rPr lang="en-US" sz="2000" baseline="-25000" dirty="0">
                <a:solidFill>
                  <a:srgbClr val="FFFFFF"/>
                </a:solidFill>
                <a:latin typeface="Arial" panose="020B0604020202020204" pitchFamily="34" charset="0"/>
                <a:cs typeface="Arial" panose="020B0604020202020204" pitchFamily="34" charset="0"/>
              </a:rPr>
              <a:t>							 </a:t>
            </a:r>
            <a:endParaRPr lang="en-US" sz="2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000" dirty="0">
                <a:solidFill>
                  <a:srgbClr val="FFFFFF"/>
                </a:solidFill>
                <a:latin typeface="Arial" panose="020B0604020202020204" pitchFamily="34" charset="0"/>
                <a:cs typeface="Arial" panose="020B0604020202020204" pitchFamily="34" charset="0"/>
              </a:rPr>
              <a:t>	candidate subspecialty  	       	       approved: 		April 	        subtotal</a:t>
            </a:r>
          </a:p>
          <a:p>
            <a:pPr eaLnBrk="0" fontAlgn="base" hangingPunct="0">
              <a:spcBef>
                <a:spcPct val="0"/>
              </a:spcBef>
              <a:spcAft>
                <a:spcPct val="0"/>
              </a:spcAft>
            </a:pPr>
            <a:r>
              <a:rPr lang="en-US" sz="2000" dirty="0">
                <a:solidFill>
                  <a:srgbClr val="FFFFFF"/>
                </a:solidFill>
                <a:latin typeface="Arial" panose="020B0604020202020204" pitchFamily="34" charset="0"/>
                <a:cs typeface="Arial" panose="020B0604020202020204" pitchFamily="34" charset="0"/>
              </a:rPr>
              <a:t>					       previously		2018</a:t>
            </a:r>
          </a:p>
          <a:p>
            <a:pPr eaLnBrk="0" fontAlgn="base" hangingPunct="0">
              <a:spcBef>
                <a:spcPct val="0"/>
              </a:spcBef>
              <a:spcAft>
                <a:spcPct val="0"/>
              </a:spcAft>
            </a:pPr>
            <a:endParaRPr lang="en-US" sz="20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000" dirty="0">
                <a:solidFill>
                  <a:srgbClr val="FFFFFF"/>
                </a:solidFill>
                <a:latin typeface="Arial" panose="020B0604020202020204" pitchFamily="34" charset="0"/>
                <a:cs typeface="Arial" panose="020B0604020202020204" pitchFamily="34" charset="0"/>
              </a:rPr>
              <a:t>	a.  Neurosurgeons		     	39 	        	 2  		41	</a:t>
            </a:r>
          </a:p>
          <a:p>
            <a:pPr eaLnBrk="0" fontAlgn="base" hangingPunct="0">
              <a:lnSpc>
                <a:spcPct val="150000"/>
              </a:lnSpc>
              <a:spcBef>
                <a:spcPct val="0"/>
              </a:spcBef>
              <a:spcAft>
                <a:spcPct val="0"/>
              </a:spcAft>
            </a:pPr>
            <a:r>
              <a:rPr lang="en-US" sz="2000" dirty="0">
                <a:solidFill>
                  <a:srgbClr val="FFFFFF"/>
                </a:solidFill>
                <a:latin typeface="Arial" panose="020B0604020202020204" pitchFamily="34" charset="0"/>
                <a:cs typeface="Arial" panose="020B0604020202020204" pitchFamily="34" charset="0"/>
              </a:rPr>
              <a:t>	b.  Neurologists				39	              5		44	</a:t>
            </a:r>
          </a:p>
          <a:p>
            <a:pPr eaLnBrk="0" fontAlgn="base" hangingPunct="0">
              <a:lnSpc>
                <a:spcPct val="150000"/>
              </a:lnSpc>
              <a:spcBef>
                <a:spcPct val="0"/>
              </a:spcBef>
              <a:spcAft>
                <a:spcPct val="0"/>
              </a:spcAft>
            </a:pPr>
            <a:r>
              <a:rPr lang="en-US" sz="2000" dirty="0">
                <a:solidFill>
                  <a:srgbClr val="FFFFFF"/>
                </a:solidFill>
                <a:latin typeface="Arial" panose="020B0604020202020204" pitchFamily="34" charset="0"/>
                <a:cs typeface="Arial" panose="020B0604020202020204" pitchFamily="34" charset="0"/>
              </a:rPr>
              <a:t>	c.  Pulmonologist            	   	19 				19                     	d.  Anesthesiologist            		13 		  		13</a:t>
            </a:r>
          </a:p>
          <a:p>
            <a:pPr eaLnBrk="0" fontAlgn="base" hangingPunct="0">
              <a:lnSpc>
                <a:spcPct val="150000"/>
              </a:lnSpc>
              <a:spcBef>
                <a:spcPct val="0"/>
              </a:spcBef>
              <a:spcAft>
                <a:spcPct val="0"/>
              </a:spcAft>
            </a:pPr>
            <a:r>
              <a:rPr lang="en-US" sz="2000" dirty="0">
                <a:solidFill>
                  <a:srgbClr val="FFFFFF"/>
                </a:solidFill>
                <a:latin typeface="Arial" panose="020B0604020202020204" pitchFamily="34" charset="0"/>
                <a:cs typeface="Arial" panose="020B0604020202020204" pitchFamily="34" charset="0"/>
              </a:rPr>
              <a:t>           	e. </a:t>
            </a:r>
            <a:r>
              <a:rPr lang="en-US" sz="2000" dirty="0" err="1">
                <a:solidFill>
                  <a:srgbClr val="FFFFFF"/>
                </a:solidFill>
                <a:latin typeface="Arial" panose="020B0604020202020204" pitchFamily="34" charset="0"/>
                <a:cs typeface="Arial" panose="020B0604020202020204" pitchFamily="34" charset="0"/>
              </a:rPr>
              <a:t>Neurointensivist</a:t>
            </a:r>
            <a:r>
              <a:rPr lang="en-US" sz="2000" dirty="0">
                <a:solidFill>
                  <a:srgbClr val="FFFFFF"/>
                </a:solidFill>
                <a:latin typeface="Arial" panose="020B0604020202020204" pitchFamily="34" charset="0"/>
                <a:cs typeface="Arial" panose="020B0604020202020204" pitchFamily="34" charset="0"/>
              </a:rPr>
              <a:t> – </a:t>
            </a:r>
            <a:r>
              <a:rPr lang="en-US" sz="2000" dirty="0" err="1">
                <a:solidFill>
                  <a:srgbClr val="FFFFFF"/>
                </a:solidFill>
                <a:latin typeface="Arial" panose="020B0604020202020204" pitchFamily="34" charset="0"/>
                <a:cs typeface="Arial" panose="020B0604020202020204" pitchFamily="34" charset="0"/>
              </a:rPr>
              <a:t>EmerMed</a:t>
            </a:r>
            <a:r>
              <a:rPr lang="en-US" sz="2000" dirty="0">
                <a:solidFill>
                  <a:srgbClr val="FFFFFF"/>
                </a:solidFill>
                <a:latin typeface="Arial" panose="020B0604020202020204" pitchFamily="34" charset="0"/>
                <a:cs typeface="Arial" panose="020B0604020202020204" pitchFamily="34" charset="0"/>
              </a:rPr>
              <a:t>	  	  5                       3	 	  8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f.  Pediatrician          </a:t>
            </a:r>
            <a:r>
              <a:rPr lang="en-US" sz="240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 	  	  1		    		  1	 </a:t>
            </a:r>
          </a:p>
          <a:p>
            <a:pPr eaLnBrk="0" fontAlgn="base" hangingPunct="0">
              <a:lnSpc>
                <a:spcPct val="150000"/>
              </a:lnSpc>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TOTAL        116	          10     	        126</a:t>
            </a:r>
            <a:endParaRPr lang="en-US" sz="2000" b="1" dirty="0">
              <a:solidFill>
                <a:srgbClr val="FFFF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000" b="1" dirty="0">
                <a:solidFill>
                  <a:srgbClr val="FFFFFF"/>
                </a:solidFill>
                <a:latin typeface="Arial" panose="020B0604020202020204" pitchFamily="34" charset="0"/>
                <a:cs typeface="Arial" panose="020B0604020202020204" pitchFamily="34" charset="0"/>
              </a:rPr>
              <a:t>	 </a:t>
            </a:r>
            <a:endParaRPr lang="en-US" sz="2800" baseline="-25000" dirty="0">
              <a:solidFill>
                <a:srgbClr val="FFFF00"/>
              </a:solidFill>
              <a:latin typeface="Arial" panose="020B0604020202020204" pitchFamily="34" charset="0"/>
              <a:cs typeface="Arial" panose="020B0604020202020204" pitchFamily="34" charset="0"/>
            </a:endParaRPr>
          </a:p>
        </p:txBody>
      </p:sp>
      <p:sp>
        <p:nvSpPr>
          <p:cNvPr id="13" name="Title 1"/>
          <p:cNvSpPr txBox="1">
            <a:spLocks/>
          </p:cNvSpPr>
          <p:nvPr/>
        </p:nvSpPr>
        <p:spPr>
          <a:xfrm>
            <a:off x="792657" y="404973"/>
            <a:ext cx="874395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a:lstStyle>
          <a:p>
            <a:r>
              <a:rPr lang="en-US" sz="3600" dirty="0">
                <a:solidFill>
                  <a:srgbClr val="FFFFFF"/>
                </a:solidFill>
                <a:latin typeface="Arial" panose="020B0604020202020204" pitchFamily="34" charset="0"/>
                <a:cs typeface="Arial" panose="020B0604020202020204" pitchFamily="34" charset="0"/>
              </a:rPr>
              <a:t>CAST Individual Certifications: </a:t>
            </a:r>
            <a:r>
              <a:rPr lang="en-US" sz="3600" b="1" dirty="0">
                <a:solidFill>
                  <a:srgbClr val="FFFF00"/>
                </a:solidFill>
                <a:latin typeface="Arial" panose="020B0604020202020204" pitchFamily="34" charset="0"/>
                <a:cs typeface="Arial" panose="020B0604020202020204" pitchFamily="34" charset="0"/>
              </a:rPr>
              <a:t>NCC</a:t>
            </a:r>
          </a:p>
          <a:p>
            <a:r>
              <a:rPr lang="en-US" sz="1800" kern="0" dirty="0">
                <a:solidFill>
                  <a:srgbClr val="FFFFFF"/>
                </a:solidFill>
                <a:latin typeface="Arial" panose="020B0604020202020204" pitchFamily="34" charset="0"/>
                <a:cs typeface="Arial" panose="020B0604020202020204" pitchFamily="34" charset="0"/>
              </a:rPr>
              <a:t>(AANS April 2018)</a:t>
            </a:r>
          </a:p>
        </p:txBody>
      </p:sp>
      <p:cxnSp>
        <p:nvCxnSpPr>
          <p:cNvPr id="5" name="Straight Connector 4"/>
          <p:cNvCxnSpPr/>
          <p:nvPr/>
        </p:nvCxnSpPr>
        <p:spPr bwMode="auto">
          <a:xfrm>
            <a:off x="9220200" y="2408238"/>
            <a:ext cx="0" cy="358140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6" name="Rectangle 13"/>
          <p:cNvSpPr>
            <a:spLocks noChangeArrowheads="1"/>
          </p:cNvSpPr>
          <p:nvPr/>
        </p:nvSpPr>
        <p:spPr bwMode="auto">
          <a:xfrm>
            <a:off x="11241820" y="2749551"/>
            <a:ext cx="468054" cy="323042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w="57150">
            <a:solidFill>
              <a:sysClr val="windowText" lastClr="000000"/>
            </a:solidFill>
            <a:miter lim="800000"/>
            <a:headEnd/>
            <a:tailEnd/>
          </a:ln>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200</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smtClean="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400" b="1" kern="0" dirty="0">
              <a:solidFill>
                <a:srgbClr val="000000">
                  <a:lumMod val="95000"/>
                  <a:lumOff val="5000"/>
                </a:srgbClr>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lang="en-US" sz="1400" b="1" kern="0" dirty="0" smtClean="0">
                <a:solidFill>
                  <a:srgbClr val="000000">
                    <a:lumMod val="95000"/>
                    <a:lumOff val="5000"/>
                  </a:srgbClr>
                </a:solidFill>
                <a:latin typeface="Arial" panose="020B0604020202020204" pitchFamily="34" charset="0"/>
                <a:cs typeface="Arial" panose="020B0604020202020204" pitchFamily="34" charset="0"/>
              </a:rPr>
              <a:t>2023</a:t>
            </a:r>
            <a:endParaRPr kumimoji="0" lang="en-US" sz="1400" b="1" i="0" u="none" strike="noStrike" kern="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438061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773" y="228601"/>
            <a:ext cx="8743950" cy="567559"/>
          </a:xfrm>
        </p:spPr>
        <p:txBody>
          <a:bodyPr/>
          <a:lstStyle/>
          <a:p>
            <a:r>
              <a:rPr lang="en-US" sz="2800" dirty="0">
                <a:latin typeface="Arial" panose="020B0604020202020204" pitchFamily="34" charset="0"/>
                <a:cs typeface="Arial" panose="020B0604020202020204" pitchFamily="34" charset="0"/>
              </a:rPr>
              <a:t>NESAC Membership</a:t>
            </a:r>
            <a:endParaRPr lang="en-US" sz="2800" dirty="0">
              <a:solidFill>
                <a:schemeClr val="tx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2500148" y="1371600"/>
          <a:ext cx="6858000" cy="14833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xmlns="" val="20000"/>
                    </a:ext>
                  </a:extLst>
                </a:gridCol>
                <a:gridCol w="24384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tblGrid>
              <a:tr h="370840">
                <a:tc>
                  <a:txBody>
                    <a:bodyPr/>
                    <a:lstStyle/>
                    <a:p>
                      <a:pPr algn="l" rtl="0" fontAlgn="base"/>
                      <a:r>
                        <a:rPr lang="en-US" sz="1100" b="1" i="0" dirty="0">
                          <a:solidFill>
                            <a:srgbClr val="FFFFFF"/>
                          </a:solidFill>
                          <a:effectLst/>
                          <a:latin typeface="Arial" panose="020B0604020202020204" pitchFamily="34" charset="0"/>
                          <a:cs typeface="Arial" panose="020B0604020202020204" pitchFamily="34" charset="0"/>
                        </a:rPr>
                        <a:t>Name</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dirty="0">
                          <a:solidFill>
                            <a:srgbClr val="FFFFFF"/>
                          </a:solidFill>
                          <a:effectLst/>
                          <a:latin typeface="Arial" panose="020B0604020202020204" pitchFamily="34" charset="0"/>
                          <a:cs typeface="Arial" panose="020B0604020202020204" pitchFamily="34" charset="0"/>
                        </a:rPr>
                        <a:t>Institution</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a:solidFill>
                            <a:srgbClr val="FFFFFF"/>
                          </a:solidFill>
                          <a:effectLst/>
                          <a:latin typeface="Arial" panose="020B0604020202020204" pitchFamily="34" charset="0"/>
                          <a:cs typeface="Arial" panose="020B0604020202020204" pitchFamily="34" charset="0"/>
                        </a:rPr>
                        <a:t>Term Start</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a:solidFill>
                            <a:srgbClr val="FFFFFF"/>
                          </a:solidFill>
                          <a:effectLst/>
                          <a:latin typeface="Arial" panose="020B0604020202020204" pitchFamily="34" charset="0"/>
                          <a:cs typeface="Arial" panose="020B0604020202020204" pitchFamily="34" charset="0"/>
                        </a:rPr>
                        <a:t>Term End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xmlns="" val="10000"/>
                  </a:ext>
                </a:extLst>
              </a:tr>
              <a:tr h="370840">
                <a:tc>
                  <a:txBody>
                    <a:bodyPr/>
                    <a:lstStyle/>
                    <a:p>
                      <a:pPr algn="l" rtl="0" fontAlgn="base"/>
                      <a:r>
                        <a:rPr lang="en-US" sz="1100" b="0" i="0" dirty="0">
                          <a:solidFill>
                            <a:srgbClr val="000000"/>
                          </a:solidFill>
                          <a:effectLst/>
                          <a:latin typeface="Arial" panose="020B0604020202020204" pitchFamily="34" charset="0"/>
                          <a:cs typeface="Arial" panose="020B0604020202020204" pitchFamily="34" charset="0"/>
                        </a:rPr>
                        <a:t>Brian Hoh, MD</a:t>
                      </a:r>
                      <a:r>
                        <a:rPr lang="en-US" sz="1100" b="1" i="0" dirty="0">
                          <a:solidFill>
                            <a:srgbClr val="000000"/>
                          </a:solidFill>
                          <a:effectLst/>
                          <a:latin typeface="Arial" panose="020B0604020202020204" pitchFamily="34" charset="0"/>
                          <a:cs typeface="Arial" panose="020B0604020202020204" pitchFamily="34" charset="0"/>
                        </a:rPr>
                        <a:t>**</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dirty="0">
                          <a:solidFill>
                            <a:srgbClr val="000000"/>
                          </a:solidFill>
                          <a:effectLst/>
                          <a:latin typeface="Arial" panose="020B0604020202020204" pitchFamily="34" charset="0"/>
                          <a:cs typeface="Arial" panose="020B0604020202020204" pitchFamily="34" charset="0"/>
                        </a:rPr>
                        <a:t>University of Florida-Gainesville</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2020</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Adnan Siddiqui, MD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dirty="0">
                          <a:solidFill>
                            <a:srgbClr val="000000"/>
                          </a:solidFill>
                          <a:effectLst/>
                          <a:latin typeface="Arial" panose="020B0604020202020204" pitchFamily="34" charset="0"/>
                          <a:cs typeface="Arial" panose="020B0604020202020204" pitchFamily="34" charset="0"/>
                        </a:rPr>
                        <a:t>SUNY Buffalo</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2015</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2019</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Howard Riina, MD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New York University</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2015</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2018</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extLst/>
          </p:nvPr>
        </p:nvGraphicFramePr>
        <p:xfrm>
          <a:off x="2500149" y="3193919"/>
          <a:ext cx="6857999" cy="1483360"/>
        </p:xfrm>
        <a:graphic>
          <a:graphicData uri="http://schemas.openxmlformats.org/drawingml/2006/table">
            <a:tbl>
              <a:tblPr firstRow="1" bandRow="1">
                <a:tableStyleId>{5C22544A-7EE6-4342-B048-85BDC9FD1C3A}</a:tableStyleId>
              </a:tblPr>
              <a:tblGrid>
                <a:gridCol w="1690852">
                  <a:extLst>
                    <a:ext uri="{9D8B030D-6E8A-4147-A177-3AD203B41FA5}">
                      <a16:colId xmlns:a16="http://schemas.microsoft.com/office/drawing/2014/main" xmlns="" val="20000"/>
                    </a:ext>
                  </a:extLst>
                </a:gridCol>
                <a:gridCol w="24384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1357147">
                  <a:extLst>
                    <a:ext uri="{9D8B030D-6E8A-4147-A177-3AD203B41FA5}">
                      <a16:colId xmlns:a16="http://schemas.microsoft.com/office/drawing/2014/main" xmlns="" val="20003"/>
                    </a:ext>
                  </a:extLst>
                </a:gridCol>
              </a:tblGrid>
              <a:tr h="370840">
                <a:tc>
                  <a:txBody>
                    <a:bodyPr/>
                    <a:lstStyle/>
                    <a:p>
                      <a:pPr algn="l" rtl="0" fontAlgn="base"/>
                      <a:r>
                        <a:rPr lang="en-US" sz="1100" b="1" i="0" dirty="0">
                          <a:solidFill>
                            <a:srgbClr val="FFFFFF"/>
                          </a:solidFill>
                          <a:effectLst/>
                          <a:latin typeface="Arial" panose="020B0604020202020204" pitchFamily="34" charset="0"/>
                          <a:cs typeface="Arial" panose="020B0604020202020204" pitchFamily="34" charset="0"/>
                        </a:rPr>
                        <a:t>Name</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a:solidFill>
                            <a:srgbClr val="FFFFFF"/>
                          </a:solidFill>
                          <a:effectLst/>
                          <a:latin typeface="Arial" panose="020B0604020202020204" pitchFamily="34" charset="0"/>
                          <a:cs typeface="Arial" panose="020B0604020202020204" pitchFamily="34" charset="0"/>
                        </a:rPr>
                        <a:t>Institution</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a:solidFill>
                            <a:srgbClr val="FFFFFF"/>
                          </a:solidFill>
                          <a:effectLst/>
                          <a:latin typeface="Arial" panose="020B0604020202020204" pitchFamily="34" charset="0"/>
                          <a:cs typeface="Arial" panose="020B0604020202020204" pitchFamily="34" charset="0"/>
                        </a:rPr>
                        <a:t>Term Start</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a:solidFill>
                            <a:srgbClr val="FFFFFF"/>
                          </a:solidFill>
                          <a:effectLst/>
                          <a:latin typeface="Arial" panose="020B0604020202020204" pitchFamily="34" charset="0"/>
                          <a:cs typeface="Arial" panose="020B0604020202020204" pitchFamily="34" charset="0"/>
                        </a:rPr>
                        <a:t>Term End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xmlns="" val="10000"/>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Tudor Jovin, MD</a:t>
                      </a:r>
                      <a:r>
                        <a:rPr lang="en-US" sz="1100" b="1" i="0">
                          <a:solidFill>
                            <a:srgbClr val="000000"/>
                          </a:solidFill>
                          <a:effectLst/>
                          <a:latin typeface="Arial" panose="020B0604020202020204" pitchFamily="34" charset="0"/>
                          <a:cs typeface="Arial" panose="020B0604020202020204" pitchFamily="34" charset="0"/>
                        </a:rPr>
                        <a:t>**</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University of Pittsburgh</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2020</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Sam Zaidat, MD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dirty="0">
                          <a:solidFill>
                            <a:srgbClr val="000000"/>
                          </a:solidFill>
                          <a:effectLst/>
                          <a:latin typeface="Arial" panose="020B0604020202020204" pitchFamily="34" charset="0"/>
                          <a:cs typeface="Arial" panose="020B0604020202020204" pitchFamily="34" charset="0"/>
                        </a:rPr>
                        <a:t>Medical College of Wisconsin</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2019</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Italo Linfante, MD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Miami, FL</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2018</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3"/>
                  </a:ext>
                </a:extLst>
              </a:tr>
            </a:tbl>
          </a:graphicData>
        </a:graphic>
      </p:graphicFrame>
      <p:graphicFrame>
        <p:nvGraphicFramePr>
          <p:cNvPr id="6" name="Table 5"/>
          <p:cNvGraphicFramePr>
            <a:graphicFrameLocks noGrp="1"/>
          </p:cNvGraphicFramePr>
          <p:nvPr>
            <p:extLst/>
          </p:nvPr>
        </p:nvGraphicFramePr>
        <p:xfrm>
          <a:off x="2504090" y="5016238"/>
          <a:ext cx="6858001" cy="1483360"/>
        </p:xfrm>
        <a:graphic>
          <a:graphicData uri="http://schemas.openxmlformats.org/drawingml/2006/table">
            <a:tbl>
              <a:tblPr firstRow="1" bandRow="1">
                <a:tableStyleId>{5C22544A-7EE6-4342-B048-85BDC9FD1C3A}</a:tableStyleId>
              </a:tblPr>
              <a:tblGrid>
                <a:gridCol w="1686911">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1295400">
                  <a:extLst>
                    <a:ext uri="{9D8B030D-6E8A-4147-A177-3AD203B41FA5}">
                      <a16:colId xmlns:a16="http://schemas.microsoft.com/office/drawing/2014/main" xmlns="" val="20002"/>
                    </a:ext>
                  </a:extLst>
                </a:gridCol>
                <a:gridCol w="1361090">
                  <a:extLst>
                    <a:ext uri="{9D8B030D-6E8A-4147-A177-3AD203B41FA5}">
                      <a16:colId xmlns:a16="http://schemas.microsoft.com/office/drawing/2014/main" xmlns="" val="20003"/>
                    </a:ext>
                  </a:extLst>
                </a:gridCol>
              </a:tblGrid>
              <a:tr h="370840">
                <a:tc>
                  <a:txBody>
                    <a:bodyPr/>
                    <a:lstStyle/>
                    <a:p>
                      <a:pPr algn="l" rtl="0" fontAlgn="base"/>
                      <a:r>
                        <a:rPr lang="en-US" sz="1100" b="1" i="0" dirty="0">
                          <a:solidFill>
                            <a:srgbClr val="FFFFFF"/>
                          </a:solidFill>
                          <a:effectLst/>
                          <a:latin typeface="Arial" panose="020B0604020202020204" pitchFamily="34" charset="0"/>
                          <a:cs typeface="Arial" panose="020B0604020202020204" pitchFamily="34" charset="0"/>
                        </a:rPr>
                        <a:t>Name</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dirty="0">
                          <a:solidFill>
                            <a:srgbClr val="FFFFFF"/>
                          </a:solidFill>
                          <a:effectLst/>
                          <a:latin typeface="Arial" panose="020B0604020202020204" pitchFamily="34" charset="0"/>
                          <a:cs typeface="Arial" panose="020B0604020202020204" pitchFamily="34" charset="0"/>
                        </a:rPr>
                        <a:t>Institution</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rgbClr val="FFFFFF"/>
                          </a:solidFill>
                          <a:effectLst/>
                          <a:latin typeface="Arial" panose="020B0604020202020204" pitchFamily="34" charset="0"/>
                          <a:cs typeface="Arial" panose="020B0604020202020204" pitchFamily="34" charset="0"/>
                        </a:rPr>
                        <a:t>Term Start</a:t>
                      </a:r>
                      <a:r>
                        <a:rPr lang="en-US" sz="1800" b="0" i="0" dirty="0">
                          <a:effectLst/>
                          <a:latin typeface="Arial" panose="020B0604020202020204" pitchFamily="34" charset="0"/>
                          <a:cs typeface="Arial" panose="020B0604020202020204" pitchFamily="34" charset="0"/>
                        </a:rPr>
                        <a:t> </a:t>
                      </a:r>
                      <a:endParaRPr lang="en-US" sz="800" b="0" i="0" dirty="0">
                        <a:effectLst/>
                        <a:latin typeface="Arial" panose="020B0604020202020204" pitchFamily="34" charset="0"/>
                        <a:cs typeface="Arial" panose="020B0604020202020204" pitchFamily="34" charset="0"/>
                      </a:endParaRPr>
                    </a:p>
                  </a:txBody>
                  <a:tcPr anchor="b"/>
                </a:tc>
                <a:tc>
                  <a:txBody>
                    <a:bodyPr/>
                    <a:lstStyle/>
                    <a:p>
                      <a:pPr algn="l" rtl="0" fontAlgn="base"/>
                      <a:r>
                        <a:rPr lang="en-US" sz="1100" b="1" i="0">
                          <a:solidFill>
                            <a:srgbClr val="FFFFFF"/>
                          </a:solidFill>
                          <a:effectLst/>
                          <a:latin typeface="Arial" panose="020B0604020202020204" pitchFamily="34" charset="0"/>
                          <a:cs typeface="Arial" panose="020B0604020202020204" pitchFamily="34" charset="0"/>
                        </a:rPr>
                        <a:t>Term End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xmlns="" val="10000"/>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Philip Meyers, MD</a:t>
                      </a:r>
                      <a:r>
                        <a:rPr lang="en-US" sz="1100" b="1" i="0">
                          <a:solidFill>
                            <a:srgbClr val="000000"/>
                          </a:solidFill>
                          <a:effectLst/>
                          <a:latin typeface="Arial" panose="020B0604020202020204" pitchFamily="34" charset="0"/>
                          <a:cs typeface="Arial" panose="020B0604020202020204" pitchFamily="34" charset="0"/>
                        </a:rPr>
                        <a:t>**</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dirty="0">
                          <a:solidFill>
                            <a:srgbClr val="000000"/>
                          </a:solidFill>
                          <a:effectLst/>
                          <a:latin typeface="Arial" panose="020B0604020202020204" pitchFamily="34" charset="0"/>
                          <a:cs typeface="Arial" panose="020B0604020202020204" pitchFamily="34" charset="0"/>
                        </a:rPr>
                        <a:t>Columbia University</a:t>
                      </a:r>
                      <a:r>
                        <a:rPr lang="en-US" sz="1100" b="0" i="0" dirty="0">
                          <a:effectLst/>
                          <a:latin typeface="Arial" panose="020B0604020202020204" pitchFamily="34" charset="0"/>
                          <a:cs typeface="Arial" panose="020B0604020202020204" pitchFamily="34" charset="0"/>
                        </a:rPr>
                        <a:t> </a:t>
                      </a:r>
                      <a:endParaRPr lang="en-US" sz="6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2020</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Colin Derdeyn, MD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Washington University at St. Louis</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dirty="0">
                          <a:solidFill>
                            <a:srgbClr val="000000"/>
                          </a:solidFill>
                          <a:effectLst/>
                          <a:latin typeface="Arial" panose="020B0604020202020204" pitchFamily="34" charset="0"/>
                          <a:cs typeface="Arial" panose="020B0604020202020204" pitchFamily="34" charset="0"/>
                        </a:rPr>
                        <a:t>2019</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r h="370840">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Aquilla Turk, MD</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l" rtl="0" fontAlgn="base"/>
                      <a:r>
                        <a:rPr lang="en-US" sz="1100" b="0" i="0">
                          <a:solidFill>
                            <a:srgbClr val="000000"/>
                          </a:solidFill>
                          <a:effectLst/>
                          <a:latin typeface="Arial" panose="020B0604020202020204" pitchFamily="34" charset="0"/>
                          <a:cs typeface="Arial" panose="020B0604020202020204" pitchFamily="34" charset="0"/>
                        </a:rPr>
                        <a:t>Medical University of South Carolina</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2015</a:t>
                      </a:r>
                      <a:r>
                        <a:rPr lang="en-US" sz="1100" b="0" i="0">
                          <a:effectLst/>
                          <a:latin typeface="Arial" panose="020B0604020202020204" pitchFamily="34" charset="0"/>
                          <a:cs typeface="Arial" panose="020B0604020202020204" pitchFamily="34" charset="0"/>
                        </a:rPr>
                        <a:t> </a:t>
                      </a:r>
                      <a:endParaRPr lang="en-US" sz="600" b="0" i="0">
                        <a:effectLst/>
                        <a:latin typeface="Arial" panose="020B0604020202020204" pitchFamily="34" charset="0"/>
                        <a:cs typeface="Arial" panose="020B0604020202020204" pitchFamily="34" charset="0"/>
                      </a:endParaRPr>
                    </a:p>
                  </a:txBody>
                  <a:tcPr anchor="ctr"/>
                </a:tc>
                <a:tc>
                  <a:txBody>
                    <a:bodyPr/>
                    <a:lstStyle/>
                    <a:p>
                      <a:pPr algn="ctr" rtl="0" fontAlgn="base"/>
                      <a:r>
                        <a:rPr lang="en-US" sz="1100" b="0" i="0">
                          <a:solidFill>
                            <a:srgbClr val="000000"/>
                          </a:solidFill>
                          <a:effectLst/>
                          <a:latin typeface="Arial" panose="020B0604020202020204" pitchFamily="34" charset="0"/>
                          <a:cs typeface="Arial" panose="020B0604020202020204" pitchFamily="34" charset="0"/>
                        </a:rPr>
                        <a:t>2018</a:t>
                      </a:r>
                      <a:endParaRPr lang="en-US" sz="6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3"/>
                  </a:ext>
                </a:extLst>
              </a:tr>
            </a:tbl>
          </a:graphicData>
        </a:graphic>
      </p:graphicFrame>
      <p:sp>
        <p:nvSpPr>
          <p:cNvPr id="10" name="TextBox 9"/>
          <p:cNvSpPr txBox="1"/>
          <p:nvPr/>
        </p:nvSpPr>
        <p:spPr>
          <a:xfrm>
            <a:off x="2485696" y="1066801"/>
            <a:ext cx="7344104" cy="307777"/>
          </a:xfrm>
          <a:prstGeom prst="rect">
            <a:avLst/>
          </a:prstGeom>
          <a:noFill/>
        </p:spPr>
        <p:txBody>
          <a:bodyPr wrap="square" rtlCol="0">
            <a:spAutoFit/>
          </a:bodyPr>
          <a:lstStyle/>
          <a:p>
            <a:pPr eaLnBrk="0" fontAlgn="base" hangingPunct="0">
              <a:spcBef>
                <a:spcPct val="0"/>
              </a:spcBef>
              <a:spcAft>
                <a:spcPct val="0"/>
              </a:spcAft>
              <a:defRPr/>
            </a:pPr>
            <a:r>
              <a:rPr lang="en-US" sz="1400" dirty="0">
                <a:solidFill>
                  <a:srgbClr val="FFFFFF"/>
                </a:solidFill>
                <a:latin typeface="Arial" panose="020B0604020202020204" pitchFamily="34" charset="0"/>
                <a:cs typeface="Arial" panose="020B0604020202020204" pitchFamily="34" charset="0"/>
              </a:rPr>
              <a:t>Neurosurgery	JSCVS - Joint Section, Cerebrovascular Surgery (AANS/CNS) </a:t>
            </a:r>
          </a:p>
        </p:txBody>
      </p:sp>
      <p:sp>
        <p:nvSpPr>
          <p:cNvPr id="11" name="TextBox 10"/>
          <p:cNvSpPr txBox="1"/>
          <p:nvPr/>
        </p:nvSpPr>
        <p:spPr>
          <a:xfrm>
            <a:off x="2485696" y="2899630"/>
            <a:ext cx="7344104" cy="307777"/>
          </a:xfrm>
          <a:prstGeom prst="rect">
            <a:avLst/>
          </a:prstGeom>
          <a:noFill/>
        </p:spPr>
        <p:txBody>
          <a:bodyPr wrap="square" rtlCol="0">
            <a:spAutoFit/>
          </a:bodyPr>
          <a:lstStyle/>
          <a:p>
            <a:pPr eaLnBrk="0" fontAlgn="base" hangingPunct="0">
              <a:spcBef>
                <a:spcPct val="0"/>
              </a:spcBef>
              <a:spcAft>
                <a:spcPct val="0"/>
              </a:spcAft>
              <a:defRPr/>
            </a:pPr>
            <a:r>
              <a:rPr lang="en-US" sz="1400" dirty="0">
                <a:solidFill>
                  <a:srgbClr val="FFFFFF"/>
                </a:solidFill>
                <a:latin typeface="Arial" panose="020B0604020202020204" pitchFamily="34" charset="0"/>
                <a:cs typeface="Arial" panose="020B0604020202020204" pitchFamily="34" charset="0"/>
              </a:rPr>
              <a:t>Neurology		SVIN – Society of Vascular and Interventional Neurology</a:t>
            </a:r>
          </a:p>
        </p:txBody>
      </p:sp>
      <p:sp>
        <p:nvSpPr>
          <p:cNvPr id="12" name="TextBox 11"/>
          <p:cNvSpPr txBox="1"/>
          <p:nvPr/>
        </p:nvSpPr>
        <p:spPr>
          <a:xfrm>
            <a:off x="2485696" y="4713892"/>
            <a:ext cx="7344104" cy="307777"/>
          </a:xfrm>
          <a:prstGeom prst="rect">
            <a:avLst/>
          </a:prstGeom>
          <a:noFill/>
        </p:spPr>
        <p:txBody>
          <a:bodyPr wrap="square" rtlCol="0">
            <a:spAutoFit/>
          </a:bodyPr>
          <a:lstStyle/>
          <a:p>
            <a:pPr eaLnBrk="0" fontAlgn="base" hangingPunct="0">
              <a:spcBef>
                <a:spcPct val="0"/>
              </a:spcBef>
              <a:spcAft>
                <a:spcPct val="0"/>
              </a:spcAft>
              <a:defRPr/>
            </a:pPr>
            <a:r>
              <a:rPr lang="en-US" sz="1400" dirty="0">
                <a:solidFill>
                  <a:srgbClr val="FFFFFF"/>
                </a:solidFill>
                <a:latin typeface="Arial" panose="020B0604020202020204" pitchFamily="34" charset="0"/>
                <a:cs typeface="Arial" panose="020B0604020202020204" pitchFamily="34" charset="0"/>
              </a:rPr>
              <a:t>Radiology		SNIS – Society of </a:t>
            </a:r>
            <a:r>
              <a:rPr lang="en-US" sz="1400" dirty="0" err="1">
                <a:solidFill>
                  <a:srgbClr val="FFFFFF"/>
                </a:solidFill>
                <a:latin typeface="Arial" panose="020B0604020202020204" pitchFamily="34" charset="0"/>
                <a:cs typeface="Arial" panose="020B0604020202020204" pitchFamily="34" charset="0"/>
              </a:rPr>
              <a:t>Neurointerventional</a:t>
            </a:r>
            <a:r>
              <a:rPr lang="en-US" sz="1400" dirty="0">
                <a:solidFill>
                  <a:srgbClr val="FFFFFF"/>
                </a:solidFill>
                <a:latin typeface="Arial" panose="020B0604020202020204" pitchFamily="34" charset="0"/>
                <a:cs typeface="Arial" panose="020B0604020202020204" pitchFamily="34" charset="0"/>
              </a:rPr>
              <a:t> Surgery </a:t>
            </a:r>
          </a:p>
        </p:txBody>
      </p:sp>
      <p:sp>
        <p:nvSpPr>
          <p:cNvPr id="13" name="TextBox 12"/>
          <p:cNvSpPr txBox="1"/>
          <p:nvPr/>
        </p:nvSpPr>
        <p:spPr>
          <a:xfrm>
            <a:off x="9448800" y="4867780"/>
            <a:ext cx="1734864" cy="1169551"/>
          </a:xfrm>
          <a:prstGeom prst="rect">
            <a:avLst/>
          </a:prstGeom>
          <a:noFill/>
        </p:spPr>
        <p:txBody>
          <a:bodyPr wrap="square" rtlCol="0">
            <a:spAutoFit/>
          </a:bodyPr>
          <a:lstStyle/>
          <a:p>
            <a:pPr eaLnBrk="0" fontAlgn="base" hangingPunct="0">
              <a:spcBef>
                <a:spcPct val="0"/>
              </a:spcBef>
              <a:spcAft>
                <a:spcPct val="0"/>
              </a:spcAft>
              <a:defRPr/>
            </a:pPr>
            <a:r>
              <a:rPr lang="en-US" sz="1400" b="1" dirty="0">
                <a:solidFill>
                  <a:srgbClr val="FFFFFF"/>
                </a:solidFill>
                <a:latin typeface="Arial" panose="020B0604020202020204" pitchFamily="34" charset="0"/>
                <a:cs typeface="Arial" panose="020B0604020202020204" pitchFamily="34" charset="0"/>
              </a:rPr>
              <a:t>** denotes signing member of NESAC formation document, finalized Jan 2015</a:t>
            </a:r>
          </a:p>
        </p:txBody>
      </p:sp>
    </p:spTree>
    <p:extLst>
      <p:ext uri="{BB962C8B-B14F-4D97-AF65-F5344CB8AC3E}">
        <p14:creationId xmlns:p14="http://schemas.microsoft.com/office/powerpoint/2010/main" val="377907345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773" y="228601"/>
            <a:ext cx="8743950" cy="567559"/>
          </a:xfrm>
        </p:spPr>
        <p:txBody>
          <a:bodyPr/>
          <a:lstStyle/>
          <a:p>
            <a:r>
              <a:rPr lang="en-US" sz="2800" dirty="0">
                <a:latin typeface="Arial" panose="020B0604020202020204" pitchFamily="34" charset="0"/>
                <a:cs typeface="Arial" panose="020B0604020202020204" pitchFamily="34" charset="0"/>
              </a:rPr>
              <a:t>NCC/NT FRC Membership</a:t>
            </a:r>
            <a:endParaRPr lang="en-US" sz="2800" dirty="0">
              <a:solidFill>
                <a:schemeClr val="tx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1905001" y="1371600"/>
          <a:ext cx="8229599" cy="4724400"/>
        </p:xfrm>
        <a:graphic>
          <a:graphicData uri="http://schemas.openxmlformats.org/drawingml/2006/table">
            <a:tbl>
              <a:tblPr firstRow="1" bandRow="1">
                <a:tableStyleId>{5C22544A-7EE6-4342-B048-85BDC9FD1C3A}</a:tableStyleId>
              </a:tblPr>
              <a:tblGrid>
                <a:gridCol w="2486222">
                  <a:extLst>
                    <a:ext uri="{9D8B030D-6E8A-4147-A177-3AD203B41FA5}">
                      <a16:colId xmlns:a16="http://schemas.microsoft.com/office/drawing/2014/main" xmlns="" val="20000"/>
                    </a:ext>
                  </a:extLst>
                </a:gridCol>
                <a:gridCol w="3017520">
                  <a:extLst>
                    <a:ext uri="{9D8B030D-6E8A-4147-A177-3AD203B41FA5}">
                      <a16:colId xmlns:a16="http://schemas.microsoft.com/office/drawing/2014/main" xmlns="" val="20001"/>
                    </a:ext>
                  </a:extLst>
                </a:gridCol>
                <a:gridCol w="1079937">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tblGrid>
              <a:tr h="590550">
                <a:tc>
                  <a:txBody>
                    <a:bodyPr/>
                    <a:lstStyle/>
                    <a:p>
                      <a:pPr algn="l" rtl="0" fontAlgn="base"/>
                      <a:r>
                        <a:rPr lang="en-US" sz="1400" b="1" i="0" dirty="0">
                          <a:solidFill>
                            <a:srgbClr val="FFFFFF"/>
                          </a:solidFill>
                          <a:effectLst/>
                          <a:latin typeface="Arial" panose="020B0604020202020204" pitchFamily="34" charset="0"/>
                          <a:cs typeface="Arial" panose="020B0604020202020204" pitchFamily="34" charset="0"/>
                        </a:rPr>
                        <a:t>Name</a:t>
                      </a:r>
                      <a:r>
                        <a:rPr lang="en-US" sz="1400" b="0" i="0" dirty="0">
                          <a:effectLst/>
                          <a:latin typeface="Arial" panose="020B0604020202020204" pitchFamily="34" charset="0"/>
                          <a:cs typeface="Arial" panose="020B0604020202020204" pitchFamily="34" charset="0"/>
                        </a:rPr>
                        <a:t> </a:t>
                      </a:r>
                    </a:p>
                  </a:txBody>
                  <a:tcPr anchor="b"/>
                </a:tc>
                <a:tc>
                  <a:txBody>
                    <a:bodyPr/>
                    <a:lstStyle/>
                    <a:p>
                      <a:pPr algn="l" rtl="0" fontAlgn="base"/>
                      <a:r>
                        <a:rPr lang="en-US" sz="1400" b="1" i="0" dirty="0">
                          <a:solidFill>
                            <a:srgbClr val="FFFFFF"/>
                          </a:solidFill>
                          <a:effectLst/>
                          <a:latin typeface="Arial" panose="020B0604020202020204" pitchFamily="34" charset="0"/>
                          <a:cs typeface="Arial" panose="020B0604020202020204" pitchFamily="34" charset="0"/>
                        </a:rPr>
                        <a:t>Institution</a:t>
                      </a:r>
                      <a:r>
                        <a:rPr lang="en-US" sz="1400" b="0" i="0" dirty="0">
                          <a:effectLst/>
                          <a:latin typeface="Arial" panose="020B0604020202020204" pitchFamily="34" charset="0"/>
                          <a:cs typeface="Arial" panose="020B0604020202020204" pitchFamily="34" charset="0"/>
                        </a:rPr>
                        <a:t> </a:t>
                      </a:r>
                    </a:p>
                  </a:txBody>
                  <a:tcPr anchor="b"/>
                </a:tc>
                <a:tc>
                  <a:txBody>
                    <a:bodyPr/>
                    <a:lstStyle/>
                    <a:p>
                      <a:pPr algn="l" rtl="0" fontAlgn="base"/>
                      <a:r>
                        <a:rPr lang="en-US" sz="1400" b="1" i="0" dirty="0">
                          <a:solidFill>
                            <a:srgbClr val="FFFFFF"/>
                          </a:solidFill>
                          <a:effectLst/>
                          <a:latin typeface="Arial" panose="020B0604020202020204" pitchFamily="34" charset="0"/>
                          <a:cs typeface="Arial" panose="020B0604020202020204" pitchFamily="34" charset="0"/>
                        </a:rPr>
                        <a:t>Start Date</a:t>
                      </a:r>
                      <a:endParaRPr lang="en-US" sz="1400" b="0" i="0" dirty="0">
                        <a:effectLst/>
                        <a:latin typeface="Arial" panose="020B0604020202020204" pitchFamily="34" charset="0"/>
                        <a:cs typeface="Arial" panose="020B0604020202020204" pitchFamily="34" charset="0"/>
                      </a:endParaRPr>
                    </a:p>
                  </a:txBody>
                  <a:tcPr anchor="b"/>
                </a:tc>
                <a:tc>
                  <a:txBody>
                    <a:bodyPr/>
                    <a:lstStyle/>
                    <a:p>
                      <a:pPr algn="l" rtl="0" fontAlgn="base"/>
                      <a:r>
                        <a:rPr lang="en-US" sz="1400" b="1" i="0" dirty="0">
                          <a:solidFill>
                            <a:srgbClr val="FFFFFF"/>
                          </a:solidFill>
                          <a:effectLst/>
                          <a:latin typeface="Arial" panose="020B0604020202020204" pitchFamily="34" charset="0"/>
                          <a:cs typeface="Arial" panose="020B0604020202020204" pitchFamily="34" charset="0"/>
                        </a:rPr>
                        <a:t>Term End</a:t>
                      </a:r>
                      <a:r>
                        <a:rPr lang="en-US" sz="1400" b="0" i="0" dirty="0">
                          <a:effectLst/>
                          <a:latin typeface="Arial" panose="020B0604020202020204" pitchFamily="34" charset="0"/>
                          <a:cs typeface="Arial" panose="020B0604020202020204" pitchFamily="34" charset="0"/>
                        </a:rPr>
                        <a:t> </a:t>
                      </a:r>
                    </a:p>
                  </a:txBody>
                  <a:tcPr anchor="b"/>
                </a:tc>
                <a:extLst>
                  <a:ext uri="{0D108BD9-81ED-4DB2-BD59-A6C34878D82A}">
                    <a16:rowId xmlns:a16="http://schemas.microsoft.com/office/drawing/2014/main" xmlns="" val="10000"/>
                  </a:ext>
                </a:extLst>
              </a:tr>
              <a:tr h="590550">
                <a:tc>
                  <a:txBody>
                    <a:bodyPr/>
                    <a:lstStyle/>
                    <a:p>
                      <a:pPr algn="l" rtl="0" fontAlgn="base"/>
                      <a:r>
                        <a:rPr lang="en-US" sz="1400" b="0" i="0" kern="1200" dirty="0">
                          <a:solidFill>
                            <a:srgbClr val="000000"/>
                          </a:solidFill>
                          <a:effectLst/>
                          <a:latin typeface="Arial" panose="020B0604020202020204" pitchFamily="34" charset="0"/>
                          <a:ea typeface="+mn-ea"/>
                          <a:cs typeface="Arial" panose="020B0604020202020204" pitchFamily="34" charset="0"/>
                        </a:rPr>
                        <a:t>Shelly  D.  Timmons, MD</a:t>
                      </a:r>
                    </a:p>
                  </a:txBody>
                  <a:tcPr anchor="ctr"/>
                </a:tc>
                <a:tc>
                  <a:txBody>
                    <a:bodyPr/>
                    <a:lstStyle/>
                    <a:p>
                      <a:pPr algn="l" rtl="0" fontAlgn="base"/>
                      <a:r>
                        <a:rPr lang="en-US" sz="1400" b="0" i="0" kern="1200" dirty="0">
                          <a:solidFill>
                            <a:srgbClr val="000000"/>
                          </a:solidFill>
                          <a:effectLst/>
                          <a:latin typeface="Arial" panose="020B0604020202020204" pitchFamily="34" charset="0"/>
                          <a:ea typeface="+mn-ea"/>
                          <a:cs typeface="Arial" panose="020B0604020202020204" pitchFamily="34" charset="0"/>
                        </a:rPr>
                        <a:t>Penn State</a:t>
                      </a:r>
                      <a:r>
                        <a:rPr lang="en-US" sz="1400" b="0" i="0" kern="1200" baseline="0" dirty="0">
                          <a:solidFill>
                            <a:srgbClr val="000000"/>
                          </a:solidFill>
                          <a:effectLst/>
                          <a:latin typeface="Arial" panose="020B0604020202020204" pitchFamily="34" charset="0"/>
                          <a:ea typeface="+mn-ea"/>
                          <a:cs typeface="Arial" panose="020B0604020202020204" pitchFamily="34" charset="0"/>
                        </a:rPr>
                        <a:t> </a:t>
                      </a:r>
                      <a:r>
                        <a:rPr lang="en-US" sz="1400" b="0" i="0" kern="1200" dirty="0">
                          <a:solidFill>
                            <a:srgbClr val="000000"/>
                          </a:solidFill>
                          <a:effectLst/>
                          <a:latin typeface="Arial" panose="020B0604020202020204" pitchFamily="34" charset="0"/>
                          <a:ea typeface="+mn-ea"/>
                          <a:cs typeface="Arial" panose="020B0604020202020204" pitchFamily="34" charset="0"/>
                        </a:rPr>
                        <a:t>Hershey/Neurosurgery</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1400" b="1" i="0" dirty="0">
                          <a:solidFill>
                            <a:schemeClr val="bg2"/>
                          </a:solidFill>
                          <a:effectLst/>
                          <a:latin typeface="Arial" panose="020B0604020202020204" pitchFamily="34" charset="0"/>
                          <a:cs typeface="Arial" panose="020B0604020202020204" pitchFamily="34" charset="0"/>
                        </a:rPr>
                        <a:t>Original</a:t>
                      </a:r>
                      <a:endParaRPr lang="en-US" sz="1400" b="0" i="0" dirty="0">
                        <a:solidFill>
                          <a:schemeClr val="bg2"/>
                        </a:solidFill>
                        <a:effectLst/>
                        <a:latin typeface="Arial" panose="020B0604020202020204" pitchFamily="34" charset="0"/>
                        <a:cs typeface="Arial" panose="020B0604020202020204" pitchFamily="34" charset="0"/>
                      </a:endParaRPr>
                    </a:p>
                    <a:p>
                      <a:pPr algn="ctr" rtl="0" fontAlgn="base"/>
                      <a:endParaRPr lang="en-US" sz="14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400" b="0" i="0" dirty="0">
                          <a:solidFill>
                            <a:srgbClr val="000000"/>
                          </a:solidFill>
                          <a:effectLst/>
                          <a:latin typeface="Arial" panose="020B0604020202020204" pitchFamily="34" charset="0"/>
                          <a:cs typeface="Arial" panose="020B0604020202020204" pitchFamily="34" charset="0"/>
                        </a:rPr>
                        <a:t> </a:t>
                      </a:r>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590550">
                <a:tc>
                  <a:txBody>
                    <a:bodyPr/>
                    <a:lstStyle/>
                    <a:p>
                      <a:pPr marL="0" algn="l" defTabSz="914400" rtl="0" eaLnBrk="1" fontAlgn="base" latinLnBrk="0" hangingPunct="1"/>
                      <a:r>
                        <a:rPr lang="en-US" sz="1400" b="0" i="0" kern="1200" dirty="0">
                          <a:solidFill>
                            <a:srgbClr val="000000"/>
                          </a:solidFill>
                          <a:effectLst/>
                          <a:latin typeface="Arial" panose="020B0604020202020204" pitchFamily="34" charset="0"/>
                          <a:ea typeface="+mn-ea"/>
                          <a:cs typeface="Arial" panose="020B0604020202020204" pitchFamily="34" charset="0"/>
                        </a:rPr>
                        <a:t>Robert  E.  Harbaugh, MD</a:t>
                      </a: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dirty="0">
                          <a:solidFill>
                            <a:srgbClr val="000000"/>
                          </a:solidFill>
                          <a:effectLst/>
                          <a:latin typeface="Arial" panose="020B0604020202020204" pitchFamily="34" charset="0"/>
                          <a:cs typeface="Arial" panose="020B0604020202020204" pitchFamily="34" charset="0"/>
                        </a:rPr>
                        <a:t> </a:t>
                      </a:r>
                      <a:r>
                        <a:rPr lang="en-US" sz="1400" b="0" i="0" kern="1200" dirty="0">
                          <a:solidFill>
                            <a:srgbClr val="000000"/>
                          </a:solidFill>
                          <a:effectLst/>
                          <a:latin typeface="Arial" panose="020B0604020202020204" pitchFamily="34" charset="0"/>
                          <a:ea typeface="+mn-ea"/>
                          <a:cs typeface="Arial" panose="020B0604020202020204" pitchFamily="34" charset="0"/>
                        </a:rPr>
                        <a:t>Penn State</a:t>
                      </a:r>
                      <a:r>
                        <a:rPr lang="en-US" sz="1400" b="0" i="0" kern="1200" baseline="0" dirty="0">
                          <a:solidFill>
                            <a:srgbClr val="000000"/>
                          </a:solidFill>
                          <a:effectLst/>
                          <a:latin typeface="Arial" panose="020B0604020202020204" pitchFamily="34" charset="0"/>
                          <a:ea typeface="+mn-ea"/>
                          <a:cs typeface="Arial" panose="020B0604020202020204" pitchFamily="34" charset="0"/>
                        </a:rPr>
                        <a:t> </a:t>
                      </a:r>
                      <a:r>
                        <a:rPr lang="en-US" sz="1400" b="0" i="0" kern="1200" dirty="0">
                          <a:solidFill>
                            <a:srgbClr val="000000"/>
                          </a:solidFill>
                          <a:effectLst/>
                          <a:latin typeface="Arial" panose="020B0604020202020204" pitchFamily="34" charset="0"/>
                          <a:ea typeface="+mn-ea"/>
                          <a:cs typeface="Arial" panose="020B0604020202020204" pitchFamily="34" charset="0"/>
                        </a:rPr>
                        <a:t>Hershey/Neurosurgery</a:t>
                      </a:r>
                    </a:p>
                    <a:p>
                      <a:pPr algn="l" rtl="0" fontAlgn="base"/>
                      <a:endParaRPr lang="en-US" sz="1400" b="0" i="0" kern="1200" dirty="0">
                        <a:solidFill>
                          <a:srgbClr val="000000"/>
                        </a:solidFill>
                        <a:effectLst/>
                        <a:latin typeface="Arial" panose="020B0604020202020204" pitchFamily="34" charset="0"/>
                        <a:ea typeface="+mn-ea"/>
                        <a:cs typeface="Arial" panose="020B0604020202020204" pitchFamily="34" charset="0"/>
                      </a:endParaRP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1400" b="0" i="0" dirty="0">
                          <a:solidFill>
                            <a:srgbClr val="000000"/>
                          </a:solidFill>
                          <a:effectLst/>
                          <a:latin typeface="Arial" panose="020B0604020202020204" pitchFamily="34" charset="0"/>
                          <a:cs typeface="Arial" panose="020B0604020202020204" pitchFamily="34" charset="0"/>
                        </a:rPr>
                        <a:t> </a:t>
                      </a:r>
                      <a:r>
                        <a:rPr lang="en-US" sz="1400" b="1" i="0" dirty="0">
                          <a:solidFill>
                            <a:schemeClr val="bg2"/>
                          </a:solidFill>
                          <a:effectLst/>
                          <a:latin typeface="Arial" panose="020B0604020202020204" pitchFamily="34" charset="0"/>
                          <a:cs typeface="Arial" panose="020B0604020202020204" pitchFamily="34" charset="0"/>
                        </a:rPr>
                        <a:t>Original</a:t>
                      </a:r>
                      <a:endParaRPr lang="en-US" sz="1400" b="0" i="0" dirty="0">
                        <a:solidFill>
                          <a:schemeClr val="bg2"/>
                        </a:solidFill>
                        <a:effectLst/>
                        <a:latin typeface="Arial" panose="020B0604020202020204" pitchFamily="34" charset="0"/>
                        <a:cs typeface="Arial" panose="020B0604020202020204" pitchFamily="34" charset="0"/>
                      </a:endParaRPr>
                    </a:p>
                    <a:p>
                      <a:pPr algn="ctr" rtl="0" fontAlgn="base"/>
                      <a:endParaRPr lang="en-US" sz="14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400" b="0" i="0" dirty="0">
                          <a:solidFill>
                            <a:srgbClr val="000000"/>
                          </a:solidFill>
                          <a:effectLst/>
                          <a:latin typeface="Arial" panose="020B0604020202020204" pitchFamily="34" charset="0"/>
                          <a:cs typeface="Arial" panose="020B0604020202020204" pitchFamily="34" charset="0"/>
                        </a:rPr>
                        <a:t> </a:t>
                      </a:r>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r h="590550">
                <a:tc>
                  <a:txBody>
                    <a:bodyPr/>
                    <a:lstStyle/>
                    <a:p>
                      <a:pPr marL="0" algn="l" defTabSz="914400" rtl="0" eaLnBrk="1" fontAlgn="base" latinLnBrk="0" hangingPunct="1"/>
                      <a:r>
                        <a:rPr lang="en-US" sz="1400" b="0" i="0" kern="1200" dirty="0">
                          <a:solidFill>
                            <a:srgbClr val="000000"/>
                          </a:solidFill>
                          <a:effectLst/>
                          <a:latin typeface="Arial" panose="020B0604020202020204" pitchFamily="34" charset="0"/>
                          <a:ea typeface="+mn-ea"/>
                          <a:cs typeface="Arial" panose="020B0604020202020204" pitchFamily="34" charset="0"/>
                        </a:rPr>
                        <a:t>Alex  B.  Valadka, MD</a:t>
                      </a: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kern="1200" dirty="0">
                          <a:solidFill>
                            <a:srgbClr val="000000"/>
                          </a:solidFill>
                          <a:effectLst/>
                          <a:latin typeface="Arial" panose="020B0604020202020204" pitchFamily="34" charset="0"/>
                          <a:ea typeface="+mn-ea"/>
                          <a:cs typeface="Arial" panose="020B0604020202020204" pitchFamily="34" charset="0"/>
                        </a:rPr>
                        <a:t>Virginia Commonwealth University</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1400" b="1" i="0" dirty="0">
                          <a:solidFill>
                            <a:schemeClr val="bg2"/>
                          </a:solidFill>
                          <a:effectLst/>
                          <a:latin typeface="Arial" panose="020B0604020202020204" pitchFamily="34" charset="0"/>
                          <a:cs typeface="Arial" panose="020B0604020202020204" pitchFamily="34" charset="0"/>
                        </a:rPr>
                        <a:t>Original</a:t>
                      </a:r>
                      <a:endParaRPr lang="en-US" sz="1400" b="0" i="0" dirty="0">
                        <a:solidFill>
                          <a:schemeClr val="bg2"/>
                        </a:solidFill>
                        <a:effectLst/>
                        <a:latin typeface="Arial" panose="020B0604020202020204" pitchFamily="34" charset="0"/>
                        <a:cs typeface="Arial" panose="020B0604020202020204" pitchFamily="34" charset="0"/>
                      </a:endParaRPr>
                    </a:p>
                    <a:p>
                      <a:pPr algn="ctr" rtl="0" fontAlgn="base"/>
                      <a:endParaRPr lang="en-US" sz="1400" b="0" i="0" dirty="0">
                        <a:effectLst/>
                        <a:latin typeface="Arial" panose="020B0604020202020204" pitchFamily="34" charset="0"/>
                        <a:cs typeface="Arial" panose="020B0604020202020204" pitchFamily="34" charset="0"/>
                      </a:endParaRPr>
                    </a:p>
                  </a:txBody>
                  <a:tcPr anchor="ctr"/>
                </a:tc>
                <a:tc>
                  <a:txBody>
                    <a:bodyPr/>
                    <a:lstStyle/>
                    <a:p>
                      <a:pPr algn="ctr" rtl="0" fontAlgn="base"/>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3"/>
                  </a:ext>
                </a:extLst>
              </a:tr>
              <a:tr h="59055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kern="1200" dirty="0">
                          <a:solidFill>
                            <a:srgbClr val="000000"/>
                          </a:solidFill>
                          <a:effectLst/>
                          <a:latin typeface="Arial" panose="020B0604020202020204" pitchFamily="34" charset="0"/>
                          <a:ea typeface="+mn-ea"/>
                          <a:cs typeface="Arial" panose="020B0604020202020204" pitchFamily="34" charset="0"/>
                        </a:rPr>
                        <a:t>Richard Rodgers, MD</a:t>
                      </a:r>
                    </a:p>
                  </a:txBody>
                  <a:tcPr anchor="ctr"/>
                </a:tc>
                <a:tc>
                  <a:txBody>
                    <a:bodyPr/>
                    <a:lstStyle/>
                    <a:p>
                      <a:pPr marL="0" algn="l" defTabSz="914400" rtl="0" eaLnBrk="1" fontAlgn="base" latinLnBrk="0" hangingPunct="1"/>
                      <a:r>
                        <a:rPr lang="en-US" sz="1400" b="0" i="0" kern="1200" dirty="0">
                          <a:solidFill>
                            <a:srgbClr val="000000"/>
                          </a:solidFill>
                          <a:effectLst/>
                          <a:latin typeface="Arial" panose="020B0604020202020204" pitchFamily="34" charset="0"/>
                          <a:ea typeface="+mn-ea"/>
                          <a:cs typeface="Arial" panose="020B0604020202020204" pitchFamily="34" charset="0"/>
                        </a:rPr>
                        <a:t>Indiana University</a:t>
                      </a:r>
                    </a:p>
                  </a:txBody>
                  <a:tcPr anchor="ctr"/>
                </a:tc>
                <a:tc>
                  <a:txBody>
                    <a:bodyPr/>
                    <a:lstStyle/>
                    <a:p>
                      <a:pPr algn="ctr" rtl="0" fontAlgn="base"/>
                      <a:r>
                        <a:rPr lang="en-US" sz="1400" b="0" i="0" dirty="0">
                          <a:effectLst/>
                          <a:latin typeface="Arial" panose="020B0604020202020204" pitchFamily="34" charset="0"/>
                          <a:cs typeface="Arial" panose="020B0604020202020204" pitchFamily="34" charset="0"/>
                        </a:rPr>
                        <a:t>New</a:t>
                      </a:r>
                    </a:p>
                  </a:txBody>
                  <a:tcPr anchor="ctr"/>
                </a:tc>
                <a:tc>
                  <a:txBody>
                    <a:bodyPr/>
                    <a:lstStyle/>
                    <a:p>
                      <a:pPr algn="ctr" rtl="0" fontAlgn="base"/>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4"/>
                  </a:ext>
                </a:extLst>
              </a:tr>
              <a:tr h="59055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kern="1200" dirty="0">
                          <a:solidFill>
                            <a:srgbClr val="000000"/>
                          </a:solidFill>
                          <a:effectLst/>
                          <a:latin typeface="Arial" panose="020B0604020202020204" pitchFamily="34" charset="0"/>
                          <a:ea typeface="+mn-ea"/>
                          <a:cs typeface="Arial" panose="020B0604020202020204" pitchFamily="34" charset="0"/>
                        </a:rPr>
                        <a:t>Thomas</a:t>
                      </a:r>
                      <a:r>
                        <a:rPr lang="en-US" sz="1400" b="0" i="0" kern="1200" baseline="0" dirty="0">
                          <a:solidFill>
                            <a:srgbClr val="000000"/>
                          </a:solidFill>
                          <a:effectLst/>
                          <a:latin typeface="Arial" panose="020B0604020202020204" pitchFamily="34" charset="0"/>
                          <a:ea typeface="+mn-ea"/>
                          <a:cs typeface="Arial" panose="020B0604020202020204" pitchFamily="34" charset="0"/>
                        </a:rPr>
                        <a:t> </a:t>
                      </a:r>
                      <a:r>
                        <a:rPr lang="en-US" sz="1400" b="0" i="0" kern="1200" dirty="0">
                          <a:solidFill>
                            <a:srgbClr val="000000"/>
                          </a:solidFill>
                          <a:effectLst/>
                          <a:latin typeface="Arial" panose="020B0604020202020204" pitchFamily="34" charset="0"/>
                          <a:ea typeface="+mn-ea"/>
                          <a:cs typeface="Arial" panose="020B0604020202020204" pitchFamily="34" charset="0"/>
                        </a:rPr>
                        <a:t> </a:t>
                      </a:r>
                      <a:r>
                        <a:rPr lang="en-US" sz="1400" b="0" i="0" kern="1200" dirty="0" err="1">
                          <a:solidFill>
                            <a:srgbClr val="000000"/>
                          </a:solidFill>
                          <a:effectLst/>
                          <a:latin typeface="Arial" panose="020B0604020202020204" pitchFamily="34" charset="0"/>
                          <a:ea typeface="+mn-ea"/>
                          <a:cs typeface="Arial" panose="020B0604020202020204" pitchFamily="34" charset="0"/>
                        </a:rPr>
                        <a:t>Bleck</a:t>
                      </a:r>
                      <a:r>
                        <a:rPr lang="en-US" sz="1400" b="0" i="0" kern="1200" dirty="0">
                          <a:solidFill>
                            <a:srgbClr val="000000"/>
                          </a:solidFill>
                          <a:effectLst/>
                          <a:latin typeface="Arial" panose="020B0604020202020204" pitchFamily="34" charset="0"/>
                          <a:ea typeface="+mn-ea"/>
                          <a:cs typeface="Arial" panose="020B0604020202020204" pitchFamily="34" charset="0"/>
                        </a:rPr>
                        <a:t> , MD</a:t>
                      </a:r>
                    </a:p>
                  </a:txBody>
                  <a:tcPr anchor="ctr"/>
                </a:tc>
                <a:tc>
                  <a:txBody>
                    <a:bodyPr/>
                    <a:lstStyle/>
                    <a:p>
                      <a:pPr marL="0" algn="l" defTabSz="914400" rtl="0" eaLnBrk="1" fontAlgn="base" latinLnBrk="0" hangingPunct="1"/>
                      <a:r>
                        <a:rPr lang="en-US" sz="1400" b="0" i="0" kern="1200" dirty="0">
                          <a:solidFill>
                            <a:srgbClr val="000000"/>
                          </a:solidFill>
                          <a:effectLst/>
                          <a:latin typeface="Arial" panose="020B0604020202020204" pitchFamily="34" charset="0"/>
                          <a:ea typeface="+mn-ea"/>
                          <a:cs typeface="Arial" panose="020B0604020202020204" pitchFamily="34" charset="0"/>
                        </a:rPr>
                        <a:t>Rush University Medical Center</a:t>
                      </a:r>
                    </a:p>
                  </a:txBody>
                  <a:tcPr anchor="ctr"/>
                </a:tc>
                <a:tc>
                  <a:txBody>
                    <a:bodyPr/>
                    <a:lstStyle/>
                    <a:p>
                      <a:pPr algn="ctr" rtl="0" fontAlgn="base"/>
                      <a:r>
                        <a:rPr lang="en-US" sz="1400" b="0" i="0" dirty="0">
                          <a:effectLst/>
                          <a:latin typeface="Arial" panose="020B0604020202020204" pitchFamily="34" charset="0"/>
                          <a:cs typeface="Arial" panose="020B0604020202020204" pitchFamily="34" charset="0"/>
                        </a:rPr>
                        <a:t>New</a:t>
                      </a:r>
                    </a:p>
                  </a:txBody>
                  <a:tcPr anchor="ctr"/>
                </a:tc>
                <a:tc>
                  <a:txBody>
                    <a:bodyPr/>
                    <a:lstStyle/>
                    <a:p>
                      <a:pPr algn="ctr" rtl="0" fontAlgn="base"/>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5"/>
                  </a:ext>
                </a:extLst>
              </a:tr>
              <a:tr h="59055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kern="1200" dirty="0">
                          <a:solidFill>
                            <a:srgbClr val="000000"/>
                          </a:solidFill>
                          <a:effectLst/>
                          <a:latin typeface="Arial" panose="020B0604020202020204" pitchFamily="34" charset="0"/>
                          <a:ea typeface="+mn-ea"/>
                          <a:cs typeface="Arial" panose="020B0604020202020204" pitchFamily="34" charset="0"/>
                        </a:rPr>
                        <a:t>Jaime Ullman, MD</a:t>
                      </a:r>
                    </a:p>
                    <a:p>
                      <a:pPr algn="l" rtl="0" fontAlgn="base"/>
                      <a:endParaRPr lang="en-US" sz="1400" b="0" i="0" dirty="0">
                        <a:effectLst/>
                        <a:latin typeface="Arial" panose="020B0604020202020204" pitchFamily="34" charset="0"/>
                        <a:cs typeface="Arial" panose="020B0604020202020204" pitchFamily="34" charset="0"/>
                      </a:endParaRPr>
                    </a:p>
                  </a:txBody>
                  <a:tcPr anchor="ctr"/>
                </a:tc>
                <a:tc>
                  <a:txBody>
                    <a:bodyPr/>
                    <a:lstStyle/>
                    <a:p>
                      <a:pPr marL="0" algn="l" defTabSz="914400" rtl="0" eaLnBrk="1" fontAlgn="base" latinLnBrk="0" hangingPunct="1"/>
                      <a:r>
                        <a:rPr lang="en-US" sz="1400" b="0" i="0" kern="1200" dirty="0">
                          <a:solidFill>
                            <a:srgbClr val="000000"/>
                          </a:solidFill>
                          <a:effectLst/>
                          <a:latin typeface="Arial" panose="020B0604020202020204" pitchFamily="34" charset="0"/>
                          <a:ea typeface="+mn-ea"/>
                          <a:cs typeface="Arial" panose="020B0604020202020204" pitchFamily="34" charset="0"/>
                        </a:rPr>
                        <a:t>Mount  Sinai</a:t>
                      </a:r>
                    </a:p>
                  </a:txBody>
                  <a:tcPr anchor="ctr"/>
                </a:tc>
                <a:tc>
                  <a:txBody>
                    <a:bodyPr/>
                    <a:lstStyle/>
                    <a:p>
                      <a:pPr algn="ctr" rtl="0" fontAlgn="base"/>
                      <a:r>
                        <a:rPr lang="en-US" sz="1400" b="0" i="0" dirty="0">
                          <a:effectLst/>
                          <a:latin typeface="Arial" panose="020B0604020202020204" pitchFamily="34" charset="0"/>
                          <a:cs typeface="Arial" panose="020B0604020202020204" pitchFamily="34" charset="0"/>
                        </a:rPr>
                        <a:t>New</a:t>
                      </a:r>
                    </a:p>
                  </a:txBody>
                  <a:tcPr anchor="ctr"/>
                </a:tc>
                <a:tc>
                  <a:txBody>
                    <a:bodyPr/>
                    <a:lstStyle/>
                    <a:p>
                      <a:pPr algn="ctr" rtl="0" fontAlgn="base"/>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6"/>
                  </a:ext>
                </a:extLst>
              </a:tr>
              <a:tr h="59055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kern="1200" dirty="0">
                          <a:solidFill>
                            <a:srgbClr val="000000"/>
                          </a:solidFill>
                          <a:effectLst/>
                          <a:latin typeface="Arial" panose="020B0604020202020204" pitchFamily="34" charset="0"/>
                          <a:ea typeface="+mn-ea"/>
                          <a:cs typeface="Arial" panose="020B0604020202020204" pitchFamily="34" charset="0"/>
                        </a:rPr>
                        <a:t>Cheryl Chang – Advisor/Liaison </a:t>
                      </a:r>
                      <a:r>
                        <a:rPr lang="en-US" sz="1400" kern="1200" dirty="0">
                          <a:solidFill>
                            <a:schemeClr val="dk1"/>
                          </a:solidFill>
                          <a:effectLst/>
                          <a:latin typeface="+mn-lt"/>
                          <a:ea typeface="+mn-ea"/>
                          <a:cs typeface="+mn-cs"/>
                        </a:rPr>
                        <a:t> </a:t>
                      </a:r>
                      <a:endParaRPr lang="en-US" sz="1400" b="0" i="0" dirty="0">
                        <a:effectLst/>
                        <a:latin typeface="Arial" panose="020B0604020202020204" pitchFamily="34" charset="0"/>
                        <a:cs typeface="Arial" panose="020B0604020202020204" pitchFamily="34" charset="0"/>
                      </a:endParaRPr>
                    </a:p>
                  </a:txBody>
                  <a:tcPr anchor="ctr"/>
                </a:tc>
                <a:tc>
                  <a:txBody>
                    <a:bodyPr/>
                    <a:lstStyle/>
                    <a:p>
                      <a:pPr algn="l" rtl="0" fontAlgn="base"/>
                      <a:r>
                        <a:rPr lang="en-US" sz="1400" b="0" i="0" dirty="0">
                          <a:effectLst/>
                          <a:latin typeface="Arial" panose="020B0604020202020204" pitchFamily="34" charset="0"/>
                          <a:cs typeface="Arial" panose="020B0604020202020204" pitchFamily="34" charset="0"/>
                        </a:rPr>
                        <a:t>UCNS</a:t>
                      </a:r>
                    </a:p>
                  </a:txBody>
                  <a:tcPr anchor="ctr"/>
                </a:tc>
                <a:tc>
                  <a:txBody>
                    <a:bodyPr/>
                    <a:lstStyle/>
                    <a:p>
                      <a:pPr algn="ctr" rtl="0" fontAlgn="base"/>
                      <a:r>
                        <a:rPr lang="en-US" sz="1400" b="0" i="0" dirty="0">
                          <a:solidFill>
                            <a:srgbClr val="000000"/>
                          </a:solidFill>
                          <a:effectLst/>
                          <a:latin typeface="Arial" panose="020B0604020202020204" pitchFamily="34" charset="0"/>
                          <a:cs typeface="Arial" panose="020B0604020202020204" pitchFamily="34" charset="0"/>
                        </a:rPr>
                        <a:t>New </a:t>
                      </a:r>
                      <a:endParaRPr lang="en-US" sz="1400" b="0" i="0" dirty="0">
                        <a:effectLst/>
                        <a:latin typeface="Arial" panose="020B0604020202020204" pitchFamily="34" charset="0"/>
                        <a:cs typeface="Arial" panose="020B0604020202020204" pitchFamily="34" charset="0"/>
                      </a:endParaRPr>
                    </a:p>
                  </a:txBody>
                  <a:tcPr anchor="ctr"/>
                </a:tc>
                <a:tc>
                  <a:txBody>
                    <a:bodyPr/>
                    <a:lstStyle/>
                    <a:p>
                      <a:pPr algn="ctr" rtl="0" fontAlgn="base"/>
                      <a:r>
                        <a:rPr lang="en-US" sz="1400" b="0" i="0" dirty="0">
                          <a:solidFill>
                            <a:srgbClr val="000000"/>
                          </a:solidFill>
                          <a:effectLst/>
                          <a:latin typeface="Arial" panose="020B0604020202020204" pitchFamily="34" charset="0"/>
                          <a:cs typeface="Arial" panose="020B0604020202020204" pitchFamily="34" charset="0"/>
                        </a:rPr>
                        <a:t> </a:t>
                      </a:r>
                    </a:p>
                    <a:p>
                      <a:pPr algn="ctr" rtl="0" fontAlgn="base"/>
                      <a:endParaRPr lang="en-US" sz="1400" b="0" i="0"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7"/>
                  </a:ext>
                </a:extLst>
              </a:tr>
            </a:tbl>
          </a:graphicData>
        </a:graphic>
      </p:graphicFrame>
      <p:sp>
        <p:nvSpPr>
          <p:cNvPr id="10" name="TextBox 9"/>
          <p:cNvSpPr txBox="1"/>
          <p:nvPr/>
        </p:nvSpPr>
        <p:spPr>
          <a:xfrm>
            <a:off x="1885188" y="929992"/>
            <a:ext cx="7344104" cy="307777"/>
          </a:xfrm>
          <a:prstGeom prst="rect">
            <a:avLst/>
          </a:prstGeom>
          <a:noFill/>
        </p:spPr>
        <p:txBody>
          <a:bodyPr wrap="square" rtlCol="0">
            <a:spAutoFit/>
          </a:bodyPr>
          <a:lstStyle/>
          <a:p>
            <a:pPr eaLnBrk="0" fontAlgn="base" hangingPunct="0">
              <a:spcBef>
                <a:spcPct val="0"/>
              </a:spcBef>
              <a:spcAft>
                <a:spcPct val="0"/>
              </a:spcAft>
              <a:defRPr/>
            </a:pPr>
            <a:r>
              <a:rPr lang="en-US" sz="1400" dirty="0" err="1">
                <a:solidFill>
                  <a:srgbClr val="FFFFFF"/>
                </a:solidFill>
                <a:latin typeface="Arial" panose="020B0604020202020204" pitchFamily="34" charset="0"/>
                <a:cs typeface="Arial" panose="020B0604020202020204" pitchFamily="34" charset="0"/>
              </a:rPr>
              <a:t>NeuroCritical</a:t>
            </a:r>
            <a:r>
              <a:rPr lang="en-US" sz="1400" dirty="0">
                <a:solidFill>
                  <a:srgbClr val="FFFFFF"/>
                </a:solidFill>
                <a:latin typeface="Arial" panose="020B0604020202020204" pitchFamily="34" charset="0"/>
                <a:cs typeface="Arial" panose="020B0604020202020204" pitchFamily="34" charset="0"/>
              </a:rPr>
              <a:t> Care/</a:t>
            </a:r>
            <a:r>
              <a:rPr lang="en-US" sz="1400" dirty="0" err="1">
                <a:solidFill>
                  <a:srgbClr val="FFFFFF"/>
                </a:solidFill>
                <a:latin typeface="Arial" panose="020B0604020202020204" pitchFamily="34" charset="0"/>
                <a:cs typeface="Arial" panose="020B0604020202020204" pitchFamily="34" charset="0"/>
              </a:rPr>
              <a:t>NeuroTrauma</a:t>
            </a:r>
            <a:endParaRPr lang="en-US" sz="1400" dirty="0">
              <a:solidFill>
                <a:srgbClr val="FFFFFF"/>
              </a:solidFill>
              <a:latin typeface="Arial" panose="020B0604020202020204" pitchFamily="34" charset="0"/>
              <a:cs typeface="Arial" panose="020B0604020202020204" pitchFamily="34" charset="0"/>
            </a:endParaRPr>
          </a:p>
        </p:txBody>
      </p:sp>
      <p:sp>
        <p:nvSpPr>
          <p:cNvPr id="13" name="TextBox 12"/>
          <p:cNvSpPr txBox="1"/>
          <p:nvPr/>
        </p:nvSpPr>
        <p:spPr>
          <a:xfrm>
            <a:off x="9812064" y="4867780"/>
            <a:ext cx="1371600" cy="307777"/>
          </a:xfrm>
          <a:prstGeom prst="rect">
            <a:avLst/>
          </a:prstGeom>
          <a:noFill/>
        </p:spPr>
        <p:txBody>
          <a:bodyPr wrap="square" rtlCol="0">
            <a:spAutoFit/>
          </a:bodyPr>
          <a:lstStyle/>
          <a:p>
            <a:pPr eaLnBrk="0" fontAlgn="base" hangingPunct="0">
              <a:spcBef>
                <a:spcPct val="0"/>
              </a:spcBef>
              <a:spcAft>
                <a:spcPct val="0"/>
              </a:spcAft>
              <a:defRPr/>
            </a:pPr>
            <a:r>
              <a:rPr lang="en-US" sz="1400" b="1" dirty="0">
                <a:solidFill>
                  <a:srgbClr val="FFFFFF"/>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2315549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791200" y="141619"/>
            <a:ext cx="5371558" cy="6564285"/>
          </a:xfrm>
          <a:prstGeom prst="rect">
            <a:avLst/>
          </a:prstGeom>
        </p:spPr>
      </p:pic>
      <p:sp>
        <p:nvSpPr>
          <p:cNvPr id="5" name="Content Placeholder 2"/>
          <p:cNvSpPr>
            <a:spLocks noGrp="1"/>
          </p:cNvSpPr>
          <p:nvPr>
            <p:ph idx="1"/>
          </p:nvPr>
        </p:nvSpPr>
        <p:spPr>
          <a:xfrm>
            <a:off x="1066800" y="563526"/>
            <a:ext cx="4591936" cy="5989674"/>
          </a:xfrm>
        </p:spPr>
        <p:txBody>
          <a:bodyPr/>
          <a:lstStyle/>
          <a:p>
            <a:pPr marL="0" indent="0">
              <a:spcBef>
                <a:spcPts val="0"/>
              </a:spcBef>
              <a:spcAft>
                <a:spcPts val="0"/>
              </a:spcAft>
              <a:buNone/>
            </a:pPr>
            <a:r>
              <a:rPr lang="en-US" sz="2400" b="1" dirty="0">
                <a:latin typeface="Arial" panose="020B0604020202020204" pitchFamily="34" charset="0"/>
                <a:ea typeface="Calibri" panose="020F0502020204030204" pitchFamily="34" charset="0"/>
              </a:rPr>
              <a:t>	    </a:t>
            </a:r>
            <a:r>
              <a:rPr lang="en-US" b="1" dirty="0" smtClean="0">
                <a:latin typeface="Arial" panose="020B0604020202020204" pitchFamily="34" charset="0"/>
                <a:ea typeface="Calibri" panose="020F0502020204030204" pitchFamily="34" charset="0"/>
              </a:rPr>
              <a:t>Form 4:</a:t>
            </a:r>
          </a:p>
          <a:p>
            <a:pPr marL="0" indent="0">
              <a:spcBef>
                <a:spcPts val="0"/>
              </a:spcBef>
              <a:spcAft>
                <a:spcPts val="0"/>
              </a:spcAft>
              <a:buNone/>
            </a:pPr>
            <a:endParaRPr lang="en-US" sz="2400" b="1" dirty="0">
              <a:solidFill>
                <a:schemeClr val="tx2"/>
              </a:solidFill>
              <a:latin typeface="Arial" panose="020B0604020202020204" pitchFamily="34" charset="0"/>
              <a:ea typeface="Calibri" panose="020F0502020204030204" pitchFamily="34" charset="0"/>
            </a:endParaRPr>
          </a:p>
          <a:p>
            <a:pPr marL="0" indent="0">
              <a:spcBef>
                <a:spcPts val="0"/>
              </a:spcBef>
              <a:spcAft>
                <a:spcPts val="0"/>
              </a:spcAft>
              <a:buNone/>
            </a:pPr>
            <a:r>
              <a:rPr lang="en-US" sz="2400" b="1" dirty="0">
                <a:solidFill>
                  <a:schemeClr val="tx2"/>
                </a:solidFill>
                <a:latin typeface="Arial" panose="020B0604020202020204" pitchFamily="34" charset="0"/>
                <a:ea typeface="Calibri" panose="020F0502020204030204" pitchFamily="34" charset="0"/>
              </a:rPr>
              <a:t>	   INDIVIDUAL  </a:t>
            </a:r>
          </a:p>
          <a:p>
            <a:pPr marL="0" indent="0">
              <a:spcBef>
                <a:spcPts val="0"/>
              </a:spcBef>
              <a:spcAft>
                <a:spcPts val="0"/>
              </a:spcAft>
              <a:buNone/>
            </a:pPr>
            <a:r>
              <a:rPr lang="en-US" sz="2400" b="1" dirty="0">
                <a:solidFill>
                  <a:schemeClr val="tx2"/>
                </a:solidFill>
                <a:latin typeface="Arial" panose="020B0604020202020204" pitchFamily="34" charset="0"/>
                <a:ea typeface="Calibri" panose="020F0502020204030204" pitchFamily="34" charset="0"/>
              </a:rPr>
              <a:t>	CASE REPORT </a:t>
            </a:r>
          </a:p>
          <a:p>
            <a:pPr marL="0" indent="0">
              <a:spcBef>
                <a:spcPts val="0"/>
              </a:spcBef>
              <a:spcAft>
                <a:spcPts val="0"/>
              </a:spcAft>
              <a:buNone/>
            </a:pPr>
            <a:r>
              <a:rPr lang="en-US" sz="2400" b="1" dirty="0">
                <a:solidFill>
                  <a:schemeClr val="tx2"/>
                </a:solidFill>
                <a:latin typeface="Arial" panose="020B0604020202020204" pitchFamily="34" charset="0"/>
                <a:ea typeface="Calibri" panose="020F0502020204030204" pitchFamily="34" charset="0"/>
              </a:rPr>
              <a:t> – PRACTICE EXPERIENCE</a:t>
            </a:r>
            <a:r>
              <a:rPr lang="en-US" sz="2400" dirty="0">
                <a:latin typeface="Arial" panose="020B0604020202020204" pitchFamily="34" charset="0"/>
                <a:ea typeface="Calibri" panose="020F0502020204030204" pitchFamily="34" charset="0"/>
              </a:rPr>
              <a:t> </a:t>
            </a:r>
          </a:p>
          <a:p>
            <a:pPr marL="0" indent="0">
              <a:spcBef>
                <a:spcPts val="0"/>
              </a:spcBef>
              <a:spcAft>
                <a:spcPts val="0"/>
              </a:spcAft>
              <a:buNone/>
            </a:pPr>
            <a:endParaRPr lang="en-US" sz="2400" dirty="0">
              <a:latin typeface="Arial" panose="020B0604020202020204" pitchFamily="34" charset="0"/>
              <a:ea typeface="Calibri" panose="020F0502020204030204" pitchFamily="34" charset="0"/>
            </a:endParaRPr>
          </a:p>
          <a:p>
            <a:pPr marL="0" indent="0">
              <a:spcBef>
                <a:spcPts val="0"/>
              </a:spcBef>
              <a:spcAft>
                <a:spcPts val="0"/>
              </a:spcAft>
              <a:buNone/>
            </a:pPr>
            <a:r>
              <a:rPr lang="en-US" sz="2000" dirty="0">
                <a:latin typeface="Arial" panose="020B0604020202020204" pitchFamily="34" charset="0"/>
                <a:ea typeface="Calibri" panose="020F0502020204030204" pitchFamily="34" charset="0"/>
              </a:rPr>
              <a:t>         2 year case summary of all    	endovascular cases </a:t>
            </a:r>
          </a:p>
          <a:p>
            <a:pPr marL="0" indent="0">
              <a:spcBef>
                <a:spcPts val="0"/>
              </a:spcBef>
              <a:spcAft>
                <a:spcPts val="0"/>
              </a:spcAft>
              <a:buNone/>
            </a:pPr>
            <a:r>
              <a:rPr lang="en-US" sz="2000" dirty="0">
                <a:latin typeface="Arial" panose="020B0604020202020204" pitchFamily="34" charset="0"/>
                <a:ea typeface="Calibri" panose="020F0502020204030204" pitchFamily="34" charset="0"/>
              </a:rPr>
              <a:t>	done by practitioner after </a:t>
            </a:r>
          </a:p>
          <a:p>
            <a:pPr marL="0" indent="0">
              <a:spcBef>
                <a:spcPts val="0"/>
              </a:spcBef>
              <a:spcAft>
                <a:spcPts val="0"/>
              </a:spcAft>
              <a:buNone/>
            </a:pPr>
            <a:r>
              <a:rPr lang="en-US" sz="2000" dirty="0">
                <a:latin typeface="Arial" panose="020B0604020202020204" pitchFamily="34" charset="0"/>
                <a:ea typeface="Calibri" panose="020F0502020204030204" pitchFamily="34" charset="0"/>
              </a:rPr>
              <a:t>	completion of training</a:t>
            </a:r>
          </a:p>
          <a:p>
            <a:pPr marL="0" indent="0">
              <a:spcBef>
                <a:spcPts val="0"/>
              </a:spcBef>
              <a:spcAft>
                <a:spcPts val="0"/>
              </a:spcAft>
              <a:buNone/>
            </a:pPr>
            <a:endParaRPr lang="en-US" sz="2000" dirty="0">
              <a:latin typeface="Arial" panose="020B0604020202020204" pitchFamily="34" charset="0"/>
              <a:ea typeface="Calibri" panose="020F0502020204030204" pitchFamily="34" charset="0"/>
            </a:endParaRPr>
          </a:p>
          <a:p>
            <a:pPr marL="0" indent="0">
              <a:spcBef>
                <a:spcPts val="0"/>
              </a:spcBef>
              <a:spcAft>
                <a:spcPts val="0"/>
              </a:spcAft>
              <a:buNone/>
            </a:pPr>
            <a:r>
              <a:rPr lang="en-US" sz="2000" dirty="0">
                <a:latin typeface="Arial" panose="020B0604020202020204" pitchFamily="34" charset="0"/>
                <a:ea typeface="Calibri" panose="020F0502020204030204" pitchFamily="34" charset="0"/>
              </a:rPr>
              <a:t>         accompanied by detailed case 	log for review by NESAC</a:t>
            </a:r>
          </a:p>
          <a:p>
            <a:pPr marL="0" indent="0">
              <a:spcBef>
                <a:spcPts val="0"/>
              </a:spcBef>
              <a:spcAft>
                <a:spcPts val="0"/>
              </a:spcAft>
              <a:buNone/>
            </a:pPr>
            <a:endParaRPr lang="en-US" sz="2000" dirty="0">
              <a:latin typeface="Arial" panose="020B0604020202020204" pitchFamily="34" charset="0"/>
              <a:ea typeface="Calibri" panose="020F0502020204030204" pitchFamily="34" charset="0"/>
            </a:endParaRPr>
          </a:p>
          <a:p>
            <a:pPr marL="0" indent="0">
              <a:spcBef>
                <a:spcPts val="0"/>
              </a:spcBef>
              <a:spcAft>
                <a:spcPts val="0"/>
              </a:spcAft>
              <a:buNone/>
            </a:pPr>
            <a:r>
              <a:rPr lang="en-US" sz="2000" dirty="0">
                <a:latin typeface="Arial" panose="020B0604020202020204" pitchFamily="34" charset="0"/>
                <a:ea typeface="Calibri" panose="020F0502020204030204" pitchFamily="34" charset="0"/>
              </a:rPr>
              <a:t>         submitted as checklist  	requirement when applying </a:t>
            </a:r>
          </a:p>
          <a:p>
            <a:pPr marL="0" indent="0">
              <a:spcBef>
                <a:spcPts val="0"/>
              </a:spcBef>
              <a:spcAft>
                <a:spcPts val="0"/>
              </a:spcAft>
              <a:buNone/>
            </a:pPr>
            <a:r>
              <a:rPr lang="en-US" sz="2000" dirty="0">
                <a:latin typeface="Arial" panose="020B0604020202020204" pitchFamily="34" charset="0"/>
                <a:ea typeface="Calibri" panose="020F0502020204030204" pitchFamily="34" charset="0"/>
              </a:rPr>
              <a:t>	for CAST NES certification</a:t>
            </a:r>
          </a:p>
          <a:p>
            <a:pPr marL="0" indent="0">
              <a:spcBef>
                <a:spcPts val="0"/>
              </a:spcBef>
              <a:spcAft>
                <a:spcPts val="0"/>
              </a:spcAft>
              <a:buNone/>
            </a:pPr>
            <a:endParaRPr lang="en-US" sz="2000" dirty="0">
              <a:solidFill>
                <a:srgbClr val="FFFFFF"/>
              </a:solidFill>
              <a:latin typeface="Arial" panose="020B0604020202020204" pitchFamily="34" charset="0"/>
              <a:cs typeface="Arial" panose="020B0604020202020204" pitchFamily="34" charset="0"/>
            </a:endParaRPr>
          </a:p>
          <a:p>
            <a:pPr marL="0" indent="0">
              <a:spcBef>
                <a:spcPts val="0"/>
              </a:spcBef>
              <a:spcAft>
                <a:spcPts val="0"/>
              </a:spcAft>
              <a:buNone/>
            </a:pPr>
            <a:endParaRPr lang="en-US" sz="2400" b="1" dirty="0">
              <a:solidFill>
                <a:srgbClr val="FFFFFF"/>
              </a:solidFill>
              <a:latin typeface="Arial" pitchFamily="34" charset="0"/>
              <a:cs typeface="Arial" pitchFamily="34" charset="0"/>
            </a:endParaRPr>
          </a:p>
          <a:p>
            <a:pPr marL="0" indent="0">
              <a:spcBef>
                <a:spcPts val="0"/>
              </a:spcBef>
              <a:spcAft>
                <a:spcPts val="0"/>
              </a:spcAft>
              <a:buNone/>
            </a:pPr>
            <a:endParaRPr lang="en-US" sz="2400" b="1" dirty="0">
              <a:solidFill>
                <a:srgbClr val="FFFFFF"/>
              </a:solidFill>
              <a:latin typeface="Arial" pitchFamily="34" charset="0"/>
              <a:cs typeface="Arial" pitchFamily="34" charset="0"/>
            </a:endParaRPr>
          </a:p>
          <a:p>
            <a:pPr marL="0" indent="0">
              <a:buNone/>
              <a:defRPr/>
            </a:pPr>
            <a:endParaRPr lang="en-US" sz="24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96107718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309" y="198120"/>
            <a:ext cx="10817133" cy="1143000"/>
          </a:xfrm>
        </p:spPr>
        <p:txBody>
          <a:bodyPr/>
          <a:lstStyle/>
          <a:p>
            <a:r>
              <a:rPr lang="en-US" sz="3200" dirty="0" smtClean="0">
                <a:solidFill>
                  <a:schemeClr val="tx1"/>
                </a:solidFill>
                <a:latin typeface="Arial" panose="020B0604020202020204" pitchFamily="34" charset="0"/>
                <a:cs typeface="Arial" panose="020B0604020202020204" pitchFamily="34" charset="0"/>
              </a:rPr>
              <a:t>CAST multi-disciplinary FRCs</a:t>
            </a:r>
            <a:r>
              <a:rPr lang="en-US" sz="3200" dirty="0">
                <a:solidFill>
                  <a:schemeClr val="tx1"/>
                </a:solidFill>
                <a:latin typeface="Arial" panose="020B0604020202020204" pitchFamily="34" charset="0"/>
                <a:cs typeface="Arial" panose="020B0604020202020204" pitchFamily="34" charset="0"/>
              </a:rPr>
              <a:t/>
            </a:r>
            <a:br>
              <a:rPr lang="en-US" sz="3200" dirty="0">
                <a:solidFill>
                  <a:schemeClr val="tx1"/>
                </a:solidFill>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transition from individual “certification” to “focused practice”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7309" y="1687285"/>
            <a:ext cx="11240639" cy="5029200"/>
          </a:xfrm>
        </p:spPr>
        <p:txBody>
          <a:bodyPr/>
          <a:lstStyle/>
          <a:p>
            <a:pPr marL="457200" indent="-457200">
              <a:spcBef>
                <a:spcPts val="0"/>
              </a:spcBef>
              <a:spcAft>
                <a:spcPts val="0"/>
              </a:spcAft>
              <a:buAutoNum type="arabicPeriod"/>
            </a:pPr>
            <a:r>
              <a:rPr lang="en-US" sz="2800" dirty="0" smtClean="0">
                <a:latin typeface="Arial" panose="020B0604020202020204" pitchFamily="34" charset="0"/>
                <a:ea typeface="Calibri" panose="020F0502020204030204" pitchFamily="34" charset="0"/>
              </a:rPr>
              <a:t>Applicable only to NES and NCC</a:t>
            </a:r>
            <a:endParaRPr lang="en-US" sz="2400" dirty="0" smtClean="0">
              <a:latin typeface="Arial" panose="020B0604020202020204" pitchFamily="34" charset="0"/>
              <a:ea typeface="Calibri" panose="020F0502020204030204" pitchFamily="34" charset="0"/>
            </a:endParaRPr>
          </a:p>
          <a:p>
            <a:pPr marL="0" indent="0">
              <a:spcBef>
                <a:spcPts val="0"/>
              </a:spcBef>
              <a:spcAft>
                <a:spcPts val="0"/>
              </a:spcAft>
              <a:buNone/>
            </a:pPr>
            <a:r>
              <a:rPr lang="en-US" sz="2400" dirty="0" smtClean="0">
                <a:latin typeface="Arial" panose="020B0604020202020204" pitchFamily="34" charset="0"/>
                <a:ea typeface="Calibri" panose="020F0502020204030204" pitchFamily="34" charset="0"/>
              </a:rPr>
              <a:t>     </a:t>
            </a:r>
            <a:r>
              <a:rPr lang="en-US" sz="2400" dirty="0" smtClean="0">
                <a:solidFill>
                  <a:srgbClr val="FFC000"/>
                </a:solidFill>
                <a:latin typeface="Arial" panose="020B0604020202020204" pitchFamily="34" charset="0"/>
                <a:ea typeface="Calibri" panose="020F0502020204030204" pitchFamily="34" charset="0"/>
              </a:rPr>
              <a:t>- pediatric neurosurgery has separate structure and processes</a:t>
            </a:r>
            <a:endParaRPr lang="en-US" sz="2400" dirty="0">
              <a:solidFill>
                <a:srgbClr val="FFC000"/>
              </a:solidFill>
              <a:latin typeface="Arial" panose="020B0604020202020204" pitchFamily="34" charset="0"/>
              <a:ea typeface="Calibri" panose="020F0502020204030204" pitchFamily="34" charset="0"/>
            </a:endParaRPr>
          </a:p>
          <a:p>
            <a:pPr marL="0" indent="0">
              <a:spcBef>
                <a:spcPts val="0"/>
              </a:spcBef>
              <a:spcAft>
                <a:spcPts val="0"/>
              </a:spcAft>
              <a:buNone/>
            </a:pPr>
            <a:endParaRPr lang="en-US" sz="2800" dirty="0" smtClean="0">
              <a:latin typeface="Arial" panose="020B0604020202020204" pitchFamily="34" charset="0"/>
              <a:ea typeface="Calibri" panose="020F0502020204030204" pitchFamily="34" charset="0"/>
            </a:endParaRPr>
          </a:p>
          <a:p>
            <a:pPr marL="457200" indent="-457200">
              <a:spcBef>
                <a:spcPts val="0"/>
              </a:spcBef>
              <a:spcAft>
                <a:spcPts val="0"/>
              </a:spcAft>
              <a:buAutoNum type="arabicPeriod" startAt="2"/>
            </a:pPr>
            <a:r>
              <a:rPr lang="en-US" sz="2800" dirty="0" smtClean="0">
                <a:latin typeface="Arial" panose="020B0604020202020204" pitchFamily="34" charset="0"/>
                <a:ea typeface="Calibri" panose="020F0502020204030204" pitchFamily="34" charset="0"/>
              </a:rPr>
              <a:t>Establish mechanisms/processes for Joint Programs that are fair/uniform/standard among specialties and not liable to politically-motivated alterations or variances</a:t>
            </a:r>
          </a:p>
          <a:p>
            <a:pPr marL="0" indent="0">
              <a:spcBef>
                <a:spcPts val="0"/>
              </a:spcBef>
              <a:spcAft>
                <a:spcPts val="0"/>
              </a:spcAft>
              <a:buNone/>
            </a:pPr>
            <a:endParaRPr lang="en-US" sz="2800" dirty="0">
              <a:latin typeface="Arial" panose="020B0604020202020204" pitchFamily="34" charset="0"/>
              <a:ea typeface="Calibri" panose="020F0502020204030204" pitchFamily="34" charset="0"/>
            </a:endParaRPr>
          </a:p>
          <a:p>
            <a:pPr marL="457200" indent="-457200">
              <a:spcBef>
                <a:spcPts val="0"/>
              </a:spcBef>
              <a:spcAft>
                <a:spcPts val="0"/>
              </a:spcAft>
              <a:buAutoNum type="arabicPeriod" startAt="3"/>
            </a:pPr>
            <a:r>
              <a:rPr lang="en-US" sz="2800" dirty="0" smtClean="0">
                <a:latin typeface="Arial" panose="020B0604020202020204" pitchFamily="34" charset="0"/>
                <a:ea typeface="Calibri" panose="020F0502020204030204" pitchFamily="34" charset="0"/>
              </a:rPr>
              <a:t>Neurosurgery </a:t>
            </a:r>
            <a:r>
              <a:rPr lang="en-US" sz="2800" dirty="0">
                <a:latin typeface="Arial" panose="020B0604020202020204" pitchFamily="34" charset="0"/>
                <a:ea typeface="Calibri" panose="020F0502020204030204" pitchFamily="34" charset="0"/>
              </a:rPr>
              <a:t>remains able to be its own determinant for the future </a:t>
            </a:r>
            <a:r>
              <a:rPr lang="en-US" sz="2800" dirty="0" smtClean="0">
                <a:latin typeface="Arial" panose="020B0604020202020204" pitchFamily="34" charset="0"/>
                <a:ea typeface="Calibri" panose="020F0502020204030204" pitchFamily="34" charset="0"/>
              </a:rPr>
              <a:t>(</a:t>
            </a:r>
            <a:r>
              <a:rPr lang="en-US" sz="2800" dirty="0">
                <a:latin typeface="Arial" panose="020B0604020202020204" pitchFamily="34" charset="0"/>
                <a:ea typeface="Calibri" panose="020F0502020204030204" pitchFamily="34" charset="0"/>
              </a:rPr>
              <a:t>i.e. NCC</a:t>
            </a:r>
            <a:r>
              <a:rPr lang="en-US" sz="2800" dirty="0" smtClean="0">
                <a:latin typeface="Arial" panose="020B0604020202020204" pitchFamily="34" charset="0"/>
                <a:ea typeface="Calibri" panose="020F0502020204030204" pitchFamily="34" charset="0"/>
              </a:rPr>
              <a:t>)</a:t>
            </a:r>
            <a:endParaRPr lang="en-US" sz="2400" dirty="0" smtClean="0">
              <a:latin typeface="Arial" panose="020B0604020202020204" pitchFamily="34" charset="0"/>
              <a:ea typeface="Calibri" panose="020F0502020204030204" pitchFamily="34" charset="0"/>
            </a:endParaRPr>
          </a:p>
          <a:p>
            <a:pPr marL="0" indent="0">
              <a:spcBef>
                <a:spcPts val="0"/>
              </a:spcBef>
              <a:spcAft>
                <a:spcPts val="0"/>
              </a:spcAft>
              <a:buNone/>
            </a:pPr>
            <a:r>
              <a:rPr lang="en-US" sz="2400" dirty="0">
                <a:solidFill>
                  <a:srgbClr val="FFC000"/>
                </a:solidFill>
                <a:latin typeface="Arial" panose="020B0604020202020204" pitchFamily="34" charset="0"/>
                <a:ea typeface="Calibri" panose="020F0502020204030204" pitchFamily="34" charset="0"/>
              </a:rPr>
              <a:t> </a:t>
            </a:r>
            <a:r>
              <a:rPr lang="en-US" sz="2400" dirty="0" smtClean="0">
                <a:solidFill>
                  <a:srgbClr val="FFC000"/>
                </a:solidFill>
                <a:latin typeface="Arial" panose="020B0604020202020204" pitchFamily="34" charset="0"/>
                <a:ea typeface="Calibri" panose="020F0502020204030204" pitchFamily="34" charset="0"/>
              </a:rPr>
              <a:t>    - CAST </a:t>
            </a:r>
            <a:r>
              <a:rPr lang="en-US" sz="2400" dirty="0">
                <a:solidFill>
                  <a:srgbClr val="FFC000"/>
                </a:solidFill>
                <a:latin typeface="Arial" panose="020B0604020202020204" pitchFamily="34" charset="0"/>
                <a:ea typeface="Calibri" panose="020F0502020204030204" pitchFamily="34" charset="0"/>
              </a:rPr>
              <a:t>remains the neurosurgical vehicle for maintaining that </a:t>
            </a:r>
            <a:r>
              <a:rPr lang="en-US" sz="2400" dirty="0" smtClean="0">
                <a:solidFill>
                  <a:srgbClr val="FFC000"/>
                </a:solidFill>
                <a:latin typeface="Arial" panose="020B0604020202020204" pitchFamily="34" charset="0"/>
                <a:ea typeface="Calibri" panose="020F0502020204030204" pitchFamily="34" charset="0"/>
              </a:rPr>
              <a:t>position</a:t>
            </a:r>
            <a:endParaRPr lang="en-US" sz="2400" dirty="0">
              <a:solidFill>
                <a:srgbClr val="FFC000"/>
              </a:solidFill>
              <a:latin typeface="Arial" panose="020B0604020202020204" pitchFamily="34" charset="0"/>
              <a:ea typeface="Calibri" panose="020F0502020204030204" pitchFamily="34" charset="0"/>
            </a:endParaRPr>
          </a:p>
          <a:p>
            <a:pPr marL="457200" indent="-457200">
              <a:spcBef>
                <a:spcPts val="0"/>
              </a:spcBef>
              <a:spcAft>
                <a:spcPts val="0"/>
              </a:spcAft>
              <a:buAutoNum type="arabicPeriod"/>
            </a:pPr>
            <a:endParaRPr lang="en-US" sz="2400" dirty="0" smtClean="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28526255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309" y="198120"/>
            <a:ext cx="10817133" cy="1143000"/>
          </a:xfrm>
        </p:spPr>
        <p:txBody>
          <a:bodyPr/>
          <a:lstStyle/>
          <a:p>
            <a:r>
              <a:rPr lang="en-US" sz="3200" dirty="0" smtClean="0">
                <a:solidFill>
                  <a:schemeClr val="tx1"/>
                </a:solidFill>
                <a:latin typeface="Arial" panose="020B0604020202020204" pitchFamily="34" charset="0"/>
                <a:cs typeface="Arial" panose="020B0604020202020204" pitchFamily="34" charset="0"/>
              </a:rPr>
              <a:t>CAST multi-disciplinary FRCs</a:t>
            </a:r>
            <a:r>
              <a:rPr lang="en-US" sz="3200" dirty="0">
                <a:solidFill>
                  <a:schemeClr val="tx1"/>
                </a:solidFill>
                <a:latin typeface="Arial" panose="020B0604020202020204" pitchFamily="34" charset="0"/>
                <a:cs typeface="Arial" panose="020B0604020202020204" pitchFamily="34" charset="0"/>
              </a:rPr>
              <a:t/>
            </a:r>
            <a:br>
              <a:rPr lang="en-US" sz="3200" dirty="0">
                <a:solidFill>
                  <a:schemeClr val="tx1"/>
                </a:solidFill>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transition from individual “certification” to “focused practice”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2904" y="1491343"/>
            <a:ext cx="11625942" cy="5029200"/>
          </a:xfrm>
        </p:spPr>
        <p:txBody>
          <a:bodyPr/>
          <a:lstStyle/>
          <a:p>
            <a:pPr marL="0" indent="0">
              <a:spcBef>
                <a:spcPts val="0"/>
              </a:spcBef>
              <a:spcAft>
                <a:spcPts val="0"/>
              </a:spcAft>
              <a:buNone/>
            </a:pPr>
            <a:r>
              <a:rPr lang="en-US" sz="2800" dirty="0" smtClean="0">
                <a:latin typeface="Arial" panose="020B0604020202020204" pitchFamily="34" charset="0"/>
                <a:ea typeface="Calibri" panose="020F0502020204030204" pitchFamily="34" charset="0"/>
              </a:rPr>
              <a:t>	ABNS office interactions:</a:t>
            </a:r>
          </a:p>
          <a:p>
            <a:pPr marL="0" indent="0">
              <a:spcBef>
                <a:spcPts val="0"/>
              </a:spcBef>
              <a:spcAft>
                <a:spcPts val="0"/>
              </a:spcAft>
              <a:buNone/>
            </a:pPr>
            <a:endParaRPr lang="en-US" sz="2800" dirty="0" smtClean="0">
              <a:latin typeface="Arial" panose="020B0604020202020204" pitchFamily="34" charset="0"/>
              <a:ea typeface="Calibri" panose="020F0502020204030204" pitchFamily="34" charset="0"/>
            </a:endParaRPr>
          </a:p>
          <a:p>
            <a:pPr marL="0" indent="0">
              <a:spcBef>
                <a:spcPts val="0"/>
              </a:spcBef>
              <a:spcAft>
                <a:spcPts val="0"/>
              </a:spcAft>
              <a:buNone/>
            </a:pPr>
            <a:r>
              <a:rPr lang="en-US" sz="2800" dirty="0">
                <a:latin typeface="Arial" panose="020B0604020202020204" pitchFamily="34" charset="0"/>
                <a:ea typeface="Calibri" panose="020F0502020204030204" pitchFamily="34" charset="0"/>
              </a:rPr>
              <a:t>	</a:t>
            </a:r>
            <a:r>
              <a:rPr lang="en-US" sz="2800" dirty="0" smtClean="0">
                <a:latin typeface="Arial" panose="020B0604020202020204" pitchFamily="34" charset="0"/>
                <a:ea typeface="Calibri" panose="020F0502020204030204" pitchFamily="34" charset="0"/>
              </a:rPr>
              <a:t>a.  testing</a:t>
            </a:r>
          </a:p>
          <a:p>
            <a:pPr marL="0" indent="0">
              <a:spcBef>
                <a:spcPts val="0"/>
              </a:spcBef>
              <a:spcAft>
                <a:spcPts val="0"/>
              </a:spcAft>
              <a:buNone/>
            </a:pPr>
            <a:endParaRPr lang="en-US" sz="2800" dirty="0" smtClean="0">
              <a:latin typeface="Arial" panose="020B0604020202020204" pitchFamily="34" charset="0"/>
              <a:ea typeface="Calibri" panose="020F0502020204030204" pitchFamily="34" charset="0"/>
            </a:endParaRPr>
          </a:p>
          <a:p>
            <a:pPr marL="0" indent="0">
              <a:spcBef>
                <a:spcPts val="0"/>
              </a:spcBef>
              <a:spcAft>
                <a:spcPts val="0"/>
              </a:spcAft>
              <a:buNone/>
            </a:pPr>
            <a:r>
              <a:rPr lang="en-US" sz="2800" dirty="0">
                <a:latin typeface="Arial" panose="020B0604020202020204" pitchFamily="34" charset="0"/>
                <a:ea typeface="Calibri" panose="020F0502020204030204" pitchFamily="34" charset="0"/>
              </a:rPr>
              <a:t>	</a:t>
            </a:r>
            <a:r>
              <a:rPr lang="en-US" sz="2800" dirty="0" smtClean="0">
                <a:latin typeface="Arial" panose="020B0604020202020204" pitchFamily="34" charset="0"/>
                <a:ea typeface="Calibri" panose="020F0502020204030204" pitchFamily="34" charset="0"/>
              </a:rPr>
              <a:t>b.  reservoir for individual practice data</a:t>
            </a:r>
          </a:p>
          <a:p>
            <a:pPr marL="0" indent="0">
              <a:spcBef>
                <a:spcPts val="0"/>
              </a:spcBef>
              <a:spcAft>
                <a:spcPts val="0"/>
              </a:spcAft>
              <a:buNone/>
            </a:pPr>
            <a:endParaRPr lang="en-US" sz="2800" dirty="0" smtClean="0">
              <a:latin typeface="Arial" panose="020B0604020202020204" pitchFamily="34" charset="0"/>
              <a:ea typeface="Calibri" panose="020F0502020204030204" pitchFamily="34" charset="0"/>
            </a:endParaRPr>
          </a:p>
          <a:p>
            <a:pPr marL="0" indent="0">
              <a:spcBef>
                <a:spcPts val="0"/>
              </a:spcBef>
              <a:spcAft>
                <a:spcPts val="0"/>
              </a:spcAft>
              <a:buNone/>
            </a:pPr>
            <a:r>
              <a:rPr lang="en-US" sz="2800" dirty="0">
                <a:latin typeface="Arial" panose="020B0604020202020204" pitchFamily="34" charset="0"/>
                <a:ea typeface="Calibri" panose="020F0502020204030204" pitchFamily="34" charset="0"/>
              </a:rPr>
              <a:t>	</a:t>
            </a:r>
            <a:r>
              <a:rPr lang="en-US" sz="2800" dirty="0" smtClean="0">
                <a:latin typeface="Arial" panose="020B0604020202020204" pitchFamily="34" charset="0"/>
                <a:ea typeface="Calibri" panose="020F0502020204030204" pitchFamily="34" charset="0"/>
              </a:rPr>
              <a:t>c.  individual graduates of </a:t>
            </a:r>
            <a:r>
              <a:rPr lang="en-US" sz="2800" dirty="0">
                <a:latin typeface="Arial" panose="020B0604020202020204" pitchFamily="34" charset="0"/>
                <a:ea typeface="Calibri" panose="020F0502020204030204" pitchFamily="34" charset="0"/>
              </a:rPr>
              <a:t>CAST-accredited training programs </a:t>
            </a:r>
            <a:r>
              <a:rPr lang="en-US" sz="2800" dirty="0" smtClean="0">
                <a:latin typeface="Arial" panose="020B0604020202020204" pitchFamily="34" charset="0"/>
                <a:ea typeface="Calibri" panose="020F0502020204030204" pitchFamily="34" charset="0"/>
              </a:rPr>
              <a:t>	  	     directed to ABNS for focused practice designation, including   	     neurosurgeons and other specialties within those programs</a:t>
            </a:r>
          </a:p>
          <a:p>
            <a:pPr marL="0" indent="0">
              <a:spcBef>
                <a:spcPts val="0"/>
              </a:spcBef>
              <a:spcAft>
                <a:spcPts val="0"/>
              </a:spcAft>
              <a:buNone/>
            </a:pPr>
            <a:endParaRPr lang="en-US" sz="2800" dirty="0" smtClean="0">
              <a:latin typeface="Arial" panose="020B0604020202020204" pitchFamily="34" charset="0"/>
              <a:ea typeface="Calibri" panose="020F0502020204030204" pitchFamily="34" charset="0"/>
            </a:endParaRPr>
          </a:p>
          <a:p>
            <a:pPr marL="0" indent="0">
              <a:spcBef>
                <a:spcPts val="0"/>
              </a:spcBef>
              <a:spcAft>
                <a:spcPts val="0"/>
              </a:spcAft>
              <a:buNone/>
            </a:pPr>
            <a:r>
              <a:rPr lang="en-US" sz="2800" dirty="0" smtClean="0">
                <a:latin typeface="Arial" panose="020B0604020202020204" pitchFamily="34" charset="0"/>
              </a:rPr>
              <a:t>	d.  transmits individual information to other ABMS specialty boards</a:t>
            </a:r>
            <a:endParaRPr lang="en-US" sz="2800" dirty="0"/>
          </a:p>
        </p:txBody>
      </p:sp>
    </p:spTree>
    <p:extLst>
      <p:ext uri="{BB962C8B-B14F-4D97-AF65-F5344CB8AC3E}">
        <p14:creationId xmlns:p14="http://schemas.microsoft.com/office/powerpoint/2010/main" val="263986345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Line 8"/>
          <p:cNvSpPr>
            <a:spLocks noChangeShapeType="1"/>
          </p:cNvSpPr>
          <p:nvPr/>
        </p:nvSpPr>
        <p:spPr bwMode="auto">
          <a:xfrm>
            <a:off x="5676305" y="4648200"/>
            <a:ext cx="0" cy="6858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078" name="Line 9"/>
          <p:cNvSpPr>
            <a:spLocks noChangeShapeType="1"/>
          </p:cNvSpPr>
          <p:nvPr/>
        </p:nvSpPr>
        <p:spPr bwMode="auto">
          <a:xfrm flipH="1">
            <a:off x="2781300" y="4114802"/>
            <a:ext cx="0" cy="42862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6"/>
          <p:cNvSpPr>
            <a:spLocks noChangeArrowheads="1"/>
          </p:cNvSpPr>
          <p:nvPr/>
        </p:nvSpPr>
        <p:spPr bwMode="auto">
          <a:xfrm>
            <a:off x="2846627" y="136723"/>
            <a:ext cx="5392497" cy="1334942"/>
          </a:xfrm>
          <a:prstGeom prst="rect">
            <a:avLst/>
          </a:prstGeom>
          <a:solidFill>
            <a:srgbClr val="FFFF00"/>
          </a:solidFill>
          <a:ln w="57150">
            <a:solidFill>
              <a:schemeClr val="tx1">
                <a:lumMod val="95000"/>
                <a:lumOff val="5000"/>
              </a:schemeClr>
            </a:solid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ACGME Residency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1.  Neurosurgery (7 years)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2.  Neurology (+ stroke/NCC fellowship</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3.  Radiology </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neuroradiology </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fellowship</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 name="Rectangle 12"/>
          <p:cNvSpPr>
            <a:spLocks noChangeArrowheads="1"/>
          </p:cNvSpPr>
          <p:nvPr/>
        </p:nvSpPr>
        <p:spPr bwMode="auto">
          <a:xfrm flipH="1">
            <a:off x="4403442" y="3271607"/>
            <a:ext cx="2545725" cy="767931"/>
          </a:xfrm>
          <a:prstGeom prst="rect">
            <a:avLst/>
          </a:prstGeom>
          <a:solidFill>
            <a:schemeClr val="bg1"/>
          </a:solidFill>
          <a:ln w="3810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practice data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written exam</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3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0" name="Rectangle 13"/>
          <p:cNvSpPr>
            <a:spLocks noChangeArrowheads="1"/>
          </p:cNvSpPr>
          <p:nvPr/>
        </p:nvSpPr>
        <p:spPr bwMode="auto">
          <a:xfrm>
            <a:off x="7421945" y="1881096"/>
            <a:ext cx="4728640" cy="785521"/>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CAST diploma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recognizes successful completion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of subspecialty fellowship training</a:t>
            </a:r>
            <a:endParaRPr kumimoji="0" lang="en-US" sz="20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p:txBody>
      </p:sp>
      <p:sp>
        <p:nvSpPr>
          <p:cNvPr id="26" name="Rectangle 6"/>
          <p:cNvSpPr>
            <a:spLocks noChangeArrowheads="1"/>
          </p:cNvSpPr>
          <p:nvPr/>
        </p:nvSpPr>
        <p:spPr bwMode="auto">
          <a:xfrm>
            <a:off x="3991166" y="1866323"/>
            <a:ext cx="3103417" cy="838130"/>
          </a:xfrm>
          <a:prstGeom prst="rect">
            <a:avLst/>
          </a:prstGeom>
          <a:solidFill>
            <a:srgbClr val="FFC000"/>
          </a:solidFill>
          <a:ln w="57150">
            <a:solidFill>
              <a:schemeClr val="tx1">
                <a:lumMod val="95000"/>
                <a:lumOff val="5000"/>
              </a:schemeClr>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CAST accredited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NES fellowship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cxnSp>
        <p:nvCxnSpPr>
          <p:cNvPr id="47" name="Straight Arrow Connector 46"/>
          <p:cNvCxnSpPr/>
          <p:nvPr/>
        </p:nvCxnSpPr>
        <p:spPr>
          <a:xfrm flipH="1">
            <a:off x="2551034" y="4934662"/>
            <a:ext cx="1169171" cy="39933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5639859" y="3828925"/>
            <a:ext cx="0" cy="4936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13"/>
          <p:cNvSpPr>
            <a:spLocks noChangeArrowheads="1"/>
          </p:cNvSpPr>
          <p:nvPr/>
        </p:nvSpPr>
        <p:spPr bwMode="auto">
          <a:xfrm>
            <a:off x="671406" y="3309658"/>
            <a:ext cx="1660003" cy="533580"/>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ABMS directed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through ABNS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rPr>
              <a:t>via NESAC 2</a:t>
            </a:r>
          </a:p>
        </p:txBody>
      </p:sp>
      <p:sp>
        <p:nvSpPr>
          <p:cNvPr id="23" name="Rectangle 13"/>
          <p:cNvSpPr>
            <a:spLocks noChangeArrowheads="1"/>
          </p:cNvSpPr>
          <p:nvPr/>
        </p:nvSpPr>
        <p:spPr bwMode="auto">
          <a:xfrm>
            <a:off x="91735" y="868387"/>
            <a:ext cx="2459300" cy="533580"/>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ACGME +/-  other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 organizations</a:t>
            </a:r>
            <a:endPar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
        <p:nvSpPr>
          <p:cNvPr id="24" name="Rectangle 13"/>
          <p:cNvSpPr>
            <a:spLocks noChangeArrowheads="1"/>
          </p:cNvSpPr>
          <p:nvPr/>
        </p:nvSpPr>
        <p:spPr bwMode="auto">
          <a:xfrm>
            <a:off x="465803" y="2007067"/>
            <a:ext cx="1660003" cy="533580"/>
          </a:xfrm>
          <a:prstGeom prst="rect">
            <a:avLst/>
          </a:prstGeom>
          <a:noFill/>
          <a:ln w="57150">
            <a:no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SNS via CAST</a:t>
            </a:r>
            <a:endPar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
        <p:nvSpPr>
          <p:cNvPr id="27" name="Rectangle 13"/>
          <p:cNvSpPr>
            <a:spLocks noChangeArrowheads="1"/>
          </p:cNvSpPr>
          <p:nvPr/>
        </p:nvSpPr>
        <p:spPr bwMode="auto">
          <a:xfrm>
            <a:off x="260201" y="191277"/>
            <a:ext cx="2071208" cy="394176"/>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sng"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oversight body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p:txBody>
      </p:sp>
      <p:cxnSp>
        <p:nvCxnSpPr>
          <p:cNvPr id="28" name="Straight Arrow Connector 27"/>
          <p:cNvCxnSpPr/>
          <p:nvPr/>
        </p:nvCxnSpPr>
        <p:spPr>
          <a:xfrm>
            <a:off x="5542874" y="1471665"/>
            <a:ext cx="0" cy="4936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570584" y="2704453"/>
            <a:ext cx="0" cy="4936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13"/>
          <p:cNvSpPr>
            <a:spLocks noChangeArrowheads="1"/>
          </p:cNvSpPr>
          <p:nvPr/>
        </p:nvSpPr>
        <p:spPr bwMode="auto">
          <a:xfrm>
            <a:off x="3126910" y="4319359"/>
            <a:ext cx="5025897" cy="601277"/>
          </a:xfrm>
          <a:prstGeom prst="rect">
            <a:avLst/>
          </a:prstGeom>
          <a:solidFill>
            <a:srgbClr val="FFC000"/>
          </a:solidFill>
          <a:ln w="57150">
            <a:solidFill>
              <a:schemeClr val="tx1"/>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successful NESAC-2 candidate review</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     </a:t>
            </a:r>
          </a:p>
        </p:txBody>
      </p:sp>
      <p:sp>
        <p:nvSpPr>
          <p:cNvPr id="33" name="Rectangle 6"/>
          <p:cNvSpPr>
            <a:spLocks noChangeArrowheads="1"/>
          </p:cNvSpPr>
          <p:nvPr/>
        </p:nvSpPr>
        <p:spPr bwMode="auto">
          <a:xfrm>
            <a:off x="237185" y="5402368"/>
            <a:ext cx="4627699" cy="1036114"/>
          </a:xfrm>
          <a:prstGeom prst="rect">
            <a:avLst/>
          </a:prstGeom>
          <a:solidFill>
            <a:srgbClr val="12FE5B"/>
          </a:solidFill>
          <a:ln w="57150">
            <a:solidFill>
              <a:schemeClr val="tx1">
                <a:lumMod val="95000"/>
                <a:lumOff val="5000"/>
              </a:schemeClr>
            </a:solid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solidFill>
                <a:latin typeface="Arial" panose="020B0604020202020204" pitchFamily="34" charset="0"/>
                <a:cs typeface="Arial" panose="020B0604020202020204" pitchFamily="34" charset="0"/>
              </a:rPr>
              <a:t>ABNS:  data review/</a:t>
            </a: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oral</a:t>
            </a:r>
            <a:r>
              <a:rPr kumimoji="0" lang="en-US" sz="2000" b="1" i="0" u="none" strike="noStrike" kern="1200" cap="none" spc="0" normalizeH="0" noProof="0" dirty="0" smtClean="0">
                <a:ln>
                  <a:noFill/>
                </a:ln>
                <a:solidFill>
                  <a:srgbClr val="000000"/>
                </a:solidFill>
                <a:effectLst/>
                <a:uLnTx/>
                <a:uFillTx/>
                <a:latin typeface="Arial" panose="020B0604020202020204" pitchFamily="34" charset="0"/>
                <a:ea typeface="+mn-ea"/>
                <a:cs typeface="Arial" panose="020B0604020202020204" pitchFamily="34" charset="0"/>
              </a:rPr>
              <a:t> exam</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baseline="0" dirty="0" smtClean="0">
                <a:solidFill>
                  <a:srgbClr val="000000"/>
                </a:solidFill>
                <a:latin typeface="Arial" panose="020B0604020202020204" pitchFamily="34" charset="0"/>
                <a:cs typeface="Arial" panose="020B0604020202020204" pitchFamily="34" charset="0"/>
              </a:rPr>
              <a:t>	</a:t>
            </a:r>
            <a:r>
              <a:rPr lang="en-US" sz="2000" b="1" dirty="0" smtClean="0">
                <a:solidFill>
                  <a:srgbClr val="000000"/>
                </a:solidFill>
                <a:latin typeface="Arial" panose="020B0604020202020204" pitchFamily="34" charset="0"/>
                <a:cs typeface="Arial" panose="020B0604020202020204" pitchFamily="34" charset="0"/>
              </a:rPr>
              <a:t>f</a:t>
            </a:r>
            <a:r>
              <a:rPr lang="en-US" sz="2000" b="1" baseline="0" dirty="0" smtClean="0">
                <a:solidFill>
                  <a:srgbClr val="000000"/>
                </a:solidFill>
                <a:latin typeface="Arial" panose="020B0604020202020204" pitchFamily="34" charset="0"/>
                <a:cs typeface="Arial" panose="020B0604020202020204" pitchFamily="34" charset="0"/>
              </a:rPr>
              <a:t>ocused practice recognition</a:t>
            </a: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algn="ctr" eaLnBrk="0" fontAlgn="base" hangingPunct="0">
              <a:spcBef>
                <a:spcPct val="0"/>
              </a:spcBef>
              <a:spcAft>
                <a:spcPct val="0"/>
              </a:spcAft>
              <a:defRPr/>
            </a:pPr>
            <a:r>
              <a:rPr lang="en-US" sz="2000" b="1" dirty="0" smtClean="0">
                <a:solidFill>
                  <a:srgbClr val="000000"/>
                </a:solidFill>
                <a:latin typeface="Arial" panose="020B0604020202020204" pitchFamily="34" charset="0"/>
                <a:cs typeface="Arial" panose="020B0604020202020204" pitchFamily="34" charset="0"/>
              </a:rPr>
              <a:t>     ABNS </a:t>
            </a:r>
            <a:r>
              <a:rPr lang="en-US" sz="2000" b="1" dirty="0">
                <a:solidFill>
                  <a:srgbClr val="000000"/>
                </a:solidFill>
                <a:latin typeface="Arial" panose="020B0604020202020204" pitchFamily="34" charset="0"/>
                <a:cs typeface="Arial" panose="020B0604020202020204" pitchFamily="34" charset="0"/>
              </a:rPr>
              <a:t>board </a:t>
            </a:r>
            <a:r>
              <a:rPr lang="en-US" sz="2000" b="1" dirty="0" smtClean="0">
                <a:solidFill>
                  <a:srgbClr val="000000"/>
                </a:solidFill>
                <a:latin typeface="Arial" panose="020B0604020202020204" pitchFamily="34" charset="0"/>
                <a:cs typeface="Arial" panose="020B0604020202020204" pitchFamily="34" charset="0"/>
              </a:rPr>
              <a:t>certification</a:t>
            </a:r>
            <a:endParaRPr lang="en-US" sz="2000" b="1" dirty="0">
              <a:solidFill>
                <a:srgbClr val="000000"/>
              </a:solidFill>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4" name="Rectangle 6"/>
          <p:cNvSpPr>
            <a:spLocks noChangeArrowheads="1"/>
          </p:cNvSpPr>
          <p:nvPr/>
        </p:nvSpPr>
        <p:spPr bwMode="auto">
          <a:xfrm>
            <a:off x="6553200" y="5477611"/>
            <a:ext cx="5431119" cy="960870"/>
          </a:xfrm>
          <a:prstGeom prst="rect">
            <a:avLst/>
          </a:prstGeom>
          <a:solidFill>
            <a:srgbClr val="00FF00"/>
          </a:solidFill>
          <a:ln w="57150">
            <a:solidFill>
              <a:schemeClr val="tx1">
                <a:lumMod val="95000"/>
                <a:lumOff val="5000"/>
              </a:schemeClr>
            </a:solid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eaLnBrk="0" fontAlgn="base" hangingPunct="0">
              <a:spcBef>
                <a:spcPct val="0"/>
              </a:spcBef>
              <a:spcAft>
                <a:spcPct val="0"/>
              </a:spcAft>
              <a:defRPr/>
            </a:pPr>
            <a:r>
              <a:rPr lang="en-US" sz="2000" b="1" dirty="0" smtClean="0">
                <a:solidFill>
                  <a:srgbClr val="000000"/>
                </a:solidFill>
                <a:latin typeface="Arial" panose="020B0604020202020204" pitchFamily="34" charset="0"/>
                <a:cs typeface="Arial" panose="020B0604020202020204" pitchFamily="34" charset="0"/>
              </a:rPr>
              <a:t>ABPNS	  no </a:t>
            </a:r>
            <a:r>
              <a:rPr lang="en-US" sz="2000" b="1" dirty="0">
                <a:solidFill>
                  <a:srgbClr val="000000"/>
                </a:solidFill>
                <a:latin typeface="Arial" panose="020B0604020202020204" pitchFamily="34" charset="0"/>
                <a:cs typeface="Arial" panose="020B0604020202020204" pitchFamily="34" charset="0"/>
              </a:rPr>
              <a:t>data/oral exam</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solidFill>
                <a:latin typeface="Arial" panose="020B0604020202020204" pitchFamily="34" charset="0"/>
                <a:cs typeface="Arial" panose="020B0604020202020204" pitchFamily="34" charset="0"/>
              </a:rPr>
              <a:t>   ABR:   focused </a:t>
            </a:r>
            <a:r>
              <a:rPr lang="en-US" sz="2000" b="1" dirty="0">
                <a:solidFill>
                  <a:srgbClr val="000000"/>
                </a:solidFill>
                <a:latin typeface="Arial" panose="020B0604020202020204" pitchFamily="34" charset="0"/>
                <a:cs typeface="Arial" panose="020B0604020202020204" pitchFamily="34" charset="0"/>
              </a:rPr>
              <a:t>practice </a:t>
            </a:r>
            <a:r>
              <a:rPr lang="en-US" sz="2000" b="1" dirty="0" smtClean="0">
                <a:solidFill>
                  <a:srgbClr val="000000"/>
                </a:solidFill>
                <a:latin typeface="Arial" panose="020B0604020202020204" pitchFamily="34" charset="0"/>
                <a:cs typeface="Arial" panose="020B0604020202020204" pitchFamily="34" charset="0"/>
              </a:rPr>
              <a:t>recognition</a:t>
            </a:r>
          </a:p>
          <a:p>
            <a:pPr lvl="0" eaLnBrk="0" fontAlgn="base" hangingPunct="0">
              <a:spcBef>
                <a:spcPct val="0"/>
              </a:spcBef>
              <a:spcAft>
                <a:spcPct val="0"/>
              </a:spcAft>
              <a:defRPr/>
            </a:pPr>
            <a:r>
              <a:rPr lang="en-US" sz="2000" b="1" dirty="0" smtClean="0">
                <a:solidFill>
                  <a:srgbClr val="000000"/>
                </a:solidFill>
                <a:latin typeface="Arial" panose="020B0604020202020204" pitchFamily="34" charset="0"/>
                <a:cs typeface="Arial" panose="020B0604020202020204" pitchFamily="34" charset="0"/>
              </a:rPr>
              <a:t>               maintain continued 1º certification</a:t>
            </a:r>
            <a:r>
              <a:rPr lang="en-US" sz="2000" b="1" dirty="0">
                <a:solidFill>
                  <a:srgbClr val="000000"/>
                </a:solidFill>
                <a:latin typeface="Arial" panose="020B0604020202020204" pitchFamily="34" charset="0"/>
                <a:cs typeface="Arial" panose="020B0604020202020204" pitchFamily="34" charset="0"/>
              </a:rPr>
              <a:t>	</a:t>
            </a: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cxnSp>
        <p:nvCxnSpPr>
          <p:cNvPr id="36" name="Straight Arrow Connector 35"/>
          <p:cNvCxnSpPr/>
          <p:nvPr/>
        </p:nvCxnSpPr>
        <p:spPr>
          <a:xfrm>
            <a:off x="7573817" y="4934662"/>
            <a:ext cx="1736438" cy="46770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6"/>
          <p:cNvSpPr>
            <a:spLocks noChangeArrowheads="1"/>
          </p:cNvSpPr>
          <p:nvPr/>
        </p:nvSpPr>
        <p:spPr bwMode="auto">
          <a:xfrm>
            <a:off x="8442036" y="303017"/>
            <a:ext cx="3542283" cy="859857"/>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rPr>
              <a:t>NES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noProof="0" dirty="0" smtClean="0">
                <a:ln>
                  <a:noFill/>
                </a:ln>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rPr>
              <a:t>CAST fellowship </a:t>
            </a:r>
          </a:p>
        </p:txBody>
      </p:sp>
    </p:spTree>
    <p:extLst>
      <p:ext uri="{BB962C8B-B14F-4D97-AF65-F5344CB8AC3E}">
        <p14:creationId xmlns:p14="http://schemas.microsoft.com/office/powerpoint/2010/main" val="1364394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69127" t="-30601" r="-200823" b="30601"/>
          <a:stretch/>
        </p:blipFill>
        <p:spPr bwMode="auto">
          <a:xfrm>
            <a:off x="10628935" y="2408239"/>
            <a:ext cx="132736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400174" y="1143000"/>
            <a:ext cx="10182226" cy="4811574"/>
          </a:xfrm>
          <a:prstGeom prst="rect">
            <a:avLst/>
          </a:prstGeom>
        </p:spPr>
        <p:txBody>
          <a:bodyPr wrap="square">
            <a:spAutoFit/>
          </a:bodyPr>
          <a:lstStyle/>
          <a:p>
            <a:pPr eaLnBrk="0" fontAlgn="base" hangingPunct="0"/>
            <a:r>
              <a:rPr lang="en-US" sz="3200" b="1" baseline="-25000" dirty="0">
                <a:solidFill>
                  <a:srgbClr val="FFFF00"/>
                </a:solidFill>
                <a:latin typeface="Arial" panose="020B0604020202020204" pitchFamily="34" charset="0"/>
                <a:ea typeface="MS Mincho"/>
                <a:cs typeface="Arial" panose="020B0604020202020204" pitchFamily="34" charset="0"/>
              </a:rPr>
              <a:t>Current CAST Members </a:t>
            </a:r>
            <a:r>
              <a:rPr lang="en-US" sz="3200" baseline="-25000" dirty="0">
                <a:solidFill>
                  <a:srgbClr val="FFFFFF"/>
                </a:solidFill>
                <a:latin typeface="Arial" panose="020B0604020202020204" pitchFamily="34" charset="0"/>
                <a:ea typeface="MS Mincho"/>
                <a:cs typeface="Arial" panose="020B0604020202020204" pitchFamily="34" charset="0"/>
              </a:rPr>
              <a:t>(3 yr term, renewable x 1 – total 6 yrs)</a:t>
            </a:r>
          </a:p>
          <a:p>
            <a:pPr eaLnBrk="0" fontAlgn="base" hangingPunct="0"/>
            <a:r>
              <a:rPr lang="en-US" sz="3200" b="1" baseline="-25000" dirty="0">
                <a:solidFill>
                  <a:srgbClr val="FFFFFF"/>
                </a:solidFill>
                <a:latin typeface="Arial" panose="020B0604020202020204" pitchFamily="34" charset="0"/>
                <a:ea typeface="MS Mincho"/>
                <a:cs typeface="Arial" panose="020B0604020202020204" pitchFamily="34" charset="0"/>
              </a:rPr>
              <a:t> </a:t>
            </a:r>
            <a:endParaRPr lang="en-US" sz="3200" baseline="-25000" dirty="0">
              <a:solidFill>
                <a:srgbClr val="FFFFFF"/>
              </a:solidFill>
              <a:latin typeface="Arial" panose="020B0604020202020204" pitchFamily="34" charset="0"/>
              <a:ea typeface="MS Mincho"/>
              <a:cs typeface="Arial" panose="020B0604020202020204" pitchFamily="34" charset="0"/>
            </a:endParaRPr>
          </a:p>
          <a:p>
            <a:pPr eaLnBrk="0" fontAlgn="base" hangingPunct="0"/>
            <a:r>
              <a:rPr lang="en-US" sz="3200" baseline="-25000" dirty="0">
                <a:solidFill>
                  <a:srgbClr val="FFFFFF"/>
                </a:solidFill>
                <a:latin typeface="Arial" panose="020B0604020202020204" pitchFamily="34" charset="0"/>
                <a:ea typeface="MS Mincho"/>
                <a:cs typeface="Arial" panose="020B0604020202020204" pitchFamily="34" charset="0"/>
              </a:rPr>
              <a:t>	</a:t>
            </a:r>
            <a:r>
              <a:rPr lang="en-US" sz="2400" dirty="0">
                <a:solidFill>
                  <a:srgbClr val="FFFFFF"/>
                </a:solidFill>
                <a:latin typeface="Arial" panose="020B0604020202020204" pitchFamily="34" charset="0"/>
                <a:ea typeface="MS Mincho"/>
                <a:cs typeface="Arial" panose="020B0604020202020204" pitchFamily="34" charset="0"/>
              </a:rPr>
              <a:t>Cormac Maher			   2017	pediatrics 	Charles Branch 			   2011		spine</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Antonio E. Chiocca			   2011		tumor</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Arthur L. Day (Chair) 		   2013	CV</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Steven Giannotta (Secretary)	   2008	CV</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Shelly Timmons 			   2014 	trauma/NCC</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Doug Kondziolka			   2016	functional</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a:t>
            </a:r>
          </a:p>
          <a:p>
            <a:pPr eaLnBrk="0" fontAlgn="base" hangingPunct="0"/>
            <a:r>
              <a:rPr lang="en-US" sz="2400" dirty="0">
                <a:solidFill>
                  <a:srgbClr val="FFFFFF"/>
                </a:solidFill>
                <a:latin typeface="Arial" panose="020B0604020202020204" pitchFamily="34" charset="0"/>
                <a:ea typeface="MS Mincho"/>
                <a:cs typeface="Arial" panose="020B0604020202020204" pitchFamily="34" charset="0"/>
              </a:rPr>
              <a:t>	ABNS ad hoc – Kevin </a:t>
            </a:r>
            <a:r>
              <a:rPr lang="en-US" sz="2400" dirty="0" err="1">
                <a:solidFill>
                  <a:srgbClr val="FFFFFF"/>
                </a:solidFill>
                <a:latin typeface="Arial" panose="020B0604020202020204" pitchFamily="34" charset="0"/>
                <a:ea typeface="MS Mincho"/>
                <a:cs typeface="Arial" panose="020B0604020202020204" pitchFamily="34" charset="0"/>
              </a:rPr>
              <a:t>Cockroft</a:t>
            </a:r>
            <a:r>
              <a:rPr lang="en-US" sz="2400" dirty="0">
                <a:solidFill>
                  <a:srgbClr val="FFFFFF"/>
                </a:solidFill>
                <a:latin typeface="Arial" panose="020B0604020202020204" pitchFamily="34" charset="0"/>
                <a:ea typeface="MS Mincho"/>
                <a:cs typeface="Arial" panose="020B0604020202020204" pitchFamily="34" charset="0"/>
              </a:rPr>
              <a:t>	   2018	Ex-Officio 		ABNS Secretary </a:t>
            </a:r>
            <a:r>
              <a:rPr lang="en-US" sz="2400" dirty="0" smtClean="0">
                <a:solidFill>
                  <a:srgbClr val="FFFFFF"/>
                </a:solidFill>
                <a:latin typeface="Arial" panose="020B0604020202020204" pitchFamily="34" charset="0"/>
                <a:ea typeface="MS Mincho"/>
                <a:cs typeface="Arial" panose="020B0604020202020204" pitchFamily="34" charset="0"/>
              </a:rPr>
              <a:t>– Carl </a:t>
            </a:r>
            <a:r>
              <a:rPr lang="en-US" sz="2400" dirty="0" err="1" smtClean="0">
                <a:solidFill>
                  <a:srgbClr val="FFFFFF"/>
                </a:solidFill>
                <a:latin typeface="Arial" panose="020B0604020202020204" pitchFamily="34" charset="0"/>
                <a:ea typeface="MS Mincho"/>
                <a:cs typeface="Arial" panose="020B0604020202020204" pitchFamily="34" charset="0"/>
              </a:rPr>
              <a:t>Heilman</a:t>
            </a:r>
            <a:r>
              <a:rPr lang="en-US" sz="2400" dirty="0" smtClean="0">
                <a:solidFill>
                  <a:srgbClr val="FFFFFF"/>
                </a:solidFill>
                <a:latin typeface="Arial" panose="020B0604020202020204" pitchFamily="34" charset="0"/>
                <a:ea typeface="MS Mincho"/>
                <a:cs typeface="Arial" panose="020B0604020202020204" pitchFamily="34" charset="0"/>
              </a:rPr>
              <a:t>	   2018</a:t>
            </a:r>
            <a:r>
              <a:rPr lang="en-US" sz="2400" dirty="0">
                <a:solidFill>
                  <a:srgbClr val="FFFFFF"/>
                </a:solidFill>
                <a:latin typeface="Arial" panose="020B0604020202020204" pitchFamily="34" charset="0"/>
                <a:ea typeface="MS Mincho"/>
                <a:cs typeface="Arial" panose="020B0604020202020204" pitchFamily="34" charset="0"/>
              </a:rPr>
              <a:t>	</a:t>
            </a:r>
            <a:r>
              <a:rPr lang="en-US" sz="2400" dirty="0" smtClean="0">
                <a:solidFill>
                  <a:srgbClr val="FFFFFF"/>
                </a:solidFill>
                <a:latin typeface="Arial" panose="020B0604020202020204" pitchFamily="34" charset="0"/>
                <a:ea typeface="MS Mincho"/>
                <a:cs typeface="Arial" panose="020B0604020202020204" pitchFamily="34" charset="0"/>
              </a:rPr>
              <a:t>Ex-Officio </a:t>
            </a:r>
            <a:endParaRPr lang="en-US" sz="24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1" dirty="0">
                <a:solidFill>
                  <a:srgbClr val="FFFFFF"/>
                </a:solidFill>
                <a:latin typeface="Arial" panose="020B0604020202020204" pitchFamily="34" charset="0"/>
                <a:cs typeface="Arial" panose="020B0604020202020204" pitchFamily="34" charset="0"/>
              </a:rPr>
              <a:t>	</a:t>
            </a:r>
            <a:r>
              <a:rPr lang="en-US" sz="2400" dirty="0">
                <a:solidFill>
                  <a:srgbClr val="FFFFFF"/>
                </a:solidFill>
                <a:latin typeface="Arial" panose="020B0604020202020204" pitchFamily="34" charset="0"/>
                <a:cs typeface="Arial" panose="020B0604020202020204" pitchFamily="34" charset="0"/>
              </a:rPr>
              <a:t>RRC</a:t>
            </a:r>
            <a:r>
              <a:rPr lang="en-US" sz="2400" b="1" dirty="0">
                <a:solidFill>
                  <a:srgbClr val="FFFFFF"/>
                </a:solidFill>
                <a:latin typeface="Arial" panose="020B0604020202020204" pitchFamily="34" charset="0"/>
                <a:cs typeface="Arial" panose="020B0604020202020204" pitchFamily="34" charset="0"/>
              </a:rPr>
              <a:t> - </a:t>
            </a:r>
            <a:r>
              <a:rPr lang="en-US" sz="2400" dirty="0">
                <a:solidFill>
                  <a:srgbClr val="FFFFFF"/>
                </a:solidFill>
                <a:latin typeface="Arial" panose="020B0604020202020204" pitchFamily="34" charset="0"/>
                <a:cs typeface="Arial" panose="020B0604020202020204" pitchFamily="34" charset="0"/>
              </a:rPr>
              <a:t>Griff Harsh 		   	   2017	</a:t>
            </a:r>
            <a:r>
              <a:rPr lang="en-US" sz="2400" dirty="0">
                <a:solidFill>
                  <a:srgbClr val="FFFFFF"/>
                </a:solidFill>
                <a:latin typeface="Arial" panose="020B0604020202020204" pitchFamily="34" charset="0"/>
                <a:ea typeface="MS Mincho"/>
                <a:cs typeface="Arial" panose="020B0604020202020204" pitchFamily="34" charset="0"/>
              </a:rPr>
              <a:t>Ex-Officio</a:t>
            </a:r>
            <a:endParaRPr lang="en-US" sz="2400" dirty="0">
              <a:solidFill>
                <a:srgbClr val="FFFFFF"/>
              </a:solidFill>
              <a:latin typeface="Arial" panose="020B0604020202020204" pitchFamily="34" charset="0"/>
              <a:cs typeface="Arial" panose="020B0604020202020204" pitchFamily="34" charset="0"/>
            </a:endParaRPr>
          </a:p>
        </p:txBody>
      </p:sp>
      <p:sp>
        <p:nvSpPr>
          <p:cNvPr id="13" name="Title 1"/>
          <p:cNvSpPr txBox="1">
            <a:spLocks/>
          </p:cNvSpPr>
          <p:nvPr/>
        </p:nvSpPr>
        <p:spPr>
          <a:xfrm>
            <a:off x="1143000" y="228600"/>
            <a:ext cx="874395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a:lstStyle>
          <a:p>
            <a:r>
              <a:rPr lang="en-US" sz="3600" b="1" kern="0" dirty="0">
                <a:solidFill>
                  <a:srgbClr val="FFFF00"/>
                </a:solidFill>
                <a:latin typeface="Arial" panose="020B0604020202020204" pitchFamily="34" charset="0"/>
                <a:cs typeface="Arial" panose="020B0604020202020204" pitchFamily="34" charset="0"/>
              </a:rPr>
              <a:t>CAST</a:t>
            </a:r>
            <a:r>
              <a:rPr lang="en-US" sz="3600" kern="0" dirty="0">
                <a:solidFill>
                  <a:srgbClr val="FFFFFF"/>
                </a:solidFill>
                <a:latin typeface="Arial" panose="020B0604020202020204" pitchFamily="34" charset="0"/>
                <a:cs typeface="Arial" panose="020B0604020202020204" pitchFamily="34" charset="0"/>
              </a:rPr>
              <a:t/>
            </a:r>
            <a:br>
              <a:rPr lang="en-US" sz="3600" kern="0" dirty="0">
                <a:solidFill>
                  <a:srgbClr val="FFFFFF"/>
                </a:solidFill>
                <a:latin typeface="Arial" panose="020B0604020202020204" pitchFamily="34" charset="0"/>
                <a:cs typeface="Arial" panose="020B0604020202020204" pitchFamily="34" charset="0"/>
              </a:rPr>
            </a:br>
            <a:r>
              <a:rPr lang="en-US" sz="1600" kern="0" dirty="0">
                <a:solidFill>
                  <a:srgbClr val="FFFFFF"/>
                </a:solidFill>
                <a:latin typeface="Arial" panose="020B0604020202020204" pitchFamily="34" charset="0"/>
                <a:cs typeface="Arial" panose="020B0604020202020204" pitchFamily="34" charset="0"/>
              </a:rPr>
              <a:t>as of April 2018 AANS Meeting</a:t>
            </a:r>
          </a:p>
        </p:txBody>
      </p:sp>
    </p:spTree>
    <p:extLst>
      <p:ext uri="{BB962C8B-B14F-4D97-AF65-F5344CB8AC3E}">
        <p14:creationId xmlns:p14="http://schemas.microsoft.com/office/powerpoint/2010/main" val="117637967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025" y="152400"/>
            <a:ext cx="8743950" cy="1143000"/>
          </a:xfrm>
        </p:spPr>
        <p:txBody>
          <a:bodyPr/>
          <a:lstStyle/>
          <a:p>
            <a:r>
              <a:rPr lang="en-US" sz="3600" dirty="0">
                <a:latin typeface="Arial" panose="020B0604020202020204" pitchFamily="34" charset="0"/>
                <a:cs typeface="Arial" panose="020B0604020202020204" pitchFamily="34" charset="0"/>
              </a:rPr>
              <a:t>CAST Program Accreditations</a:t>
            </a:r>
            <a:br>
              <a:rPr lang="en-US" sz="3600" dirty="0">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(AANS April 2018)</a:t>
            </a:r>
          </a:p>
        </p:txBody>
      </p:sp>
      <p:graphicFrame>
        <p:nvGraphicFramePr>
          <p:cNvPr id="3" name="Chart 2"/>
          <p:cNvGraphicFramePr/>
          <p:nvPr>
            <p:extLst/>
          </p:nvPr>
        </p:nvGraphicFramePr>
        <p:xfrm>
          <a:off x="1136855" y="1143001"/>
          <a:ext cx="9982200" cy="54799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05114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69127" t="-30601" r="-200823" b="30601"/>
          <a:stretch/>
        </p:blipFill>
        <p:spPr bwMode="auto">
          <a:xfrm>
            <a:off x="10628935" y="2408239"/>
            <a:ext cx="132736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756987" y="1295400"/>
            <a:ext cx="10482513" cy="5468164"/>
          </a:xfrm>
          <a:prstGeom prst="rect">
            <a:avLst/>
          </a:prstGeom>
        </p:spPr>
        <p:txBody>
          <a:bodyPr wrap="square">
            <a:spAutoFit/>
          </a:bodyPr>
          <a:lstStyle/>
          <a:p>
            <a:pPr eaLnBrk="0" fontAlgn="base" hangingPunct="0">
              <a:spcBef>
                <a:spcPct val="0"/>
              </a:spcBef>
              <a:spcAft>
                <a:spcPct val="0"/>
              </a:spcAft>
            </a:pPr>
            <a:r>
              <a:rPr lang="en-US" sz="2000" baseline="-25000" dirty="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n-US" sz="2400" baseline="-25000" dirty="0">
                <a:solidFill>
                  <a:srgbClr val="FFFFFF"/>
                </a:solidFill>
                <a:latin typeface="Arial" panose="020B0604020202020204" pitchFamily="34" charset="0"/>
                <a:cs typeface="Arial" panose="020B0604020202020204" pitchFamily="34" charset="0"/>
              </a:rPr>
              <a:t>							  </a:t>
            </a:r>
            <a:r>
              <a:rPr lang="en-US" sz="1600" dirty="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Programs Approved:		</a:t>
            </a:r>
            <a:r>
              <a:rPr lang="en-US" sz="2400" u="sng" dirty="0">
                <a:solidFill>
                  <a:srgbClr val="FFFFFF"/>
                </a:solidFill>
                <a:latin typeface="Arial" panose="020B0604020202020204" pitchFamily="34" charset="0"/>
                <a:cs typeface="Arial" panose="020B0604020202020204" pitchFamily="34" charset="0"/>
              </a:rPr>
              <a:t>Previously</a:t>
            </a:r>
            <a:r>
              <a:rPr lang="en-US" sz="2400" dirty="0">
                <a:solidFill>
                  <a:srgbClr val="FFFFFF"/>
                </a:solidFill>
                <a:latin typeface="Arial" panose="020B0604020202020204" pitchFamily="34" charset="0"/>
                <a:cs typeface="Arial" panose="020B0604020202020204" pitchFamily="34" charset="0"/>
              </a:rPr>
              <a:t>	</a:t>
            </a:r>
            <a:r>
              <a:rPr lang="en-US" sz="2400" u="sng" dirty="0">
                <a:solidFill>
                  <a:srgbClr val="FFFFFF"/>
                </a:solidFill>
                <a:latin typeface="Arial" panose="020B0604020202020204" pitchFamily="34" charset="0"/>
                <a:cs typeface="Arial" panose="020B0604020202020204" pitchFamily="34" charset="0"/>
              </a:rPr>
              <a:t>April 2018</a:t>
            </a:r>
            <a:r>
              <a:rPr lang="en-US" sz="2400" dirty="0">
                <a:solidFill>
                  <a:srgbClr val="FFFFFF"/>
                </a:solidFill>
                <a:latin typeface="Arial" panose="020B0604020202020204" pitchFamily="34" charset="0"/>
                <a:cs typeface="Arial" panose="020B0604020202020204" pitchFamily="34" charset="0"/>
              </a:rPr>
              <a:t> 	</a:t>
            </a:r>
            <a:r>
              <a:rPr lang="en-US" sz="2400" u="sng" dirty="0">
                <a:solidFill>
                  <a:srgbClr val="FFFF00"/>
                </a:solidFill>
                <a:latin typeface="Arial" panose="020B0604020202020204" pitchFamily="34" charset="0"/>
                <a:cs typeface="Arial" panose="020B0604020202020204" pitchFamily="34" charset="0"/>
              </a:rPr>
              <a:t>TOTAL</a:t>
            </a:r>
            <a:r>
              <a:rPr lang="en-US" sz="2400" dirty="0">
                <a:solidFill>
                  <a:srgbClr val="FFFFFF"/>
                </a:solidFill>
                <a:latin typeface="Arial" panose="020B0604020202020204" pitchFamily="34" charset="0"/>
                <a:cs typeface="Arial" panose="020B0604020202020204" pitchFamily="34" charset="0"/>
              </a:rPr>
              <a:t>	     </a:t>
            </a:r>
            <a:r>
              <a:rPr lang="en-US" sz="1600" u="sng" dirty="0">
                <a:solidFill>
                  <a:srgbClr val="FFFFFF"/>
                </a:solidFill>
                <a:latin typeface="Arial" panose="020B0604020202020204" pitchFamily="34" charset="0"/>
                <a:cs typeface="Arial" panose="020B0604020202020204" pitchFamily="34" charset="0"/>
              </a:rPr>
              <a:t> </a:t>
            </a:r>
            <a:r>
              <a:rPr lang="en-US" sz="2400" u="sng" dirty="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a. Cerebrovascular		  	       9		        0		  </a:t>
            </a:r>
            <a:r>
              <a:rPr lang="en-US" sz="2400" dirty="0">
                <a:solidFill>
                  <a:srgbClr val="FFFF00"/>
                </a:solidFill>
                <a:latin typeface="Arial" panose="020B0604020202020204" pitchFamily="34" charset="0"/>
                <a:cs typeface="Arial" panose="020B0604020202020204" pitchFamily="34" charset="0"/>
              </a:rPr>
              <a:t>9</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b. Endovascular		  	     27	                   5     </a:t>
            </a:r>
            <a:r>
              <a:rPr lang="en-US" sz="2400" dirty="0">
                <a:solidFill>
                  <a:srgbClr val="FFFF00"/>
                </a:solidFill>
                <a:latin typeface="Arial" panose="020B0604020202020204" pitchFamily="34" charset="0"/>
                <a:cs typeface="Arial" panose="020B0604020202020204" pitchFamily="34" charset="0"/>
              </a:rPr>
              <a:t>	32</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c. Neuro Critical Care         	     21                     2        </a:t>
            </a:r>
            <a:r>
              <a:rPr lang="en-US" sz="2400" dirty="0">
                <a:solidFill>
                  <a:srgbClr val="FFFF00"/>
                </a:solidFill>
                <a:latin typeface="Arial" panose="020B0604020202020204" pitchFamily="34" charset="0"/>
                <a:cs typeface="Arial" panose="020B0604020202020204" pitchFamily="34" charset="0"/>
              </a:rPr>
              <a:t> 	23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d. Neurological Oncology   	     12                     1          </a:t>
            </a:r>
            <a:r>
              <a:rPr lang="en-US" sz="2400" dirty="0">
                <a:solidFill>
                  <a:srgbClr val="FFFF00"/>
                </a:solidFill>
                <a:latin typeface="Arial" panose="020B0604020202020204" pitchFamily="34" charset="0"/>
                <a:cs typeface="Arial" panose="020B0604020202020204" pitchFamily="34" charset="0"/>
              </a:rPr>
              <a:t> 	13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e. Peripheral Nerve              	       4                     2       </a:t>
            </a:r>
            <a:r>
              <a:rPr lang="en-US" sz="2400" dirty="0">
                <a:solidFill>
                  <a:srgbClr val="FFFF00"/>
                </a:solidFill>
                <a:latin typeface="Arial" panose="020B0604020202020204" pitchFamily="34" charset="0"/>
                <a:cs typeface="Arial" panose="020B0604020202020204" pitchFamily="34" charset="0"/>
              </a:rPr>
              <a:t>  	  6	</a:t>
            </a:r>
            <a:r>
              <a:rPr lang="en-US" sz="2400" dirty="0">
                <a:solidFill>
                  <a:srgbClr val="FFFFFF"/>
                </a:solidFill>
                <a:latin typeface="Arial" panose="020B0604020202020204" pitchFamily="34" charset="0"/>
                <a:cs typeface="Arial" panose="020B0604020202020204" pitchFamily="34" charset="0"/>
              </a:rPr>
              <a:t/>
            </a:r>
            <a:br>
              <a:rPr lang="en-US" sz="2400" dirty="0">
                <a:solidFill>
                  <a:srgbClr val="FFFFFF"/>
                </a:solidFill>
                <a:latin typeface="Arial" panose="020B0604020202020204" pitchFamily="34" charset="0"/>
                <a:cs typeface="Arial" panose="020B0604020202020204" pitchFamily="34" charset="0"/>
              </a:rPr>
            </a:br>
            <a:r>
              <a:rPr lang="en-US" sz="2400" dirty="0">
                <a:solidFill>
                  <a:srgbClr val="FFFFFF"/>
                </a:solidFill>
                <a:latin typeface="Arial" panose="020B0604020202020204" pitchFamily="34" charset="0"/>
                <a:cs typeface="Arial" panose="020B0604020202020204" pitchFamily="34" charset="0"/>
              </a:rPr>
              <a:t>           f.  Pediatric                        		     28                     0     </a:t>
            </a:r>
            <a:r>
              <a:rPr lang="en-US" sz="2400" dirty="0">
                <a:solidFill>
                  <a:srgbClr val="FFFF00"/>
                </a:solidFill>
                <a:latin typeface="Arial" panose="020B0604020202020204" pitchFamily="34" charset="0"/>
                <a:cs typeface="Arial" panose="020B0604020202020204" pitchFamily="34" charset="0"/>
              </a:rPr>
              <a:t> 	28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g. Stereotactic/Functional  		     23                     1       </a:t>
            </a:r>
            <a:r>
              <a:rPr lang="en-US" sz="2400" dirty="0">
                <a:solidFill>
                  <a:srgbClr val="FFFF00"/>
                </a:solidFill>
                <a:latin typeface="Arial" panose="020B0604020202020204" pitchFamily="34" charset="0"/>
                <a:cs typeface="Arial" panose="020B0604020202020204" pitchFamily="34" charset="0"/>
              </a:rPr>
              <a:t> 	24	</a:t>
            </a:r>
          </a:p>
          <a:p>
            <a:pPr eaLnBrk="0" fontAlgn="base" hangingPunct="0">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h. Spine                              		     39                     1      </a:t>
            </a:r>
            <a:r>
              <a:rPr lang="en-US" sz="2400" dirty="0">
                <a:solidFill>
                  <a:srgbClr val="FFFF00"/>
                </a:solidFill>
                <a:latin typeface="Arial" panose="020B0604020202020204" pitchFamily="34" charset="0"/>
                <a:cs typeface="Arial" panose="020B0604020202020204" pitchFamily="34" charset="0"/>
              </a:rPr>
              <a:t> 	40	</a:t>
            </a:r>
          </a:p>
          <a:p>
            <a:pPr eaLnBrk="0" fontAlgn="base" hangingPunct="0">
              <a:lnSpc>
                <a:spcPct val="150000"/>
              </a:lnSpc>
              <a:spcBef>
                <a:spcPct val="0"/>
              </a:spcBef>
              <a:spcAft>
                <a:spcPct val="0"/>
              </a:spcAft>
            </a:pPr>
            <a:r>
              <a:rPr lang="en-US" sz="2400" dirty="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n-US" sz="2400" baseline="-25000" dirty="0">
                <a:solidFill>
                  <a:srgbClr val="FFFFFF"/>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TOTAL         			         175     	                     </a:t>
            </a:r>
          </a:p>
          <a:p>
            <a:pPr eaLnBrk="0" fontAlgn="base" hangingPunct="0">
              <a:spcBef>
                <a:spcPct val="0"/>
              </a:spcBef>
              <a:spcAft>
                <a:spcPct val="0"/>
              </a:spcAft>
            </a:pPr>
            <a:r>
              <a:rPr lang="en-US" sz="2000" b="1" dirty="0">
                <a:solidFill>
                  <a:srgbClr val="FFFFFF"/>
                </a:solidFill>
                <a:latin typeface="Arial" panose="020B0604020202020204" pitchFamily="34" charset="0"/>
                <a:cs typeface="Arial" panose="020B0604020202020204" pitchFamily="34" charset="0"/>
              </a:rPr>
              <a:t>	</a:t>
            </a:r>
            <a:endParaRPr lang="en-US" sz="2800" baseline="-25000" dirty="0">
              <a:solidFill>
                <a:srgbClr val="FFFF00"/>
              </a:solidFill>
              <a:latin typeface="Arial" panose="020B0604020202020204" pitchFamily="34" charset="0"/>
              <a:cs typeface="Arial" panose="020B0604020202020204" pitchFamily="34" charset="0"/>
            </a:endParaRPr>
          </a:p>
        </p:txBody>
      </p:sp>
      <p:sp>
        <p:nvSpPr>
          <p:cNvPr id="13" name="Title 1"/>
          <p:cNvSpPr txBox="1">
            <a:spLocks/>
          </p:cNvSpPr>
          <p:nvPr/>
        </p:nvSpPr>
        <p:spPr>
          <a:xfrm>
            <a:off x="1171575" y="266700"/>
            <a:ext cx="874395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a:lstStyle>
          <a:p>
            <a:r>
              <a:rPr lang="en-US" sz="3600" dirty="0">
                <a:solidFill>
                  <a:srgbClr val="FFFF00"/>
                </a:solidFill>
                <a:latin typeface="Arial" panose="020B0604020202020204" pitchFamily="34" charset="0"/>
                <a:cs typeface="Arial" panose="020B0604020202020204" pitchFamily="34" charset="0"/>
              </a:rPr>
              <a:t>CAST: Program Accreditations</a:t>
            </a:r>
            <a:r>
              <a:rPr lang="en-US" sz="3600" kern="0" dirty="0">
                <a:solidFill>
                  <a:srgbClr val="FFFFFF"/>
                </a:solidFill>
                <a:latin typeface="Arial" panose="020B0604020202020204" pitchFamily="34" charset="0"/>
                <a:cs typeface="Arial" panose="020B0604020202020204" pitchFamily="34" charset="0"/>
              </a:rPr>
              <a:t/>
            </a:r>
            <a:br>
              <a:rPr lang="en-US" sz="3600" kern="0" dirty="0">
                <a:solidFill>
                  <a:srgbClr val="FFFFFF"/>
                </a:solidFill>
                <a:latin typeface="Arial" panose="020B0604020202020204" pitchFamily="34" charset="0"/>
                <a:cs typeface="Arial" panose="020B0604020202020204" pitchFamily="34" charset="0"/>
              </a:rPr>
            </a:br>
            <a:r>
              <a:rPr lang="en-US" sz="1800" kern="0" dirty="0">
                <a:solidFill>
                  <a:srgbClr val="FFFFFF"/>
                </a:solidFill>
                <a:latin typeface="Arial" panose="020B0604020202020204" pitchFamily="34" charset="0"/>
                <a:cs typeface="Arial" panose="020B0604020202020204" pitchFamily="34" charset="0"/>
              </a:rPr>
              <a:t>(AANS  April 2018)</a:t>
            </a:r>
          </a:p>
        </p:txBody>
      </p:sp>
      <p:cxnSp>
        <p:nvCxnSpPr>
          <p:cNvPr id="5" name="Straight Connector 4"/>
          <p:cNvCxnSpPr/>
          <p:nvPr/>
        </p:nvCxnSpPr>
        <p:spPr bwMode="auto">
          <a:xfrm>
            <a:off x="9677400" y="2514600"/>
            <a:ext cx="0" cy="3001962"/>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128426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Line 8"/>
          <p:cNvSpPr>
            <a:spLocks noChangeShapeType="1"/>
          </p:cNvSpPr>
          <p:nvPr/>
        </p:nvSpPr>
        <p:spPr bwMode="auto">
          <a:xfrm>
            <a:off x="5676305" y="4648200"/>
            <a:ext cx="0" cy="6858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078" name="Line 9"/>
          <p:cNvSpPr>
            <a:spLocks noChangeShapeType="1"/>
          </p:cNvSpPr>
          <p:nvPr/>
        </p:nvSpPr>
        <p:spPr bwMode="auto">
          <a:xfrm flipH="1">
            <a:off x="2781300" y="4114802"/>
            <a:ext cx="0" cy="42862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6"/>
          <p:cNvSpPr>
            <a:spLocks noChangeArrowheads="1"/>
          </p:cNvSpPr>
          <p:nvPr/>
        </p:nvSpPr>
        <p:spPr bwMode="auto">
          <a:xfrm>
            <a:off x="2806116" y="907578"/>
            <a:ext cx="5392497" cy="952597"/>
          </a:xfrm>
          <a:prstGeom prst="rect">
            <a:avLst/>
          </a:prstGeom>
          <a:solidFill>
            <a:srgbClr val="FFFF00"/>
          </a:solidFill>
          <a:ln w="57150">
            <a:solidFill>
              <a:schemeClr val="tx1">
                <a:lumMod val="95000"/>
                <a:lumOff val="5000"/>
              </a:schemeClr>
            </a:solid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ACGME-accredited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neurosurgery training program affiliation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0" name="Rectangle 13"/>
          <p:cNvSpPr>
            <a:spLocks noChangeArrowheads="1"/>
          </p:cNvSpPr>
          <p:nvPr/>
        </p:nvSpPr>
        <p:spPr bwMode="auto">
          <a:xfrm>
            <a:off x="2806115" y="5013775"/>
            <a:ext cx="5392497" cy="785521"/>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CAST diploma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recognizes successful completion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of subspecialty fellowship training</a:t>
            </a:r>
            <a:endParaRPr kumimoji="0" lang="en-US" sz="200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p:txBody>
      </p:sp>
      <p:sp>
        <p:nvSpPr>
          <p:cNvPr id="26" name="Rectangle 6"/>
          <p:cNvSpPr>
            <a:spLocks noChangeArrowheads="1"/>
          </p:cNvSpPr>
          <p:nvPr/>
        </p:nvSpPr>
        <p:spPr bwMode="auto">
          <a:xfrm>
            <a:off x="2806117" y="2618510"/>
            <a:ext cx="5392496" cy="1636930"/>
          </a:xfrm>
          <a:prstGeom prst="rect">
            <a:avLst/>
          </a:prstGeom>
          <a:solidFill>
            <a:srgbClr val="FFC000"/>
          </a:solidFill>
          <a:ln w="57150">
            <a:solidFill>
              <a:schemeClr val="tx1">
                <a:lumMod val="95000"/>
                <a:lumOff val="5000"/>
              </a:schemeClr>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CAST accredited fellowship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lvl="0" eaLnBrk="0" fontAlgn="base" hangingPunct="0">
              <a:spcBef>
                <a:spcPct val="0"/>
              </a:spcBef>
              <a:spcAft>
                <a:spcPct val="0"/>
              </a:spcAft>
              <a:defRPr/>
            </a:pPr>
            <a:r>
              <a:rPr lang="en-US" sz="2000" b="1" dirty="0">
                <a:solidFill>
                  <a:srgbClr val="000000"/>
                </a:solidFill>
                <a:latin typeface="Arial" panose="020B0604020202020204" pitchFamily="34" charset="0"/>
                <a:cs typeface="Arial" panose="020B0604020202020204" pitchFamily="34" charset="0"/>
              </a:rPr>
              <a:t> </a:t>
            </a:r>
            <a:r>
              <a:rPr lang="en-US" sz="2000" b="1" dirty="0" smtClean="0">
                <a:solidFill>
                  <a:srgbClr val="000000"/>
                </a:solidFill>
                <a:latin typeface="Arial" panose="020B0604020202020204" pitchFamily="34" charset="0"/>
                <a:cs typeface="Arial" panose="020B0604020202020204" pitchFamily="34" charset="0"/>
              </a:rPr>
              <a:t>     - </a:t>
            </a:r>
            <a:r>
              <a:rPr lang="en-US" sz="2000" b="1" dirty="0">
                <a:solidFill>
                  <a:srgbClr val="000000"/>
                </a:solidFill>
                <a:latin typeface="Arial" panose="020B0604020202020204" pitchFamily="34" charset="0"/>
                <a:cs typeface="Arial" panose="020B0604020202020204" pitchFamily="34" charset="0"/>
              </a:rPr>
              <a:t>neurosurgery +/- other specialties</a:t>
            </a:r>
          </a:p>
          <a:p>
            <a:pPr lvl="0" eaLnBrk="0" fontAlgn="base" hangingPunct="0">
              <a:spcBef>
                <a:spcPct val="0"/>
              </a:spcBef>
              <a:spcAft>
                <a:spcPct val="0"/>
              </a:spcAft>
              <a:defRPr/>
            </a:pPr>
            <a:r>
              <a:rPr lang="en-US" sz="2000" b="1" dirty="0">
                <a:solidFill>
                  <a:srgbClr val="000000"/>
                </a:solidFill>
                <a:latin typeface="Arial" panose="020B0604020202020204" pitchFamily="34" charset="0"/>
                <a:cs typeface="Arial" panose="020B0604020202020204" pitchFamily="34" charset="0"/>
              </a:rPr>
              <a:t>      - </a:t>
            </a:r>
            <a:r>
              <a:rPr lang="en-US" sz="2000" b="1" dirty="0" err="1">
                <a:solidFill>
                  <a:srgbClr val="000000"/>
                </a:solidFill>
                <a:latin typeface="Arial" panose="020B0604020202020204" pitchFamily="34" charset="0"/>
                <a:cs typeface="Arial" panose="020B0604020202020204" pitchFamily="34" charset="0"/>
              </a:rPr>
              <a:t>infolded</a:t>
            </a:r>
            <a:r>
              <a:rPr lang="en-US" sz="2000" b="1" dirty="0">
                <a:solidFill>
                  <a:srgbClr val="000000"/>
                </a:solidFill>
                <a:latin typeface="Arial" panose="020B0604020202020204" pitchFamily="34" charset="0"/>
                <a:cs typeface="Arial" panose="020B0604020202020204" pitchFamily="34" charset="0"/>
              </a:rPr>
              <a:t>, post-graduate, FMGs</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3" name="Rectangle 13"/>
          <p:cNvSpPr>
            <a:spLocks noChangeArrowheads="1"/>
          </p:cNvSpPr>
          <p:nvPr/>
        </p:nvSpPr>
        <p:spPr bwMode="auto">
          <a:xfrm>
            <a:off x="66154" y="1117087"/>
            <a:ext cx="2459300" cy="533580"/>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ACGME</a:t>
            </a:r>
            <a:endPar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
        <p:nvSpPr>
          <p:cNvPr id="24" name="Rectangle 13"/>
          <p:cNvSpPr>
            <a:spLocks noChangeArrowheads="1"/>
          </p:cNvSpPr>
          <p:nvPr/>
        </p:nvSpPr>
        <p:spPr bwMode="auto">
          <a:xfrm>
            <a:off x="465803" y="3042868"/>
            <a:ext cx="1660003" cy="533580"/>
          </a:xfrm>
          <a:prstGeom prst="rect">
            <a:avLst/>
          </a:prstGeom>
          <a:noFill/>
          <a:ln w="57150">
            <a:no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dirty="0" smtClean="0">
                <a:solidFill>
                  <a:srgbClr val="000000">
                    <a:lumMod val="95000"/>
                    <a:lumOff val="5000"/>
                  </a:srgbClr>
                </a:solidFill>
                <a:latin typeface="Arial" panose="020B0604020202020204" pitchFamily="34" charset="0"/>
                <a:cs typeface="Arial" panose="020B0604020202020204" pitchFamily="34" charset="0"/>
              </a:rPr>
              <a:t>SNS via CAST</a:t>
            </a:r>
            <a:endParaRPr kumimoji="0" lang="en-US" sz="20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cs typeface="Arial" panose="020B0604020202020204" pitchFamily="34" charset="0"/>
            </a:endParaRPr>
          </a:p>
        </p:txBody>
      </p:sp>
      <p:sp>
        <p:nvSpPr>
          <p:cNvPr id="27" name="Rectangle 13"/>
          <p:cNvSpPr>
            <a:spLocks noChangeArrowheads="1"/>
          </p:cNvSpPr>
          <p:nvPr/>
        </p:nvSpPr>
        <p:spPr bwMode="auto">
          <a:xfrm>
            <a:off x="260201" y="191277"/>
            <a:ext cx="2071208" cy="394176"/>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sng"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oversight body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p:txBody>
      </p:sp>
      <p:cxnSp>
        <p:nvCxnSpPr>
          <p:cNvPr id="28" name="Straight Arrow Connector 27"/>
          <p:cNvCxnSpPr/>
          <p:nvPr/>
        </p:nvCxnSpPr>
        <p:spPr>
          <a:xfrm>
            <a:off x="5377674" y="1969057"/>
            <a:ext cx="0" cy="4936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406439" y="4329114"/>
            <a:ext cx="0" cy="4936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7"/>
          <p:cNvSpPr>
            <a:spLocks noChangeArrowheads="1"/>
          </p:cNvSpPr>
          <p:nvPr/>
        </p:nvSpPr>
        <p:spPr bwMode="auto">
          <a:xfrm>
            <a:off x="8878924" y="2760521"/>
            <a:ext cx="3097406" cy="1354282"/>
          </a:xfrm>
          <a:prstGeom prst="rect">
            <a:avLst/>
          </a:prstGeom>
          <a:noFill/>
          <a:ln w="3810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Sections</a:t>
            </a:r>
          </a:p>
          <a:p>
            <a:pPr marR="0" lvl="0" defTabSz="914400" rtl="0" eaLnBrk="0" fontAlgn="base" latinLnBrk="0" hangingPunct="0">
              <a:lnSpc>
                <a:spcPct val="100000"/>
              </a:lnSpc>
              <a:spcBef>
                <a:spcPct val="0"/>
              </a:spcBef>
              <a:spcAft>
                <a:spcPct val="0"/>
              </a:spcAft>
              <a:buClrTx/>
              <a:buSzTx/>
              <a:tabLst/>
              <a:defRPr/>
            </a:pPr>
            <a:r>
              <a:rPr lang="en-US" sz="2000" b="1" dirty="0" smtClean="0">
                <a:solidFill>
                  <a:srgbClr val="000000"/>
                </a:solidFill>
                <a:latin typeface="Arial" panose="020B0604020202020204" pitchFamily="34" charset="0"/>
                <a:cs typeface="Arial" panose="020B0604020202020204" pitchFamily="34" charset="0"/>
              </a:rPr>
              <a:t>  - ECs</a:t>
            </a:r>
          </a:p>
          <a:p>
            <a:pPr marR="0" lvl="0" defTabSz="914400" rtl="0" eaLnBrk="0" fontAlgn="base" latinLnBrk="0" hangingPunct="0">
              <a:lnSpc>
                <a:spcPct val="100000"/>
              </a:lnSpc>
              <a:spcBef>
                <a:spcPct val="0"/>
              </a:spcBef>
              <a:spcAft>
                <a:spcPct val="0"/>
              </a:spcAft>
              <a:buClrTx/>
              <a:buSzTx/>
              <a:tabLst/>
              <a:defRPr/>
            </a:pPr>
            <a:r>
              <a:rPr lang="en-US" sz="2000" b="1" dirty="0">
                <a:solidFill>
                  <a:srgbClr val="000000"/>
                </a:solidFill>
                <a:latin typeface="Arial" panose="020B0604020202020204" pitchFamily="34" charset="0"/>
                <a:cs typeface="Arial" panose="020B0604020202020204" pitchFamily="34" charset="0"/>
              </a:rPr>
              <a:t> </a:t>
            </a:r>
            <a:r>
              <a:rPr lang="en-US" sz="2000" b="1" dirty="0" smtClean="0">
                <a:solidFill>
                  <a:srgbClr val="000000"/>
                </a:solidFill>
                <a:latin typeface="Arial" panose="020B0604020202020204" pitchFamily="34" charset="0"/>
                <a:cs typeface="Arial" panose="020B0604020202020204" pitchFamily="34" charset="0"/>
              </a:rPr>
              <a:t> - CAST representative</a:t>
            </a:r>
          </a:p>
          <a:p>
            <a:pPr marR="0" lvl="0" defTabSz="914400" rtl="0" eaLnBrk="0" fontAlgn="base" latinLnBrk="0" hangingPunct="0">
              <a:lnSpc>
                <a:spcPct val="100000"/>
              </a:lnSpc>
              <a:spcBef>
                <a:spcPct val="0"/>
              </a:spcBef>
              <a:spcAft>
                <a:spcPct val="0"/>
              </a:spcAft>
              <a:buClrTx/>
              <a:buSzTx/>
              <a:tabLst/>
              <a:defRPr/>
            </a:pPr>
            <a:r>
              <a:rPr kumimoji="0" 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  - FRCs</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1" name="Rectangle 13"/>
          <p:cNvSpPr>
            <a:spLocks noChangeArrowheads="1"/>
          </p:cNvSpPr>
          <p:nvPr/>
        </p:nvSpPr>
        <p:spPr bwMode="auto">
          <a:xfrm>
            <a:off x="8960856" y="191277"/>
            <a:ext cx="2071208" cy="394176"/>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sng" strike="noStrike" kern="1200" cap="none" spc="0" normalizeH="0" baseline="0" noProof="0" dirty="0" smtClean="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rPr>
              <a:t>affiliations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Arial" panose="020B0604020202020204" pitchFamily="34" charset="0"/>
            </a:endParaRPr>
          </a:p>
        </p:txBody>
      </p:sp>
      <p:sp>
        <p:nvSpPr>
          <p:cNvPr id="25" name="Rectangle 6"/>
          <p:cNvSpPr>
            <a:spLocks noChangeArrowheads="1"/>
          </p:cNvSpPr>
          <p:nvPr/>
        </p:nvSpPr>
        <p:spPr bwMode="auto">
          <a:xfrm>
            <a:off x="3455074" y="-37671"/>
            <a:ext cx="4175599" cy="859857"/>
          </a:xfrm>
          <a:prstGeom prst="rect">
            <a:avLst/>
          </a:prstGeom>
          <a:noFill/>
          <a:ln w="57150">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rPr>
              <a:t>basic</a:t>
            </a:r>
            <a:r>
              <a:rPr kumimoji="0" lang="en-US" sz="2400" b="1" i="0" u="none" strike="noStrike" kern="1200" cap="none" spc="0" normalizeH="0" noProof="0" dirty="0" smtClean="0">
                <a:ln>
                  <a:noFill/>
                </a:ln>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rPr>
              <a:t>CAST fellowship structure </a:t>
            </a:r>
          </a:p>
        </p:txBody>
      </p:sp>
    </p:spTree>
    <p:extLst>
      <p:ext uri="{BB962C8B-B14F-4D97-AF65-F5344CB8AC3E}">
        <p14:creationId xmlns:p14="http://schemas.microsoft.com/office/powerpoint/2010/main" val="9729613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0" y="1447801"/>
            <a:ext cx="3810000" cy="4855731"/>
            <a:chOff x="3619500" y="1447800"/>
            <a:chExt cx="3810000" cy="4855731"/>
          </a:xfrm>
        </p:grpSpPr>
        <p:sp>
          <p:nvSpPr>
            <p:cNvPr id="2051" name="Oval 3"/>
            <p:cNvSpPr>
              <a:spLocks noChangeArrowheads="1"/>
            </p:cNvSpPr>
            <p:nvPr/>
          </p:nvSpPr>
          <p:spPr bwMode="auto">
            <a:xfrm>
              <a:off x="3619500" y="1447800"/>
              <a:ext cx="2667000" cy="2286000"/>
            </a:xfrm>
            <a:prstGeom prst="ellipse">
              <a:avLst/>
            </a:prstGeom>
            <a:solidFill>
              <a:srgbClr val="FF0000"/>
            </a:solidFill>
            <a:ln w="57150" algn="ctr">
              <a:solidFill>
                <a:schemeClr val="bg2"/>
              </a:solidFill>
              <a:round/>
              <a:headEnd/>
              <a:tailEnd/>
            </a:ln>
          </p:spPr>
          <p:txBody>
            <a:bodyPr wrap="none" anchor="ctr"/>
            <a:lstStyle/>
            <a:p>
              <a:pPr algn="ctr" eaLnBrk="0" fontAlgn="base" hangingPunct="0">
                <a:spcBef>
                  <a:spcPct val="0"/>
                </a:spcBef>
                <a:spcAft>
                  <a:spcPct val="0"/>
                </a:spcAft>
                <a:defRPr/>
              </a:pPr>
              <a:r>
                <a:rPr lang="en-US" sz="4000" baseline="-25000" dirty="0">
                  <a:solidFill>
                    <a:srgbClr val="000000"/>
                  </a:solidFill>
                  <a:latin typeface="Arial" charset="0"/>
                  <a:cs typeface="Arial" charset="0"/>
                </a:rPr>
                <a:t>SNS</a:t>
              </a:r>
            </a:p>
            <a:p>
              <a:pPr algn="ctr" eaLnBrk="0" fontAlgn="base" hangingPunct="0">
                <a:spcBef>
                  <a:spcPct val="0"/>
                </a:spcBef>
                <a:spcAft>
                  <a:spcPct val="0"/>
                </a:spcAft>
                <a:defRPr/>
              </a:pPr>
              <a:endParaRPr lang="en-US" sz="4000" b="1" baseline="-25000" dirty="0">
                <a:solidFill>
                  <a:srgbClr val="000000"/>
                </a:solidFill>
                <a:latin typeface="Arial" charset="0"/>
                <a:cs typeface="Arial" charset="0"/>
              </a:endParaRPr>
            </a:p>
            <a:p>
              <a:pPr algn="ctr" eaLnBrk="0" fontAlgn="base" hangingPunct="0">
                <a:spcBef>
                  <a:spcPct val="0"/>
                </a:spcBef>
                <a:spcAft>
                  <a:spcPct val="0"/>
                </a:spcAft>
                <a:defRPr/>
              </a:pPr>
              <a:r>
                <a:rPr lang="en-US" sz="4800" b="1" baseline="-25000" dirty="0">
                  <a:solidFill>
                    <a:srgbClr val="000000"/>
                  </a:solidFill>
                  <a:latin typeface="Arial" charset="0"/>
                  <a:cs typeface="Arial" charset="0"/>
                </a:rPr>
                <a:t>CAST</a:t>
              </a:r>
            </a:p>
            <a:p>
              <a:pPr algn="ctr" eaLnBrk="0" fontAlgn="base" hangingPunct="0">
                <a:spcBef>
                  <a:spcPct val="0"/>
                </a:spcBef>
                <a:spcAft>
                  <a:spcPct val="0"/>
                </a:spcAft>
                <a:defRPr/>
              </a:pPr>
              <a:endParaRPr lang="en-US" sz="4000" baseline="-25000" dirty="0">
                <a:solidFill>
                  <a:srgbClr val="000000"/>
                </a:solidFill>
                <a:latin typeface="Arial" charset="0"/>
                <a:cs typeface="Arial" charset="0"/>
              </a:endParaRPr>
            </a:p>
          </p:txBody>
        </p:sp>
        <p:sp>
          <p:nvSpPr>
            <p:cNvPr id="2057" name="Oval 9"/>
            <p:cNvSpPr>
              <a:spLocks noChangeArrowheads="1"/>
            </p:cNvSpPr>
            <p:nvPr/>
          </p:nvSpPr>
          <p:spPr bwMode="auto">
            <a:xfrm>
              <a:off x="4049726" y="4643305"/>
              <a:ext cx="1828800" cy="1660226"/>
            </a:xfrm>
            <a:prstGeom prst="ellipse">
              <a:avLst/>
            </a:prstGeom>
            <a:solidFill>
              <a:srgbClr val="FFFF00"/>
            </a:solidFill>
            <a:ln w="57150" algn="ctr">
              <a:solidFill>
                <a:schemeClr val="bg2"/>
              </a:solidFill>
              <a:round/>
              <a:headEnd/>
              <a:tailEnd/>
            </a:ln>
          </p:spPr>
          <p:txBody>
            <a:bodyPr wrap="none" anchor="ctr"/>
            <a:lstStyle/>
            <a:p>
              <a:pPr algn="ctr" eaLnBrk="0" fontAlgn="base" hangingPunct="0">
                <a:spcBef>
                  <a:spcPct val="0"/>
                </a:spcBef>
                <a:spcAft>
                  <a:spcPct val="0"/>
                </a:spcAft>
                <a:defRPr/>
              </a:pPr>
              <a:endParaRPr lang="en-US" sz="2400" baseline="-25000" dirty="0">
                <a:solidFill>
                  <a:srgbClr val="000000"/>
                </a:solidFill>
                <a:latin typeface="Arial" charset="0"/>
                <a:cs typeface="Arial" charset="0"/>
              </a:endParaRPr>
            </a:p>
            <a:p>
              <a:pPr algn="ctr" eaLnBrk="0" fontAlgn="base" hangingPunct="0">
                <a:spcBef>
                  <a:spcPct val="0"/>
                </a:spcBef>
                <a:spcAft>
                  <a:spcPct val="0"/>
                </a:spcAft>
                <a:defRPr/>
              </a:pPr>
              <a:r>
                <a:rPr lang="en-US" sz="2400" b="1" baseline="-25000" dirty="0">
                  <a:solidFill>
                    <a:srgbClr val="000000"/>
                  </a:solidFill>
                  <a:latin typeface="Arial" charset="0"/>
                  <a:cs typeface="Arial" charset="0"/>
                </a:rPr>
                <a:t>Sections</a:t>
              </a:r>
            </a:p>
            <a:p>
              <a:pPr algn="ctr" eaLnBrk="0" fontAlgn="base" hangingPunct="0">
                <a:spcBef>
                  <a:spcPct val="0"/>
                </a:spcBef>
                <a:spcAft>
                  <a:spcPct val="0"/>
                </a:spcAft>
                <a:defRPr/>
              </a:pPr>
              <a:endParaRPr lang="en-US" sz="4000" b="1" baseline="-25000" dirty="0">
                <a:solidFill>
                  <a:srgbClr val="FFFFFF"/>
                </a:solidFill>
                <a:latin typeface="Arial" charset="0"/>
                <a:cs typeface="Arial" charset="0"/>
              </a:endParaRPr>
            </a:p>
          </p:txBody>
        </p:sp>
        <p:sp>
          <p:nvSpPr>
            <p:cNvPr id="10" name="Left-Right Arrow 8"/>
            <p:cNvSpPr>
              <a:spLocks noChangeArrowheads="1"/>
            </p:cNvSpPr>
            <p:nvPr/>
          </p:nvSpPr>
          <p:spPr bwMode="auto">
            <a:xfrm rot="5400000" flipH="1">
              <a:off x="4422047" y="3998052"/>
              <a:ext cx="985706" cy="304800"/>
            </a:xfrm>
            <a:prstGeom prst="leftRightArrow">
              <a:avLst>
                <a:gd name="adj1" fmla="val 19053"/>
                <a:gd name="adj2" fmla="val 49955"/>
              </a:avLst>
            </a:prstGeom>
            <a:solidFill>
              <a:srgbClr val="CCECFF"/>
            </a:solidFill>
            <a:ln w="9525" algn="ctr">
              <a:solidFill>
                <a:srgbClr val="333333"/>
              </a:solidFill>
              <a:round/>
              <a:headEnd/>
              <a:tailEnd/>
            </a:ln>
          </p:spPr>
          <p:txBody>
            <a:bodyPr wrap="none" anchor="ctr"/>
            <a:lstStyle/>
            <a:p>
              <a:pPr algn="ctr" eaLnBrk="0" fontAlgn="base" hangingPunct="0">
                <a:spcBef>
                  <a:spcPct val="0"/>
                </a:spcBef>
                <a:spcAft>
                  <a:spcPct val="0"/>
                </a:spcAft>
                <a:defRPr/>
              </a:pPr>
              <a:endParaRPr lang="en-US" sz="2400" u="sng" baseline="-25000">
                <a:solidFill>
                  <a:srgbClr val="FFFFFF"/>
                </a:solidFill>
              </a:endParaRPr>
            </a:p>
          </p:txBody>
        </p:sp>
        <p:sp>
          <p:nvSpPr>
            <p:cNvPr id="6" name="Oval 5"/>
            <p:cNvSpPr>
              <a:spLocks noChangeArrowheads="1"/>
            </p:cNvSpPr>
            <p:nvPr/>
          </p:nvSpPr>
          <p:spPr bwMode="auto">
            <a:xfrm>
              <a:off x="5981700" y="3506474"/>
              <a:ext cx="1447800" cy="1371600"/>
            </a:xfrm>
            <a:prstGeom prst="ellipse">
              <a:avLst/>
            </a:prstGeom>
            <a:solidFill>
              <a:schemeClr val="accent6">
                <a:lumMod val="60000"/>
                <a:lumOff val="40000"/>
              </a:schemeClr>
            </a:solidFill>
            <a:ln w="57150" algn="ctr">
              <a:solidFill>
                <a:schemeClr val="bg2"/>
              </a:solidFill>
              <a:round/>
              <a:headEnd/>
              <a:tailEnd/>
            </a:ln>
          </p:spPr>
          <p:txBody>
            <a:bodyPr wrap="none" anchor="ctr"/>
            <a:lstStyle/>
            <a:p>
              <a:pPr algn="ctr" eaLnBrk="0" fontAlgn="base" hangingPunct="0">
                <a:spcBef>
                  <a:spcPct val="0"/>
                </a:spcBef>
                <a:spcAft>
                  <a:spcPct val="0"/>
                </a:spcAft>
                <a:defRPr/>
              </a:pPr>
              <a:endParaRPr lang="en-US" sz="2000" baseline="-25000" dirty="0">
                <a:solidFill>
                  <a:srgbClr val="000000"/>
                </a:solidFill>
                <a:latin typeface="Arial" charset="0"/>
                <a:cs typeface="Arial" charset="0"/>
              </a:endParaRPr>
            </a:p>
            <a:p>
              <a:pPr algn="ctr" eaLnBrk="0" fontAlgn="base" hangingPunct="0">
                <a:spcBef>
                  <a:spcPct val="0"/>
                </a:spcBef>
                <a:spcAft>
                  <a:spcPct val="0"/>
                </a:spcAft>
                <a:defRPr/>
              </a:pPr>
              <a:r>
                <a:rPr lang="en-US" sz="2400" b="1" baseline="-25000" dirty="0">
                  <a:solidFill>
                    <a:srgbClr val="000000"/>
                  </a:solidFill>
                  <a:latin typeface="Arial" charset="0"/>
                  <a:cs typeface="Arial" charset="0"/>
                </a:rPr>
                <a:t>Fellowship </a:t>
              </a:r>
            </a:p>
            <a:p>
              <a:pPr algn="ctr" eaLnBrk="0" fontAlgn="base" hangingPunct="0">
                <a:spcBef>
                  <a:spcPct val="0"/>
                </a:spcBef>
                <a:spcAft>
                  <a:spcPct val="0"/>
                </a:spcAft>
                <a:defRPr/>
              </a:pPr>
              <a:r>
                <a:rPr lang="en-US" sz="2400" b="1" baseline="-25000" dirty="0">
                  <a:solidFill>
                    <a:srgbClr val="000000"/>
                  </a:solidFill>
                  <a:latin typeface="Arial" charset="0"/>
                  <a:cs typeface="Arial" charset="0"/>
                </a:rPr>
                <a:t>Review </a:t>
              </a:r>
            </a:p>
            <a:p>
              <a:pPr algn="ctr" eaLnBrk="0" fontAlgn="base" hangingPunct="0">
                <a:spcBef>
                  <a:spcPct val="0"/>
                </a:spcBef>
                <a:spcAft>
                  <a:spcPct val="0"/>
                </a:spcAft>
                <a:defRPr/>
              </a:pPr>
              <a:r>
                <a:rPr lang="en-US" sz="2400" b="1" baseline="-25000" dirty="0">
                  <a:solidFill>
                    <a:srgbClr val="000000"/>
                  </a:solidFill>
                  <a:latin typeface="Arial" charset="0"/>
                  <a:cs typeface="Arial" charset="0"/>
                </a:rPr>
                <a:t>Committee</a:t>
              </a:r>
            </a:p>
            <a:p>
              <a:pPr algn="ctr" eaLnBrk="0" fontAlgn="base" hangingPunct="0">
                <a:spcBef>
                  <a:spcPct val="0"/>
                </a:spcBef>
                <a:spcAft>
                  <a:spcPct val="0"/>
                </a:spcAft>
                <a:defRPr/>
              </a:pPr>
              <a:endParaRPr lang="en-US" sz="2000" b="1" baseline="-25000" dirty="0">
                <a:solidFill>
                  <a:srgbClr val="000000"/>
                </a:solidFill>
                <a:latin typeface="Arial" charset="0"/>
                <a:cs typeface="Arial"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185881">
              <a:off x="5874407" y="3262278"/>
              <a:ext cx="266461" cy="612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064651">
              <a:off x="5783651" y="4488699"/>
              <a:ext cx="267541" cy="59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Box 2"/>
          <p:cNvSpPr txBox="1">
            <a:spLocks noChangeArrowheads="1"/>
          </p:cNvSpPr>
          <p:nvPr/>
        </p:nvSpPr>
        <p:spPr bwMode="auto">
          <a:xfrm>
            <a:off x="1310405" y="-88353"/>
            <a:ext cx="9448800" cy="1036181"/>
          </a:xfrm>
          <a:prstGeom prst="rect">
            <a:avLst/>
          </a:prstGeom>
          <a:noFill/>
          <a:ln w="57150">
            <a:noFill/>
            <a:miter lim="800000"/>
            <a:headEnd/>
            <a:tailEnd/>
          </a:ln>
        </p:spPr>
        <p:txBody>
          <a:bodyPr>
            <a:spAutoFit/>
          </a:bodyPr>
          <a:lstStyle/>
          <a:p>
            <a:pPr algn="ctr" eaLnBrk="0" fontAlgn="base" hangingPunct="0">
              <a:spcBef>
                <a:spcPct val="0"/>
              </a:spcBef>
              <a:spcAft>
                <a:spcPct val="0"/>
              </a:spcAft>
              <a:defRPr/>
            </a:pPr>
            <a:endParaRPr lang="en-US" sz="2800" b="1" baseline="-25000" dirty="0">
              <a:solidFill>
                <a:srgbClr val="FFFFFF"/>
              </a:solidFill>
              <a:latin typeface="Arial" pitchFamily="34" charset="0"/>
              <a:cs typeface="Arial" pitchFamily="34" charset="0"/>
            </a:endParaRPr>
          </a:p>
          <a:p>
            <a:pPr algn="ctr" eaLnBrk="0" fontAlgn="base" hangingPunct="0">
              <a:spcBef>
                <a:spcPct val="0"/>
              </a:spcBef>
              <a:spcAft>
                <a:spcPct val="0"/>
              </a:spcAft>
              <a:defRPr/>
            </a:pPr>
            <a:r>
              <a:rPr lang="en-US" sz="3600" baseline="-25000" dirty="0">
                <a:solidFill>
                  <a:srgbClr val="FFFFFF"/>
                </a:solidFill>
                <a:latin typeface="Arial" pitchFamily="34" charset="0"/>
                <a:cs typeface="Arial" pitchFamily="34" charset="0"/>
              </a:rPr>
              <a:t>CAST </a:t>
            </a:r>
            <a:r>
              <a:rPr lang="en-US" sz="3600" baseline="-25000" dirty="0" smtClean="0">
                <a:solidFill>
                  <a:srgbClr val="FFFFFF"/>
                </a:solidFill>
                <a:latin typeface="Arial" pitchFamily="34" charset="0"/>
                <a:cs typeface="Arial" pitchFamily="34" charset="0"/>
              </a:rPr>
              <a:t>subspecialty </a:t>
            </a:r>
            <a:r>
              <a:rPr lang="en-US" sz="3600" baseline="-25000" dirty="0">
                <a:solidFill>
                  <a:srgbClr val="FFFFFF"/>
                </a:solidFill>
                <a:latin typeface="Arial" pitchFamily="34" charset="0"/>
                <a:cs typeface="Arial" pitchFamily="34" charset="0"/>
              </a:rPr>
              <a:t>fellowships:</a:t>
            </a:r>
            <a:r>
              <a:rPr lang="en-US" sz="3600" b="1" baseline="-25000" dirty="0">
                <a:solidFill>
                  <a:srgbClr val="FFFF00"/>
                </a:solidFill>
                <a:latin typeface="Arial" pitchFamily="34" charset="0"/>
                <a:cs typeface="Arial" pitchFamily="34" charset="0"/>
              </a:rPr>
              <a:t> accreditation and certification</a:t>
            </a:r>
            <a:r>
              <a:rPr lang="en-US" sz="2800" b="1" baseline="-25000" dirty="0">
                <a:solidFill>
                  <a:srgbClr val="FFFFFF"/>
                </a:solidFill>
                <a:latin typeface="Arial" pitchFamily="34" charset="0"/>
                <a:cs typeface="Arial" pitchFamily="34" charset="0"/>
              </a:rPr>
              <a:t> </a:t>
            </a:r>
            <a:endParaRPr lang="en-US" sz="2800" baseline="-25000" dirty="0">
              <a:solidFill>
                <a:srgbClr val="FFFFFF"/>
              </a:solidFill>
              <a:latin typeface="Arial" pitchFamily="34" charset="0"/>
              <a:cs typeface="Arial" pitchFamily="34" charset="0"/>
            </a:endParaRPr>
          </a:p>
          <a:p>
            <a:pPr eaLnBrk="0" fontAlgn="base" hangingPunct="0">
              <a:spcBef>
                <a:spcPct val="0"/>
              </a:spcBef>
              <a:spcAft>
                <a:spcPct val="0"/>
              </a:spcAft>
              <a:defRPr/>
            </a:pPr>
            <a:r>
              <a:rPr lang="en-US" sz="2800" baseline="-25000" dirty="0">
                <a:solidFill>
                  <a:srgbClr val="FFFFFF"/>
                </a:solidFill>
                <a:latin typeface="Arial" pitchFamily="34" charset="0"/>
                <a:cs typeface="Arial" pitchFamily="34" charset="0"/>
              </a:rPr>
              <a:t>	</a:t>
            </a:r>
          </a:p>
        </p:txBody>
      </p:sp>
      <p:sp>
        <p:nvSpPr>
          <p:cNvPr id="13" name="Rectangle 12"/>
          <p:cNvSpPr/>
          <p:nvPr/>
        </p:nvSpPr>
        <p:spPr>
          <a:xfrm>
            <a:off x="5825255" y="910877"/>
            <a:ext cx="6015347" cy="6063198"/>
          </a:xfrm>
          <a:prstGeom prst="rect">
            <a:avLst/>
          </a:prstGeom>
        </p:spPr>
        <p:txBody>
          <a:bodyPr wrap="square">
            <a:spAutoFit/>
          </a:bodyPr>
          <a:lstStyle/>
          <a:p>
            <a:pPr eaLnBrk="0" fontAlgn="base" hangingPunct="0">
              <a:spcBef>
                <a:spcPct val="0"/>
              </a:spcBef>
              <a:spcAft>
                <a:spcPct val="0"/>
              </a:spcAft>
            </a:pPr>
            <a:r>
              <a:rPr lang="en-US" sz="2800" b="1" u="sng" baseline="-25000" dirty="0" smtClean="0">
                <a:solidFill>
                  <a:srgbClr val="FFFFFF"/>
                </a:solidFill>
                <a:latin typeface="Arial" panose="020B0604020202020204" pitchFamily="34" charset="0"/>
                <a:cs typeface="Arial" panose="020B0604020202020204" pitchFamily="34" charset="0"/>
              </a:rPr>
              <a:t>FRC </a:t>
            </a:r>
            <a:r>
              <a:rPr lang="en-US" sz="2800" b="1" u="sng" baseline="-25000" dirty="0">
                <a:solidFill>
                  <a:srgbClr val="FFFFFF"/>
                </a:solidFill>
                <a:latin typeface="Arial" panose="020B0604020202020204" pitchFamily="34" charset="0"/>
                <a:cs typeface="Arial" panose="020B0604020202020204" pitchFamily="34" charset="0"/>
              </a:rPr>
              <a:t>selection </a:t>
            </a:r>
            <a:r>
              <a:rPr lang="en-US" sz="2800" b="1" u="sng" baseline="-25000" dirty="0" smtClean="0">
                <a:solidFill>
                  <a:srgbClr val="FFFFFF"/>
                </a:solidFill>
                <a:latin typeface="Arial" panose="020B0604020202020204" pitchFamily="34" charset="0"/>
                <a:cs typeface="Arial" panose="020B0604020202020204" pitchFamily="34" charset="0"/>
              </a:rPr>
              <a:t>criteria/duties</a:t>
            </a:r>
            <a:r>
              <a:rPr lang="en-US" sz="2800" baseline="-25000" dirty="0" smtClean="0">
                <a:solidFill>
                  <a:srgbClr val="FFFFFF"/>
                </a:solidFill>
                <a:latin typeface="Arial" panose="020B0604020202020204" pitchFamily="34" charset="0"/>
                <a:cs typeface="Arial" panose="020B0604020202020204" pitchFamily="34" charset="0"/>
              </a:rPr>
              <a:t>:</a:t>
            </a:r>
            <a:endParaRPr lang="en-US" sz="28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US" sz="28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800" baseline="-25000" dirty="0" smtClean="0">
                <a:solidFill>
                  <a:srgbClr val="FFFFFF"/>
                </a:solidFill>
                <a:latin typeface="Arial" panose="020B0604020202020204" pitchFamily="34" charset="0"/>
                <a:cs typeface="Arial" panose="020B0604020202020204" pitchFamily="34" charset="0"/>
              </a:rPr>
              <a:t>  three </a:t>
            </a:r>
            <a:r>
              <a:rPr lang="en-US" sz="2800" baseline="-25000" dirty="0">
                <a:solidFill>
                  <a:srgbClr val="FFFFFF"/>
                </a:solidFill>
                <a:latin typeface="Arial" panose="020B0604020202020204" pitchFamily="34" charset="0"/>
                <a:cs typeface="Arial" panose="020B0604020202020204" pitchFamily="34" charset="0"/>
              </a:rPr>
              <a:t>(3) members </a:t>
            </a:r>
            <a:r>
              <a:rPr lang="en-US" sz="2800" baseline="-25000" dirty="0" smtClean="0">
                <a:solidFill>
                  <a:srgbClr val="FFFFFF"/>
                </a:solidFill>
                <a:latin typeface="Arial" panose="020B0604020202020204" pitchFamily="34" charset="0"/>
                <a:cs typeface="Arial" panose="020B0604020202020204" pitchFamily="34" charset="0"/>
              </a:rPr>
              <a:t>active in Section (and</a:t>
            </a:r>
            <a:r>
              <a:rPr lang="en-US" sz="2800" dirty="0" smtClean="0">
                <a:solidFill>
                  <a:srgbClr val="FFFFFF"/>
                </a:solidFill>
                <a:latin typeface="Arial" panose="020B0604020202020204" pitchFamily="34" charset="0"/>
                <a:cs typeface="Arial" panose="020B0604020202020204" pitchFamily="34" charset="0"/>
              </a:rPr>
              <a:t> </a:t>
            </a:r>
            <a:r>
              <a:rPr lang="en-US" sz="2800" baseline="-25000" dirty="0" smtClean="0">
                <a:solidFill>
                  <a:srgbClr val="FFFFFF"/>
                </a:solidFill>
                <a:latin typeface="Arial" panose="020B0604020202020204" pitchFamily="34" charset="0"/>
                <a:cs typeface="Arial" panose="020B0604020202020204" pitchFamily="34" charset="0"/>
              </a:rPr>
              <a:t>SNS)</a:t>
            </a:r>
          </a:p>
          <a:p>
            <a:pPr eaLnBrk="0" fontAlgn="base" hangingPunct="0">
              <a:spcBef>
                <a:spcPct val="0"/>
              </a:spcBef>
              <a:spcAft>
                <a:spcPct val="0"/>
              </a:spcAft>
            </a:pPr>
            <a:endParaRPr lang="en-US" sz="2800" baseline="-25000" dirty="0" smtClean="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800" baseline="-25000" dirty="0" smtClean="0">
                <a:solidFill>
                  <a:srgbClr val="FFFFFF"/>
                </a:solidFill>
                <a:latin typeface="Arial" panose="020B0604020202020204" pitchFamily="34" charset="0"/>
                <a:cs typeface="Arial" panose="020B0604020202020204" pitchFamily="34" charset="0"/>
              </a:rPr>
              <a:t>     - potential candidates </a:t>
            </a:r>
            <a:r>
              <a:rPr lang="en-US" sz="2800" baseline="-25000" dirty="0">
                <a:solidFill>
                  <a:srgbClr val="FFFFFF"/>
                </a:solidFill>
                <a:latin typeface="Arial" panose="020B0604020202020204" pitchFamily="34" charset="0"/>
                <a:cs typeface="Arial" panose="020B0604020202020204" pitchFamily="34" charset="0"/>
              </a:rPr>
              <a:t>for CAST committee </a:t>
            </a:r>
            <a:endParaRPr lang="en-US" sz="2800" baseline="-25000" dirty="0" smtClean="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800" baseline="-25000" dirty="0" smtClean="0">
                <a:solidFill>
                  <a:srgbClr val="FFFFFF"/>
                </a:solidFill>
                <a:latin typeface="Arial" panose="020B0604020202020204" pitchFamily="34" charset="0"/>
                <a:cs typeface="Arial" panose="020B0604020202020204" pitchFamily="34" charset="0"/>
              </a:rPr>
              <a:t>     - 3 </a:t>
            </a:r>
            <a:r>
              <a:rPr lang="en-US" sz="2800" baseline="-25000" dirty="0" err="1" smtClean="0">
                <a:solidFill>
                  <a:srgbClr val="FFFFFF"/>
                </a:solidFill>
                <a:latin typeface="Arial" panose="020B0604020202020204" pitchFamily="34" charset="0"/>
                <a:cs typeface="Arial" panose="020B0604020202020204" pitchFamily="34" charset="0"/>
              </a:rPr>
              <a:t>yr</a:t>
            </a:r>
            <a:r>
              <a:rPr lang="en-US" sz="2800" baseline="-25000" dirty="0" smtClean="0">
                <a:solidFill>
                  <a:srgbClr val="FFFFFF"/>
                </a:solidFill>
                <a:latin typeface="Arial" panose="020B0604020202020204" pitchFamily="34" charset="0"/>
                <a:cs typeface="Arial" panose="020B0604020202020204" pitchFamily="34" charset="0"/>
              </a:rPr>
              <a:t> appointment/1 renewal</a:t>
            </a:r>
          </a:p>
          <a:p>
            <a:pPr eaLnBrk="0" fontAlgn="base" hangingPunct="0">
              <a:spcBef>
                <a:spcPct val="0"/>
              </a:spcBef>
              <a:spcAft>
                <a:spcPct val="0"/>
              </a:spcAft>
            </a:pPr>
            <a:endParaRPr lang="en-US" sz="2800" baseline="-25000" dirty="0" smtClean="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r>
              <a:rPr lang="en-US" sz="2800" baseline="-25000" dirty="0" smtClean="0">
                <a:solidFill>
                  <a:srgbClr val="FFFFFF"/>
                </a:solidFill>
                <a:latin typeface="Arial" panose="020B0604020202020204" pitchFamily="34" charset="0"/>
                <a:cs typeface="Arial" panose="020B0604020202020204" pitchFamily="34" charset="0"/>
              </a:rPr>
              <a:t>   Responsibilities:</a:t>
            </a:r>
          </a:p>
          <a:p>
            <a:pPr eaLnBrk="0" fontAlgn="base" hangingPunct="0">
              <a:spcBef>
                <a:spcPct val="0"/>
              </a:spcBef>
              <a:spcAft>
                <a:spcPct val="0"/>
              </a:spcAft>
              <a:defRPr/>
            </a:pPr>
            <a:endParaRPr lang="en-US" sz="28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r>
              <a:rPr lang="en-US" sz="2800" baseline="-25000" dirty="0" smtClean="0">
                <a:solidFill>
                  <a:srgbClr val="FFFFFF"/>
                </a:solidFill>
                <a:latin typeface="Arial" panose="020B0604020202020204" pitchFamily="34" charset="0"/>
                <a:cs typeface="Arial" panose="020B0604020202020204" pitchFamily="34" charset="0"/>
              </a:rPr>
              <a:t>      - update </a:t>
            </a:r>
            <a:r>
              <a:rPr lang="en-US" sz="2800" baseline="-25000" dirty="0">
                <a:solidFill>
                  <a:srgbClr val="FFFFFF"/>
                </a:solidFill>
                <a:latin typeface="Arial" panose="020B0604020202020204" pitchFamily="34" charset="0"/>
                <a:cs typeface="Arial" panose="020B0604020202020204" pitchFamily="34" charset="0"/>
              </a:rPr>
              <a:t>Program </a:t>
            </a:r>
            <a:r>
              <a:rPr lang="en-US" sz="2800" baseline="-25000" dirty="0" smtClean="0">
                <a:solidFill>
                  <a:srgbClr val="FFFFFF"/>
                </a:solidFill>
                <a:latin typeface="Arial" panose="020B0604020202020204" pitchFamily="34" charset="0"/>
                <a:cs typeface="Arial" panose="020B0604020202020204" pitchFamily="34" charset="0"/>
              </a:rPr>
              <a:t>Requirements for </a:t>
            </a:r>
            <a:r>
              <a:rPr lang="en-US" sz="2800" b="1" u="sng" baseline="-25000" dirty="0" smtClean="0">
                <a:solidFill>
                  <a:srgbClr val="FFFFFF"/>
                </a:solidFill>
                <a:latin typeface="Arial" panose="020B0604020202020204" pitchFamily="34" charset="0"/>
                <a:cs typeface="Arial" panose="020B0604020202020204" pitchFamily="34" charset="0"/>
              </a:rPr>
              <a:t>each</a:t>
            </a:r>
            <a:r>
              <a:rPr lang="en-US" sz="2800" baseline="-25000" dirty="0" smtClean="0">
                <a:solidFill>
                  <a:srgbClr val="FFFFFF"/>
                </a:solidFill>
                <a:latin typeface="Arial" panose="020B0604020202020204" pitchFamily="34" charset="0"/>
                <a:cs typeface="Arial" panose="020B0604020202020204" pitchFamily="34" charset="0"/>
              </a:rPr>
              <a:t>   	subspecialty variation including duration</a:t>
            </a:r>
            <a:r>
              <a:rPr lang="en-US" sz="2800" baseline="-25000" dirty="0">
                <a:solidFill>
                  <a:srgbClr val="FFFFFF"/>
                </a:solidFill>
                <a:latin typeface="Arial" panose="020B0604020202020204" pitchFamily="34" charset="0"/>
                <a:cs typeface="Arial" panose="020B0604020202020204" pitchFamily="34" charset="0"/>
              </a:rPr>
              <a:t>, </a:t>
            </a:r>
            <a:r>
              <a:rPr lang="en-US" sz="2800" baseline="-25000" dirty="0" smtClean="0">
                <a:solidFill>
                  <a:srgbClr val="FFFFFF"/>
                </a:solidFill>
                <a:latin typeface="Arial" panose="020B0604020202020204" pitchFamily="34" charset="0"/>
                <a:cs typeface="Arial" panose="020B0604020202020204" pitchFamily="34" charset="0"/>
              </a:rPr>
              <a:t>	timing </a:t>
            </a:r>
            <a:r>
              <a:rPr lang="en-US" sz="2800" baseline="-25000" dirty="0">
                <a:solidFill>
                  <a:srgbClr val="FFFFFF"/>
                </a:solidFill>
                <a:latin typeface="Arial" panose="020B0604020202020204" pitchFamily="34" charset="0"/>
                <a:cs typeface="Arial" panose="020B0604020202020204" pitchFamily="34" charset="0"/>
              </a:rPr>
              <a:t>of </a:t>
            </a:r>
            <a:r>
              <a:rPr lang="en-US" sz="2800" baseline="-25000" dirty="0" smtClean="0">
                <a:solidFill>
                  <a:srgbClr val="FFFFFF"/>
                </a:solidFill>
                <a:latin typeface="Arial" panose="020B0604020202020204" pitchFamily="34" charset="0"/>
                <a:cs typeface="Arial" panose="020B0604020202020204" pitchFamily="34" charset="0"/>
              </a:rPr>
              <a:t>training, enfolded, </a:t>
            </a:r>
            <a:r>
              <a:rPr lang="en-US" sz="2800" baseline="-25000" dirty="0" err="1" smtClean="0">
                <a:solidFill>
                  <a:srgbClr val="FFFFFF"/>
                </a:solidFill>
                <a:latin typeface="Arial" panose="020B0604020202020204" pitchFamily="34" charset="0"/>
                <a:cs typeface="Arial" panose="020B0604020202020204" pitchFamily="34" charset="0"/>
              </a:rPr>
              <a:t>etc</a:t>
            </a:r>
            <a:endParaRPr lang="en-US" sz="2800" baseline="-25000" dirty="0" smtClean="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endParaRPr lang="en-US" sz="28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r>
              <a:rPr lang="en-US" sz="2800" baseline="-25000" dirty="0" smtClean="0">
                <a:solidFill>
                  <a:srgbClr val="FFFFFF"/>
                </a:solidFill>
                <a:latin typeface="Arial" panose="020B0604020202020204" pitchFamily="34" charset="0"/>
                <a:cs typeface="Arial" panose="020B0604020202020204" pitchFamily="34" charset="0"/>
              </a:rPr>
              <a:t>      - define subspecialty–specific 	institutional/individual </a:t>
            </a:r>
            <a:r>
              <a:rPr lang="en-US" sz="2800" baseline="-25000" dirty="0">
                <a:solidFill>
                  <a:srgbClr val="FFFFFF"/>
                </a:solidFill>
                <a:latin typeface="Arial" panose="020B0604020202020204" pitchFamily="34" charset="0"/>
                <a:cs typeface="Arial" panose="020B0604020202020204" pitchFamily="34" charset="0"/>
              </a:rPr>
              <a:t>case </a:t>
            </a:r>
            <a:r>
              <a:rPr lang="en-US" sz="2800" baseline="-25000" dirty="0" smtClean="0">
                <a:solidFill>
                  <a:srgbClr val="FFFFFF"/>
                </a:solidFill>
                <a:latin typeface="Arial" panose="020B0604020202020204" pitchFamily="34" charset="0"/>
                <a:cs typeface="Arial" panose="020B0604020202020204" pitchFamily="34" charset="0"/>
              </a:rPr>
              <a:t>requirements</a:t>
            </a:r>
          </a:p>
          <a:p>
            <a:pPr eaLnBrk="0" fontAlgn="base" hangingPunct="0">
              <a:spcBef>
                <a:spcPct val="0"/>
              </a:spcBef>
              <a:spcAft>
                <a:spcPct val="0"/>
              </a:spcAft>
              <a:defRPr/>
            </a:pPr>
            <a:r>
              <a:rPr lang="en-US" sz="2800" baseline="-25000" dirty="0" smtClean="0">
                <a:solidFill>
                  <a:srgbClr val="FFFFFF"/>
                </a:solidFill>
                <a:latin typeface="Arial" panose="020B0604020202020204" pitchFamily="34" charset="0"/>
                <a:cs typeface="Arial" panose="020B0604020202020204" pitchFamily="34" charset="0"/>
              </a:rPr>
              <a:t>	(forms 2 and 3)</a:t>
            </a:r>
          </a:p>
          <a:p>
            <a:pPr eaLnBrk="0" fontAlgn="base" hangingPunct="0">
              <a:spcBef>
                <a:spcPct val="0"/>
              </a:spcBef>
              <a:spcAft>
                <a:spcPct val="0"/>
              </a:spcAft>
              <a:defRPr/>
            </a:pPr>
            <a:endParaRPr lang="en-US" sz="28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r>
              <a:rPr lang="en-US" sz="2800" baseline="-25000" dirty="0">
                <a:solidFill>
                  <a:srgbClr val="FFFFFF"/>
                </a:solidFill>
                <a:latin typeface="Arial" panose="020B0604020202020204" pitchFamily="34" charset="0"/>
                <a:cs typeface="Arial" panose="020B0604020202020204" pitchFamily="34" charset="0"/>
              </a:rPr>
              <a:t> </a:t>
            </a:r>
            <a:r>
              <a:rPr lang="en-US" sz="2800" dirty="0" smtClean="0">
                <a:solidFill>
                  <a:srgbClr val="FFFFFF"/>
                </a:solidFill>
                <a:latin typeface="Arial" panose="020B0604020202020204" pitchFamily="34" charset="0"/>
                <a:cs typeface="Arial" panose="020B0604020202020204" pitchFamily="34" charset="0"/>
              </a:rPr>
              <a:t>    </a:t>
            </a:r>
            <a:r>
              <a:rPr lang="en-US" sz="2800" baseline="-25000" dirty="0" smtClean="0">
                <a:solidFill>
                  <a:srgbClr val="FFFFFF"/>
                </a:solidFill>
                <a:latin typeface="Arial" panose="020B0604020202020204" pitchFamily="34" charset="0"/>
                <a:cs typeface="Arial" panose="020B0604020202020204" pitchFamily="34" charset="0"/>
              </a:rPr>
              <a:t>- milestone revisions</a:t>
            </a:r>
            <a:endParaRPr lang="en-US" sz="2800" baseline="-25000" dirty="0">
              <a:solidFill>
                <a:srgbClr val="FFFFFF"/>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US" sz="2400" dirty="0">
              <a:solidFill>
                <a:srgbClr val="FFFFFF"/>
              </a:solidFill>
              <a:latin typeface="Arial" panose="020B0604020202020204" pitchFamily="34" charset="0"/>
              <a:cs typeface="Arial" panose="020B0604020202020204" pitchFamily="34" charset="0"/>
            </a:endParaRPr>
          </a:p>
        </p:txBody>
      </p:sp>
      <p:sp>
        <p:nvSpPr>
          <p:cNvPr id="14" name="Rectangle 13"/>
          <p:cNvSpPr/>
          <p:nvPr/>
        </p:nvSpPr>
        <p:spPr>
          <a:xfrm>
            <a:off x="555877" y="3453082"/>
            <a:ext cx="2130296" cy="1323439"/>
          </a:xfrm>
          <a:prstGeom prst="rect">
            <a:avLst/>
          </a:prstGeom>
        </p:spPr>
        <p:txBody>
          <a:bodyPr wrap="square">
            <a:spAutoFit/>
          </a:bodyPr>
          <a:lstStyle/>
          <a:p>
            <a:pPr eaLnBrk="0" fontAlgn="base" hangingPunct="0">
              <a:spcBef>
                <a:spcPct val="0"/>
              </a:spcBef>
              <a:spcAft>
                <a:spcPct val="0"/>
              </a:spcAft>
              <a:defRPr/>
            </a:pPr>
            <a:r>
              <a:rPr lang="en-US" sz="4000" b="1" baseline="-25000" dirty="0">
                <a:solidFill>
                  <a:srgbClr val="FFFF00"/>
                </a:solidFill>
                <a:latin typeface="Arial" pitchFamily="34" charset="0"/>
                <a:cs typeface="Arial" pitchFamily="34" charset="0"/>
              </a:rPr>
              <a:t>CAST </a:t>
            </a:r>
            <a:r>
              <a:rPr lang="en-US" sz="4000" b="1" baseline="-25000" dirty="0" smtClean="0">
                <a:solidFill>
                  <a:srgbClr val="FFFF00"/>
                </a:solidFill>
                <a:latin typeface="Arial" pitchFamily="34" charset="0"/>
                <a:cs typeface="Arial" pitchFamily="34" charset="0"/>
              </a:rPr>
              <a:t> </a:t>
            </a:r>
          </a:p>
          <a:p>
            <a:pPr eaLnBrk="0" fontAlgn="base" hangingPunct="0">
              <a:spcBef>
                <a:spcPct val="0"/>
              </a:spcBef>
              <a:spcAft>
                <a:spcPct val="0"/>
              </a:spcAft>
              <a:defRPr/>
            </a:pPr>
            <a:r>
              <a:rPr lang="en-US" sz="4000" b="1" baseline="-25000" dirty="0" smtClean="0">
                <a:solidFill>
                  <a:srgbClr val="FFFF00"/>
                </a:solidFill>
                <a:latin typeface="Arial" pitchFamily="34" charset="0"/>
                <a:cs typeface="Arial" pitchFamily="34" charset="0"/>
              </a:rPr>
              <a:t>Sections  </a:t>
            </a:r>
          </a:p>
          <a:p>
            <a:pPr eaLnBrk="0" fontAlgn="base" hangingPunct="0">
              <a:spcBef>
                <a:spcPct val="0"/>
              </a:spcBef>
              <a:spcAft>
                <a:spcPct val="0"/>
              </a:spcAft>
              <a:defRPr/>
            </a:pPr>
            <a:r>
              <a:rPr lang="en-US" sz="4000" b="1" baseline="-25000" dirty="0" smtClean="0">
                <a:solidFill>
                  <a:srgbClr val="FFFF00"/>
                </a:solidFill>
                <a:latin typeface="Arial" pitchFamily="34" charset="0"/>
                <a:cs typeface="Arial" pitchFamily="34" charset="0"/>
              </a:rPr>
              <a:t>FRCs</a:t>
            </a:r>
            <a:endParaRPr lang="en-US" sz="2800" b="1" baseline="-250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505339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433" y="165463"/>
            <a:ext cx="10058400" cy="1143000"/>
          </a:xfrm>
        </p:spPr>
        <p:txBody>
          <a:bodyPr/>
          <a:lstStyle/>
          <a:p>
            <a:r>
              <a:rPr lang="en-US" sz="3200" dirty="0">
                <a:solidFill>
                  <a:schemeClr val="tx1"/>
                </a:solidFill>
                <a:latin typeface="Arial" panose="020B0604020202020204" pitchFamily="34" charset="0"/>
                <a:cs typeface="Arial" panose="020B0604020202020204" pitchFamily="34" charset="0"/>
              </a:rPr>
              <a:t>CAST fellowship accreditation: </a:t>
            </a:r>
            <a:br>
              <a:rPr lang="en-US" sz="3200" dirty="0">
                <a:solidFill>
                  <a:schemeClr val="tx1"/>
                </a:solidFill>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data/form requirements</a:t>
            </a:r>
          </a:p>
        </p:txBody>
      </p:sp>
      <p:sp>
        <p:nvSpPr>
          <p:cNvPr id="3" name="Content Placeholder 2"/>
          <p:cNvSpPr>
            <a:spLocks noGrp="1"/>
          </p:cNvSpPr>
          <p:nvPr>
            <p:ph idx="1"/>
          </p:nvPr>
        </p:nvSpPr>
        <p:spPr>
          <a:xfrm>
            <a:off x="903514" y="1449978"/>
            <a:ext cx="10722429" cy="5029200"/>
          </a:xfrm>
        </p:spPr>
        <p:txBody>
          <a:bodyPr/>
          <a:lstStyle/>
          <a:p>
            <a:pPr marL="0" indent="0">
              <a:spcBef>
                <a:spcPts val="0"/>
              </a:spcBef>
              <a:spcAft>
                <a:spcPts val="0"/>
              </a:spcAft>
              <a:buNone/>
            </a:pPr>
            <a:r>
              <a:rPr lang="en-US" sz="2400" dirty="0" smtClean="0">
                <a:latin typeface="Arial" panose="020B0604020202020204" pitchFamily="34" charset="0"/>
                <a:ea typeface="Calibri" panose="020F0502020204030204" pitchFamily="34" charset="0"/>
                <a:cs typeface="Arial" panose="020B0604020202020204" pitchFamily="34" charset="0"/>
              </a:rPr>
              <a:t>Form A: </a:t>
            </a:r>
            <a:r>
              <a:rPr lang="en-US" sz="2400" b="1" dirty="0" smtClean="0">
                <a:solidFill>
                  <a:schemeClr val="tx2"/>
                </a:solidFill>
                <a:latin typeface="Arial" panose="020B0604020202020204" pitchFamily="34" charset="0"/>
                <a:ea typeface="Calibri" panose="020F0502020204030204" pitchFamily="34" charset="0"/>
                <a:cs typeface="Arial" panose="020B0604020202020204" pitchFamily="34" charset="0"/>
              </a:rPr>
              <a:t>application form </a:t>
            </a:r>
            <a:r>
              <a:rPr lang="en-US" sz="2400" dirty="0" smtClean="0">
                <a:latin typeface="Arial" panose="020B0604020202020204" pitchFamily="34" charset="0"/>
                <a:ea typeface="Calibri" panose="020F0502020204030204" pitchFamily="34" charset="0"/>
                <a:cs typeface="Arial" panose="020B0604020202020204" pitchFamily="34" charset="0"/>
              </a:rPr>
              <a:t>– entered via SNS website</a:t>
            </a:r>
          </a:p>
          <a:p>
            <a:pPr marL="0" indent="0">
              <a:spcBef>
                <a:spcPts val="0"/>
              </a:spcBef>
              <a:spcAft>
                <a:spcPts val="0"/>
              </a:spcAft>
              <a:buNone/>
            </a:pPr>
            <a:r>
              <a:rPr lang="en-US" sz="2400" dirty="0" smtClean="0">
                <a:latin typeface="Arial" panose="020B0604020202020204" pitchFamily="34" charset="0"/>
                <a:ea typeface="Calibri" panose="020F0502020204030204" pitchFamily="34" charset="0"/>
                <a:cs typeface="Arial" panose="020B0604020202020204" pitchFamily="34" charset="0"/>
              </a:rPr>
              <a:t>	</a:t>
            </a:r>
            <a:r>
              <a:rPr lang="en-US" sz="2400" dirty="0" smtClean="0">
                <a:solidFill>
                  <a:srgbClr val="FFC000"/>
                </a:solidFill>
                <a:latin typeface="Arial" panose="020B0604020202020204" pitchFamily="34" charset="0"/>
                <a:ea typeface="Calibri" panose="020F0502020204030204" pitchFamily="34" charset="0"/>
                <a:cs typeface="Arial" panose="020B0604020202020204" pitchFamily="34" charset="0"/>
              </a:rPr>
              <a:t>updated, portions transferred to ACGME (ADS)/NREF annually</a:t>
            </a:r>
          </a:p>
          <a:p>
            <a:pPr marL="0" indent="0">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0"/>
              </a:spcAft>
              <a:buNone/>
            </a:pPr>
            <a:r>
              <a:rPr lang="en-US" sz="2400" dirty="0" smtClean="0">
                <a:latin typeface="Arial" panose="020B0604020202020204" pitchFamily="34" charset="0"/>
                <a:ea typeface="Calibri" panose="020F0502020204030204" pitchFamily="34" charset="0"/>
                <a:cs typeface="Arial" panose="020B0604020202020204" pitchFamily="34" charset="0"/>
              </a:rPr>
              <a:t>Form </a:t>
            </a:r>
            <a:r>
              <a:rPr lang="en-US" sz="2400" dirty="0">
                <a:latin typeface="Arial" panose="020B0604020202020204" pitchFamily="34" charset="0"/>
                <a:ea typeface="Calibri" panose="020F0502020204030204" pitchFamily="34" charset="0"/>
                <a:cs typeface="Arial" panose="020B0604020202020204" pitchFamily="34" charset="0"/>
              </a:rPr>
              <a:t>1: </a:t>
            </a:r>
            <a:r>
              <a:rPr lang="en-US" sz="2400" b="1" dirty="0">
                <a:solidFill>
                  <a:schemeClr val="tx2"/>
                </a:solidFill>
                <a:latin typeface="Arial" panose="020B0604020202020204" pitchFamily="34" charset="0"/>
                <a:ea typeface="Calibri" panose="020F0502020204030204" pitchFamily="34" charset="0"/>
                <a:cs typeface="Arial" panose="020B0604020202020204" pitchFamily="34" charset="0"/>
              </a:rPr>
              <a:t>institutional case report – general</a:t>
            </a:r>
            <a:r>
              <a:rPr lang="en-US" sz="2400" dirty="0">
                <a:latin typeface="Arial" panose="020B0604020202020204" pitchFamily="34" charset="0"/>
                <a:ea typeface="Calibri" panose="020F0502020204030204" pitchFamily="34" charset="0"/>
                <a:cs typeface="Arial" panose="020B0604020202020204" pitchFamily="34" charset="0"/>
              </a:rPr>
              <a:t> </a:t>
            </a:r>
          </a:p>
          <a:p>
            <a:pPr marL="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all cases done by sponsoring </a:t>
            </a:r>
            <a:r>
              <a:rPr lang="en-US" sz="2400" dirty="0" smtClean="0">
                <a:latin typeface="Arial" panose="020B0604020202020204" pitchFamily="34" charset="0"/>
                <a:ea typeface="Calibri" panose="020F0502020204030204" pitchFamily="34" charset="0"/>
                <a:cs typeface="Arial" panose="020B0604020202020204" pitchFamily="34" charset="0"/>
              </a:rPr>
              <a:t>institution residency training </a:t>
            </a:r>
            <a:r>
              <a:rPr lang="en-US" sz="2400" dirty="0">
                <a:latin typeface="Arial" panose="020B0604020202020204" pitchFamily="34" charset="0"/>
                <a:ea typeface="Calibri" panose="020F0502020204030204" pitchFamily="34" charset="0"/>
                <a:cs typeface="Arial" panose="020B0604020202020204" pitchFamily="34" charset="0"/>
              </a:rPr>
              <a:t>program</a:t>
            </a:r>
          </a:p>
          <a:p>
            <a:pPr marL="0" indent="0">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Form 2: </a:t>
            </a:r>
            <a:r>
              <a:rPr lang="en-US" sz="2400" b="1" dirty="0">
                <a:solidFill>
                  <a:schemeClr val="tx2"/>
                </a:solidFill>
                <a:latin typeface="Arial" panose="020B0604020202020204" pitchFamily="34" charset="0"/>
                <a:ea typeface="Calibri" panose="020F0502020204030204" pitchFamily="34" charset="0"/>
                <a:cs typeface="Arial" panose="020B0604020202020204" pitchFamily="34" charset="0"/>
              </a:rPr>
              <a:t>institutional case report – subspecialty</a:t>
            </a:r>
          </a:p>
          <a:p>
            <a:pPr marL="0" indent="0">
              <a:spcBef>
                <a:spcPts val="0"/>
              </a:spcBef>
              <a:spcAft>
                <a:spcPts val="0"/>
              </a:spcAft>
              <a:buNone/>
            </a:pPr>
            <a:r>
              <a:rPr lang="en-US" sz="2400" b="1" dirty="0">
                <a:solidFill>
                  <a:schemeClr val="tx2"/>
                </a:solidFill>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all pertinent subspecialty cases done </a:t>
            </a:r>
            <a:r>
              <a:rPr lang="en-US" sz="2400" dirty="0" smtClean="0">
                <a:latin typeface="Arial" panose="020B0604020202020204" pitchFamily="34" charset="0"/>
                <a:ea typeface="Calibri" panose="020F0502020204030204" pitchFamily="34" charset="0"/>
                <a:cs typeface="Arial" panose="020B0604020202020204" pitchFamily="34" charset="0"/>
              </a:rPr>
              <a:t>by sponsoring institution  	residency training </a:t>
            </a:r>
            <a:r>
              <a:rPr lang="en-US" sz="2400" dirty="0">
                <a:latin typeface="Arial" panose="020B0604020202020204" pitchFamily="34" charset="0"/>
                <a:ea typeface="Calibri" panose="020F0502020204030204" pitchFamily="34" charset="0"/>
                <a:cs typeface="Arial" panose="020B0604020202020204" pitchFamily="34" charset="0"/>
              </a:rPr>
              <a:t>program </a:t>
            </a:r>
          </a:p>
          <a:p>
            <a:pPr marL="0" indent="0">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Form 3: </a:t>
            </a:r>
            <a:r>
              <a:rPr lang="en-US" sz="2400" b="1" dirty="0">
                <a:solidFill>
                  <a:schemeClr val="tx2"/>
                </a:solidFill>
                <a:latin typeface="Arial" panose="020B0604020202020204" pitchFamily="34" charset="0"/>
                <a:ea typeface="Calibri" panose="020F0502020204030204" pitchFamily="34" charset="0"/>
                <a:cs typeface="Arial" panose="020B0604020202020204" pitchFamily="34" charset="0"/>
              </a:rPr>
              <a:t>individual case report form – training </a:t>
            </a:r>
          </a:p>
          <a:p>
            <a:pPr marL="0" indent="0">
              <a:spcBef>
                <a:spcPts val="0"/>
              </a:spcBef>
              <a:spcAft>
                <a:spcPts val="0"/>
              </a:spcAft>
              <a:buNone/>
            </a:pPr>
            <a:r>
              <a:rPr lang="en-US" sz="2400" b="1" dirty="0">
                <a:solidFill>
                  <a:schemeClr val="tx2"/>
                </a:solidFill>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validates the </a:t>
            </a:r>
            <a:r>
              <a:rPr lang="en-US" sz="2400" dirty="0" smtClean="0">
                <a:latin typeface="Arial" panose="020B0604020202020204" pitchFamily="34" charset="0"/>
                <a:ea typeface="Calibri" panose="020F0502020204030204" pitchFamily="34" charset="0"/>
                <a:cs typeface="Arial" panose="020B0604020202020204" pitchFamily="34" charset="0"/>
              </a:rPr>
              <a:t>experience</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of the individual during the fellowship</a:t>
            </a:r>
          </a:p>
          <a:p>
            <a:pPr marL="0" indent="0">
              <a:spcBef>
                <a:spcPts val="0"/>
              </a:spcBef>
              <a:spcAft>
                <a:spcPts val="0"/>
              </a:spcAft>
              <a:buNone/>
            </a:pPr>
            <a:r>
              <a:rPr lang="en-US" sz="2000" dirty="0">
                <a:latin typeface="Arial" panose="020B0604020202020204" pitchFamily="34" charset="0"/>
                <a:ea typeface="Calibri" panose="020F0502020204030204" pitchFamily="34" charset="0"/>
                <a:cs typeface="Arial" panose="020B0604020202020204" pitchFamily="34" charset="0"/>
              </a:rPr>
              <a:t>	</a:t>
            </a:r>
            <a:r>
              <a:rPr lang="en-US" sz="2400" dirty="0" smtClean="0">
                <a:solidFill>
                  <a:srgbClr val="FFC000"/>
                </a:solidFill>
                <a:latin typeface="Arial" panose="020B0604020202020204" pitchFamily="34" charset="0"/>
                <a:ea typeface="Calibri" panose="020F0502020204030204" pitchFamily="34" charset="0"/>
                <a:cs typeface="Arial" panose="020B0604020202020204" pitchFamily="34" charset="0"/>
              </a:rPr>
              <a:t>updated, transferred </a:t>
            </a:r>
            <a:r>
              <a:rPr lang="en-US" sz="2400" dirty="0">
                <a:solidFill>
                  <a:srgbClr val="FFC000"/>
                </a:solidFill>
                <a:latin typeface="Arial" panose="020B0604020202020204" pitchFamily="34" charset="0"/>
                <a:ea typeface="Calibri" panose="020F0502020204030204" pitchFamily="34" charset="0"/>
                <a:cs typeface="Arial" panose="020B0604020202020204" pitchFamily="34" charset="0"/>
              </a:rPr>
              <a:t>to </a:t>
            </a:r>
            <a:r>
              <a:rPr lang="en-US" sz="2400" dirty="0" smtClean="0">
                <a:solidFill>
                  <a:srgbClr val="FFC000"/>
                </a:solidFill>
                <a:latin typeface="Arial" panose="020B0604020202020204" pitchFamily="34" charset="0"/>
                <a:ea typeface="Calibri" panose="020F0502020204030204" pitchFamily="34" charset="0"/>
                <a:cs typeface="Arial" panose="020B0604020202020204" pitchFamily="34" charset="0"/>
              </a:rPr>
              <a:t>ACGME </a:t>
            </a:r>
            <a:r>
              <a:rPr lang="en-US" sz="2400" dirty="0">
                <a:solidFill>
                  <a:srgbClr val="FFC000"/>
                </a:solidFill>
                <a:latin typeface="Arial" panose="020B0604020202020204" pitchFamily="34" charset="0"/>
                <a:ea typeface="Calibri" panose="020F0502020204030204" pitchFamily="34" charset="0"/>
                <a:cs typeface="Arial" panose="020B0604020202020204" pitchFamily="34" charset="0"/>
              </a:rPr>
              <a:t>annually</a:t>
            </a:r>
          </a:p>
          <a:p>
            <a:pPr marL="0" indent="0">
              <a:spcBef>
                <a:spcPts val="0"/>
              </a:spcBef>
              <a:spcAft>
                <a:spcPts val="0"/>
              </a:spcAft>
              <a:buNone/>
            </a:pPr>
            <a:r>
              <a:rPr lang="en-US" sz="2000" dirty="0" smtClean="0">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8831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2D983C-D66F-4550-9264-804BBC61AE8E}"/>
              </a:ext>
            </a:extLst>
          </p:cNvPr>
          <p:cNvSpPr>
            <a:spLocks noGrp="1"/>
          </p:cNvSpPr>
          <p:nvPr>
            <p:ph idx="1"/>
          </p:nvPr>
        </p:nvSpPr>
        <p:spPr>
          <a:xfrm>
            <a:off x="952500" y="76200"/>
            <a:ext cx="10287000" cy="6781800"/>
          </a:xfrm>
        </p:spPr>
        <p:txBody>
          <a:bodyPr/>
          <a:lstStyle/>
          <a:p>
            <a:pPr marL="0" indent="0" algn="ctr">
              <a:buNone/>
            </a:pPr>
            <a:r>
              <a:rPr lang="en-US" sz="1600" dirty="0">
                <a:solidFill>
                  <a:schemeClr val="tx2"/>
                </a:solidFill>
                <a:latin typeface="Arial" panose="020B0604020202020204" pitchFamily="34" charset="0"/>
                <a:cs typeface="Arial" panose="020B0604020202020204" pitchFamily="34" charset="0"/>
              </a:rPr>
              <a:t>CAST Timeline/milestones - new fellowship guidelines/forms</a:t>
            </a:r>
          </a:p>
          <a:p>
            <a:pPr marL="0" indent="0">
              <a:buNone/>
            </a:pPr>
            <a:r>
              <a:rPr lang="en-US" sz="1400" dirty="0">
                <a:latin typeface="Arial" panose="020B0604020202020204" pitchFamily="34" charset="0"/>
                <a:cs typeface="Arial" panose="020B0604020202020204" pitchFamily="34" charset="0"/>
              </a:rPr>
              <a:t> </a:t>
            </a:r>
          </a:p>
          <a:p>
            <a:pPr marL="0" indent="0">
              <a:buNone/>
            </a:pPr>
            <a:r>
              <a:rPr lang="en-US" sz="1400" dirty="0">
                <a:latin typeface="Arial" panose="020B0604020202020204" pitchFamily="34" charset="0"/>
                <a:cs typeface="Arial" panose="020B0604020202020204" pitchFamily="34" charset="0"/>
              </a:rPr>
              <a:t>April 2018	 AANS	Discuss new guideline/Forms A,1,2,3 (&amp; form 4 for NES, NCC), CAST Section representative, FRCs with 		each Section**   </a:t>
            </a:r>
          </a:p>
          <a:p>
            <a:pPr marL="0" indent="0">
              <a:buNone/>
            </a:pPr>
            <a:r>
              <a:rPr lang="en-US" sz="1400" dirty="0">
                <a:latin typeface="Arial" panose="020B0604020202020204" pitchFamily="34" charset="0"/>
                <a:cs typeface="Arial" panose="020B0604020202020204" pitchFamily="34" charset="0"/>
              </a:rPr>
              <a:t>		</a:t>
            </a:r>
          </a:p>
          <a:p>
            <a:pPr marL="0" indent="0">
              <a:buNone/>
            </a:pPr>
            <a:r>
              <a:rPr lang="en-US" sz="1400" dirty="0">
                <a:latin typeface="Arial" panose="020B0604020202020204" pitchFamily="34" charset="0"/>
                <a:cs typeface="Arial" panose="020B0604020202020204" pitchFamily="34" charset="0"/>
              </a:rPr>
              <a:t>May 2018	 SNS	send official CAST request to Section FRCs for form 2 and 3, revised guidelines </a:t>
            </a:r>
            <a:r>
              <a:rPr lang="en-US" sz="1400" dirty="0">
                <a:solidFill>
                  <a:srgbClr val="FFFFFF"/>
                </a:solidFill>
                <a:latin typeface="Arial" panose="020B0604020202020204" pitchFamily="34" charset="0"/>
                <a:cs typeface="Arial" panose="020B0604020202020204" pitchFamily="34" charset="0"/>
              </a:rPr>
              <a:t>(including </a:t>
            </a:r>
            <a:r>
              <a:rPr lang="en-US" sz="1400" dirty="0">
                <a:latin typeface="Arial" panose="020B0604020202020204" pitchFamily="34" charset="0"/>
                <a:cs typeface="Arial" panose="020B0604020202020204" pitchFamily="34" charset="0"/>
              </a:rPr>
              <a:t>enfolded 			specifications, definition of “senior” resident).</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Sept 15, 2018	Section FRCs new guidelines, Forms 2,3 due</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Oct 2018 CNS	1</a:t>
            </a:r>
            <a:r>
              <a:rPr lang="en-US" sz="1400" baseline="30000" dirty="0">
                <a:latin typeface="Arial" panose="020B0604020202020204" pitchFamily="34" charset="0"/>
                <a:cs typeface="Arial" panose="020B0604020202020204" pitchFamily="34" charset="0"/>
              </a:rPr>
              <a:t>st</a:t>
            </a:r>
            <a:r>
              <a:rPr lang="en-US" sz="1400" dirty="0">
                <a:latin typeface="Arial" panose="020B0604020202020204" pitchFamily="34" charset="0"/>
                <a:cs typeface="Arial" panose="020B0604020202020204" pitchFamily="34" charset="0"/>
              </a:rPr>
              <a:t> round of edits/reviews of guidelines/forms </a:t>
            </a:r>
            <a:r>
              <a:rPr lang="en-US" sz="1400" dirty="0">
                <a:solidFill>
                  <a:srgbClr val="FFFFFF"/>
                </a:solidFill>
                <a:latin typeface="Arial" panose="020B0604020202020204" pitchFamily="34" charset="0"/>
                <a:cs typeface="Arial" panose="020B0604020202020204" pitchFamily="34" charset="0"/>
              </a:rPr>
              <a:t>presented/discussed </a:t>
            </a:r>
            <a:r>
              <a:rPr lang="en-US" sz="1400" dirty="0">
                <a:latin typeface="Arial" panose="020B0604020202020204" pitchFamily="34" charset="0"/>
                <a:cs typeface="Arial" panose="020B0604020202020204" pitchFamily="34" charset="0"/>
              </a:rPr>
              <a:t>by CAST subspecialty member    </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Jan 1, 2019	Final Forms/Guidelines sent to Sections leaders/FRC for final review/edit</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Mar 15, 2019	Final documents submitted to CAST.</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April 2019	 AANS	Discussion/approval of final guidelines/Forms </a:t>
            </a:r>
          </a:p>
          <a:p>
            <a:pPr marL="0" indent="0">
              <a:buNone/>
            </a:pPr>
            <a:r>
              <a:rPr lang="en-US" sz="1400" dirty="0">
                <a:latin typeface="Arial" panose="020B0604020202020204" pitchFamily="34" charset="0"/>
                <a:cs typeface="Arial" panose="020B0604020202020204" pitchFamily="34" charset="0"/>
              </a:rPr>
              <a:t>   </a:t>
            </a:r>
          </a:p>
          <a:p>
            <a:pPr marL="0" indent="0">
              <a:buNone/>
            </a:pPr>
            <a:r>
              <a:rPr lang="en-US" sz="1400" dirty="0">
                <a:latin typeface="Arial" panose="020B0604020202020204" pitchFamily="34" charset="0"/>
                <a:cs typeface="Arial" panose="020B0604020202020204" pitchFamily="34" charset="0"/>
              </a:rPr>
              <a:t>May 2019	 SNS	Revised Guidelines and Forms completed/presented to SNS EC</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July 1, 2019	New guidelines/forms enforced for all new applications and renewals </a:t>
            </a:r>
          </a:p>
          <a:p>
            <a:pPr marL="0" indent="0">
              <a:buNone/>
            </a:pPr>
            <a:r>
              <a:rPr lang="en-US" sz="1400" dirty="0">
                <a:latin typeface="Arial" panose="020B0604020202020204" pitchFamily="34" charset="0"/>
                <a:cs typeface="Arial" panose="020B0604020202020204" pitchFamily="34" charset="0"/>
              </a:rPr>
              <a:t>		includes Forms A, 1-3 for everyone, plus Form 4 for NES/NCC.</a:t>
            </a:r>
          </a:p>
          <a:p>
            <a:pPr marL="0" indent="0">
              <a:buNone/>
            </a:pPr>
            <a:r>
              <a:rPr lang="en-US" sz="1400" dirty="0">
                <a:latin typeface="Arial" panose="020B0604020202020204" pitchFamily="34" charset="0"/>
                <a:cs typeface="Arial" panose="020B0604020202020204" pitchFamily="34" charset="0"/>
              </a:rPr>
              <a:t>		All programs submit form A and 3 annually.  </a:t>
            </a:r>
          </a:p>
          <a:p>
            <a:pPr marL="0" indent="0">
              <a:buNone/>
            </a:pPr>
            <a:r>
              <a:rPr lang="en-US" sz="1400" dirty="0">
                <a:latin typeface="Arial" panose="020B0604020202020204" pitchFamily="34" charset="0"/>
                <a:cs typeface="Arial" panose="020B0604020202020204" pitchFamily="34" charset="0"/>
              </a:rPr>
              <a:t>		Fellow receives CAST fellowship completion certificate after Form 3 received (except NCC/NES)</a:t>
            </a:r>
          </a:p>
          <a:p>
            <a:pPr marL="0" indent="0">
              <a:buNone/>
            </a:pPr>
            <a:endParaRPr lang="en-US" sz="1400" dirty="0">
              <a:solidFill>
                <a:srgbClr val="FFFFFF"/>
              </a:solidFill>
              <a:latin typeface="Arial" panose="020B0604020202020204" pitchFamily="34" charset="0"/>
              <a:cs typeface="Arial" panose="020B0604020202020204" pitchFamily="34" charset="0"/>
            </a:endParaRPr>
          </a:p>
          <a:p>
            <a:pPr marL="0" indent="0">
              <a:buNone/>
            </a:pP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Peds</a:t>
            </a:r>
            <a:r>
              <a:rPr lang="en-US" sz="1400" dirty="0">
                <a:solidFill>
                  <a:srgbClr val="FFFFFF"/>
                </a:solidFill>
                <a:latin typeface="Arial" panose="020B0604020202020204" pitchFamily="34" charset="0"/>
                <a:cs typeface="Arial" panose="020B0604020202020204" pitchFamily="34" charset="0"/>
              </a:rPr>
              <a:t> use ACPNF equivalent forms</a:t>
            </a:r>
            <a:endParaRPr lang="en-US" sz="1400" dirty="0"/>
          </a:p>
        </p:txBody>
      </p:sp>
    </p:spTree>
    <p:extLst>
      <p:ext uri="{BB962C8B-B14F-4D97-AF65-F5344CB8AC3E}">
        <p14:creationId xmlns:p14="http://schemas.microsoft.com/office/powerpoint/2010/main" val="46718263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631370" y="1488490"/>
            <a:ext cx="34290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2800" b="1" kern="0" dirty="0">
                <a:solidFill>
                  <a:srgbClr val="FFFF00"/>
                </a:solidFill>
                <a:latin typeface="Arial" panose="020B0604020202020204" pitchFamily="34" charset="0"/>
                <a:cs typeface="Arial" panose="020B0604020202020204" pitchFamily="34" charset="0"/>
              </a:rPr>
              <a:t>CAST - ACGME interactions</a:t>
            </a:r>
          </a:p>
          <a:p>
            <a:pPr marL="0" indent="0">
              <a:buNone/>
            </a:pPr>
            <a:endParaRPr lang="en-US" sz="2800" kern="0" dirty="0">
              <a:solidFill>
                <a:srgbClr val="FFFFFF"/>
              </a:solidFill>
              <a:latin typeface="Arial" panose="020B0604020202020204" pitchFamily="34" charset="0"/>
              <a:cs typeface="Arial" panose="020B0604020202020204" pitchFamily="34" charset="0"/>
            </a:endParaRPr>
          </a:p>
          <a:p>
            <a:pPr marL="514350" indent="-514350">
              <a:buFontTx/>
              <a:buAutoNum type="arabicPeriod"/>
            </a:pPr>
            <a:r>
              <a:rPr lang="en-US" sz="2800" kern="0" dirty="0">
                <a:solidFill>
                  <a:srgbClr val="FFFFFF"/>
                </a:solidFill>
                <a:latin typeface="Arial" panose="020B0604020202020204" pitchFamily="34" charset="0"/>
                <a:cs typeface="Arial" panose="020B0604020202020204" pitchFamily="34" charset="0"/>
              </a:rPr>
              <a:t>data </a:t>
            </a:r>
            <a:r>
              <a:rPr lang="en-US" sz="2800" kern="0" dirty="0" smtClean="0">
                <a:solidFill>
                  <a:srgbClr val="FFFFFF"/>
                </a:solidFill>
                <a:latin typeface="Arial" panose="020B0604020202020204" pitchFamily="34" charset="0"/>
                <a:cs typeface="Arial" panose="020B0604020202020204" pitchFamily="34" charset="0"/>
              </a:rPr>
              <a:t>sharing</a:t>
            </a:r>
          </a:p>
          <a:p>
            <a:pPr marL="0" indent="0">
              <a:buNone/>
            </a:pPr>
            <a:r>
              <a:rPr lang="en-US" sz="2800" kern="0" dirty="0" smtClean="0">
                <a:solidFill>
                  <a:srgbClr val="FFFFFF"/>
                </a:solidFill>
                <a:latin typeface="Arial" panose="020B0604020202020204" pitchFamily="34" charset="0"/>
                <a:cs typeface="Arial" panose="020B0604020202020204" pitchFamily="34" charset="0"/>
              </a:rPr>
              <a:t> </a:t>
            </a:r>
            <a:endParaRPr lang="en-US" sz="2800" kern="0" dirty="0">
              <a:solidFill>
                <a:srgbClr val="FFFFFF"/>
              </a:solidFill>
              <a:latin typeface="Arial" panose="020B0604020202020204" pitchFamily="34" charset="0"/>
              <a:cs typeface="Arial" panose="020B0604020202020204" pitchFamily="34" charset="0"/>
            </a:endParaRPr>
          </a:p>
          <a:p>
            <a:pPr marL="457200" indent="-457200">
              <a:buFontTx/>
              <a:buAutoNum type="arabicPeriod" startAt="2"/>
            </a:pPr>
            <a:r>
              <a:rPr lang="en-US" sz="2800" kern="0" dirty="0">
                <a:solidFill>
                  <a:srgbClr val="FFFFFF"/>
                </a:solidFill>
                <a:latin typeface="Arial" panose="020B0604020202020204" pitchFamily="34" charset="0"/>
                <a:cs typeface="Arial" panose="020B0604020202020204" pitchFamily="34" charset="0"/>
              </a:rPr>
              <a:t>RRC linkage</a:t>
            </a:r>
          </a:p>
          <a:p>
            <a:pPr marL="457200" indent="-457200">
              <a:buFontTx/>
              <a:buAutoNum type="arabicPeriod" startAt="2"/>
            </a:pPr>
            <a:endParaRPr lang="en-US" sz="2800" kern="0" dirty="0">
              <a:solidFill>
                <a:srgbClr val="FFFFFF"/>
              </a:solidFill>
              <a:latin typeface="Arial" panose="020B0604020202020204" pitchFamily="34" charset="0"/>
              <a:cs typeface="Arial" panose="020B0604020202020204" pitchFamily="34" charset="0"/>
            </a:endParaRPr>
          </a:p>
          <a:p>
            <a:pPr marL="457200" indent="-457200">
              <a:buFontTx/>
              <a:buAutoNum type="arabicPeriod" startAt="2"/>
            </a:pPr>
            <a:r>
              <a:rPr lang="en-US" sz="2800" kern="0" dirty="0">
                <a:solidFill>
                  <a:srgbClr val="FFFFFF"/>
                </a:solidFill>
                <a:latin typeface="Arial" panose="020B0604020202020204" pitchFamily="34" charset="0"/>
                <a:cs typeface="Arial" panose="020B0604020202020204" pitchFamily="34" charset="0"/>
              </a:rPr>
              <a:t>billing</a:t>
            </a:r>
          </a:p>
        </p:txBody>
      </p:sp>
      <p:sp>
        <p:nvSpPr>
          <p:cNvPr id="5" name="Rectangle 4"/>
          <p:cNvSpPr/>
          <p:nvPr/>
        </p:nvSpPr>
        <p:spPr>
          <a:xfrm>
            <a:off x="4421659" y="914401"/>
            <a:ext cx="6553200" cy="5262979"/>
          </a:xfrm>
          <a:prstGeom prst="rect">
            <a:avLst/>
          </a:prstGeom>
          <a:solidFill>
            <a:schemeClr val="tx1"/>
          </a:solidFill>
        </p:spPr>
        <p:txBody>
          <a:bodyPr wrap="square">
            <a:spAutoFit/>
          </a:bodyPr>
          <a:lstStyle/>
          <a:p>
            <a:pPr algn="ctr" eaLnBrk="0" fontAlgn="base" hangingPunct="0">
              <a:spcBef>
                <a:spcPct val="0"/>
              </a:spcBef>
              <a:spcAft>
                <a:spcPct val="0"/>
              </a:spcAft>
            </a:pPr>
            <a:r>
              <a:rPr lang="en-US" sz="3200" b="1" baseline="-25000" dirty="0">
                <a:solidFill>
                  <a:srgbClr val="000000"/>
                </a:solidFill>
                <a:latin typeface="Arial" panose="020B0604020202020204" pitchFamily="34" charset="0"/>
                <a:cs typeface="Arial" panose="020B0604020202020204" pitchFamily="34" charset="0"/>
              </a:rPr>
              <a:t>CAST contract with ACGME</a:t>
            </a:r>
          </a:p>
          <a:p>
            <a:pPr eaLnBrk="0" fontAlgn="base" hangingPunct="0">
              <a:spcBef>
                <a:spcPct val="0"/>
              </a:spcBef>
              <a:spcAft>
                <a:spcPct val="0"/>
              </a:spcAft>
            </a:pPr>
            <a:r>
              <a:rPr lang="en-US" sz="3200" baseline="-25000" dirty="0">
                <a:solidFill>
                  <a:srgbClr val="000000"/>
                </a:solidFill>
                <a:latin typeface="Arial" panose="020B0604020202020204" pitchFamily="34" charset="0"/>
                <a:cs typeface="Arial" panose="020B0604020202020204" pitchFamily="34" charset="0"/>
              </a:rPr>
              <a:t>			</a:t>
            </a:r>
            <a:r>
              <a:rPr lang="en-US" baseline="-25000" dirty="0">
                <a:solidFill>
                  <a:srgbClr val="000000"/>
                </a:solidFill>
                <a:latin typeface="Arial" panose="020B0604020202020204" pitchFamily="34" charset="0"/>
                <a:cs typeface="Arial" panose="020B0604020202020204" pitchFamily="34" charset="0"/>
              </a:rPr>
              <a:t>(revised)</a:t>
            </a:r>
          </a:p>
          <a:p>
            <a:pPr eaLnBrk="0" fontAlgn="base" hangingPunct="0">
              <a:spcBef>
                <a:spcPct val="0"/>
              </a:spcBef>
              <a:spcAft>
                <a:spcPct val="0"/>
              </a:spcAft>
            </a:pPr>
            <a:endParaRPr lang="en-US" sz="3200" baseline="-25000" dirty="0">
              <a:solidFill>
                <a:srgbClr val="0000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CAST will share data with the ACGME on a regular basis:</a:t>
            </a:r>
          </a:p>
          <a:p>
            <a:pPr eaLnBrk="0" fontAlgn="base" hangingPunct="0">
              <a:spcBef>
                <a:spcPct val="0"/>
              </a:spcBef>
              <a:spcAft>
                <a:spcPct val="0"/>
              </a:spcAft>
            </a:pPr>
            <a:endParaRPr lang="en-US" sz="2400" baseline="-25000" dirty="0">
              <a:solidFill>
                <a:srgbClr val="0000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    1.  list of all CAST accredited programs for each institution</a:t>
            </a: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    2.  Form 3: graduate trainee reports</a:t>
            </a: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    3)  Integration into ADS system</a:t>
            </a:r>
          </a:p>
          <a:p>
            <a:pPr eaLnBrk="0" fontAlgn="base" hangingPunct="0">
              <a:spcBef>
                <a:spcPct val="0"/>
              </a:spcBef>
              <a:spcAft>
                <a:spcPct val="0"/>
              </a:spcAft>
            </a:pPr>
            <a:endParaRPr lang="en-US" sz="2400" baseline="-25000" dirty="0">
              <a:solidFill>
                <a:srgbClr val="0000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Pam Derstine will come to the CAST meetings.  Information to be transmitted from the ACGME could include previous citations of that residency training program as they relate to the fellowship under consideration for accreditation, especially in relation to conflict with other learners, as well as any inadequacy of specific index cases to maintain the good standing of the residency. </a:t>
            </a:r>
          </a:p>
          <a:p>
            <a:pPr eaLnBrk="0" fontAlgn="base" hangingPunct="0">
              <a:spcBef>
                <a:spcPct val="0"/>
              </a:spcBef>
              <a:spcAft>
                <a:spcPct val="0"/>
              </a:spcAft>
            </a:pPr>
            <a:endParaRPr lang="en-US" sz="2400" baseline="-25000" dirty="0">
              <a:solidFill>
                <a:srgbClr val="0000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ACGME “recognition” – pending</a:t>
            </a:r>
          </a:p>
          <a:p>
            <a:pPr eaLnBrk="0" fontAlgn="base" hangingPunct="0">
              <a:spcBef>
                <a:spcPct val="0"/>
              </a:spcBef>
              <a:spcAft>
                <a:spcPct val="0"/>
              </a:spcAft>
            </a:pPr>
            <a:endParaRPr lang="en-US" sz="2400" baseline="-25000" dirty="0">
              <a:solidFill>
                <a:srgbClr val="000000"/>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sz="2400" baseline="-25000" dirty="0">
                <a:solidFill>
                  <a:srgbClr val="000000"/>
                </a:solidFill>
                <a:latin typeface="Arial" panose="020B0604020202020204" pitchFamily="34" charset="0"/>
                <a:cs typeface="Arial" panose="020B0604020202020204" pitchFamily="34" charset="0"/>
              </a:rPr>
              <a:t>no forthcoming bills from the ACGME to participating fellowships   </a:t>
            </a:r>
          </a:p>
          <a:p>
            <a:pPr eaLnBrk="0" fontAlgn="base" hangingPunct="0">
              <a:spcBef>
                <a:spcPct val="0"/>
              </a:spcBef>
              <a:spcAft>
                <a:spcPct val="0"/>
              </a:spcAft>
            </a:pPr>
            <a:endParaRPr lang="en-US" sz="2400" baseline="-25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261966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sng" strike="noStrike" cap="none" normalizeH="0" baseline="-2500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333399"/>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sng" strike="noStrike" cap="none" normalizeH="0" baseline="-2500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sng" strike="noStrike" cap="none" normalizeH="0" baseline="-2500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333399"/>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sng" strike="noStrike" cap="none" normalizeH="0" baseline="-2500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sng" strike="noStrike" cap="none" normalizeH="0" baseline="-2500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333399"/>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sng" strike="noStrike" cap="none" normalizeH="0" baseline="-2500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4639</TotalTime>
  <Words>544</Words>
  <Application>Microsoft Office PowerPoint</Application>
  <PresentationFormat>Widescreen</PresentationFormat>
  <Paragraphs>421</Paragraphs>
  <Slides>19</Slides>
  <Notes>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19</vt:i4>
      </vt:variant>
    </vt:vector>
  </HeadingPairs>
  <TitlesOfParts>
    <vt:vector size="30" baseType="lpstr">
      <vt:lpstr>MS Mincho</vt:lpstr>
      <vt:lpstr>ＭＳ Ｐゴシック</vt:lpstr>
      <vt:lpstr>Arial</vt:lpstr>
      <vt:lpstr>Calibri</vt:lpstr>
      <vt:lpstr>Calibri Light</vt:lpstr>
      <vt:lpstr>Times New Roman</vt:lpstr>
      <vt:lpstr>Office Theme</vt:lpstr>
      <vt:lpstr>Blank Presentation</vt:lpstr>
      <vt:lpstr>Default Design</vt:lpstr>
      <vt:lpstr>1_Default Design</vt:lpstr>
      <vt:lpstr>3_Default Design</vt:lpstr>
      <vt:lpstr>PowerPoint Presentation</vt:lpstr>
      <vt:lpstr>PowerPoint Presentation</vt:lpstr>
      <vt:lpstr>CAST Program Accreditations (AANS April 2018)</vt:lpstr>
      <vt:lpstr>PowerPoint Presentation</vt:lpstr>
      <vt:lpstr>PowerPoint Presentation</vt:lpstr>
      <vt:lpstr>PowerPoint Presentation</vt:lpstr>
      <vt:lpstr>CAST fellowship accreditation:  data/form requirements</vt:lpstr>
      <vt:lpstr>PowerPoint Presentation</vt:lpstr>
      <vt:lpstr>PowerPoint Presentation</vt:lpstr>
      <vt:lpstr>CAST Program Accreditations: NES (AANS April 2018)  </vt:lpstr>
      <vt:lpstr>CAST Program Accreditations: NCC (AANS April 2018)  </vt:lpstr>
      <vt:lpstr>PowerPoint Presentation</vt:lpstr>
      <vt:lpstr>PowerPoint Presentation</vt:lpstr>
      <vt:lpstr>NESAC Membership</vt:lpstr>
      <vt:lpstr>NCC/NT FRC Membership</vt:lpstr>
      <vt:lpstr>PowerPoint Presentation</vt:lpstr>
      <vt:lpstr>CAST multi-disciplinary FRCs transition from individual “certification” to “focused practice”</vt:lpstr>
      <vt:lpstr>CAST multi-disciplinary FRCs transition from individual “certification” to “focused practice”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Arthur L</dc:creator>
  <cp:lastModifiedBy>user1</cp:lastModifiedBy>
  <cp:revision>88</cp:revision>
  <dcterms:created xsi:type="dcterms:W3CDTF">2017-12-30T13:52:19Z</dcterms:created>
  <dcterms:modified xsi:type="dcterms:W3CDTF">2018-05-22T11:11:02Z</dcterms:modified>
</cp:coreProperties>
</file>