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2"/>
  </p:notesMasterIdLst>
  <p:sldIdLst>
    <p:sldId id="313" r:id="rId2"/>
    <p:sldId id="353" r:id="rId3"/>
    <p:sldId id="316" r:id="rId4"/>
    <p:sldId id="339" r:id="rId5"/>
    <p:sldId id="334" r:id="rId6"/>
    <p:sldId id="335" r:id="rId7"/>
    <p:sldId id="354" r:id="rId8"/>
    <p:sldId id="318" r:id="rId9"/>
    <p:sldId id="320" r:id="rId10"/>
    <p:sldId id="336" r:id="rId11"/>
    <p:sldId id="347" r:id="rId12"/>
    <p:sldId id="356" r:id="rId13"/>
    <p:sldId id="343" r:id="rId14"/>
    <p:sldId id="352" r:id="rId15"/>
    <p:sldId id="349" r:id="rId16"/>
    <p:sldId id="346" r:id="rId17"/>
    <p:sldId id="350" r:id="rId18"/>
    <p:sldId id="351" r:id="rId19"/>
    <p:sldId id="326" r:id="rId20"/>
    <p:sldId id="327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5" autoAdjust="0"/>
    <p:restoredTop sz="86502" autoAdjust="0"/>
  </p:normalViewPr>
  <p:slideViewPr>
    <p:cSldViewPr snapToGrid="0">
      <p:cViewPr>
        <p:scale>
          <a:sx n="66" d="100"/>
          <a:sy n="66" d="100"/>
        </p:scale>
        <p:origin x="-1038" y="186"/>
      </p:cViewPr>
      <p:guideLst>
        <p:guide orient="horz" pos="1008"/>
        <p:guide orient="horz" pos="145"/>
        <p:guide orient="horz" pos="797"/>
        <p:guide orient="horz" pos="3744"/>
        <p:guide orient="horz" pos="3888"/>
        <p:guide orient="horz" pos="1873"/>
        <p:guide pos="432"/>
        <p:guide pos="5328"/>
        <p:guide pos="5616"/>
        <p:guide pos="144"/>
      </p:guideLst>
    </p:cSldViewPr>
  </p:slideViewPr>
  <p:outlineViewPr>
    <p:cViewPr>
      <p:scale>
        <a:sx n="33" d="100"/>
        <a:sy n="33" d="100"/>
      </p:scale>
      <p:origin x="0" y="56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B385306-FE1B-FA4A-A386-4CFBC0A2E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04386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06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0487" tIns="44450" rIns="90487" bIns="44450"/>
          <a:lstStyle/>
          <a:p>
            <a:endParaRPr lang="en-US" smtClean="0"/>
          </a:p>
        </p:txBody>
      </p:sp>
      <p:sp>
        <p:nvSpPr>
          <p:cNvPr id="984066" name="Rectangle 3"/>
          <p:cNvSpPr>
            <a:spLocks noGrp="1" noRot="1" noChangeAspect="1" noChangeArrowheads="1"/>
          </p:cNvSpPr>
          <p:nvPr>
            <p:ph type="sldImg"/>
          </p:nvPr>
        </p:nvSpPr>
        <p:spPr>
          <a:noFill/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CFCF31-00E5-4F36-A687-D7F172EFF95D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98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 eaLnBrk="0" hangingPunct="0">
              <a:defRPr sz="34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02756" indent="-270291" defTabSz="912983" eaLnBrk="0" hangingPunct="0">
              <a:defRPr sz="34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081164" indent="-216233" defTabSz="912983" eaLnBrk="0" hangingPunct="0">
              <a:defRPr sz="34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513629" indent="-216233" defTabSz="912983" eaLnBrk="0" hangingPunct="0">
              <a:defRPr sz="34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1946095" indent="-216233" defTabSz="912983" eaLnBrk="0" hangingPunct="0">
              <a:defRPr sz="34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94EB137-F6D7-404D-B66D-01E0052BA8C8}" type="slidenum">
              <a:rPr lang="en-US" sz="1200" b="0" smtClean="0">
                <a:latin typeface="Arial" charset="0"/>
              </a:rPr>
              <a:pPr eaLnBrk="1" hangingPunct="1"/>
              <a:t>15</a:t>
            </a:fld>
            <a:endParaRPr lang="en-US" sz="1200" b="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-155575"/>
            <a:ext cx="9144000" cy="6330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" name="Picture 8" descr="UCLA_H_RGB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7388" y="6419850"/>
            <a:ext cx="11382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6170613"/>
            <a:ext cx="9144000" cy="5873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>
                <a:cs typeface="+mn-cs"/>
              </a:rPr>
              <a:t> 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2284413"/>
            <a:ext cx="7769225" cy="1371600"/>
          </a:xfrm>
        </p:spPr>
        <p:txBody>
          <a:bodyPr anchor="t"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86200"/>
            <a:ext cx="7769225" cy="2057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517525" lvl="1" indent="-117475">
              <a:defRPr>
                <a:solidFill>
                  <a:schemeClr val="bg1"/>
                </a:solidFill>
              </a:defRPr>
            </a:lvl2pPr>
            <a:lvl3pPr marL="858838" lvl="2" indent="-119063">
              <a:defRPr>
                <a:solidFill>
                  <a:schemeClr val="bg1"/>
                </a:solidFill>
              </a:defRPr>
            </a:lvl3pPr>
            <a:lvl4pPr marL="1192213" lvl="3" indent="-106363">
              <a:defRPr>
                <a:solidFill>
                  <a:schemeClr val="bg1"/>
                </a:solidFill>
              </a:defRPr>
            </a:lvl4pPr>
            <a:lvl5pPr lvl="4" indent="-11112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92E7F-1C97-7A48-8A41-6F503AE16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050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0890B-BFF9-6A4C-B574-00BC8CD88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5174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1925" y="225425"/>
            <a:ext cx="1941513" cy="5718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25425"/>
            <a:ext cx="5675312" cy="5718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4A5C-386F-7244-8FE8-255A78FCE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930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225425"/>
            <a:ext cx="7769225" cy="1036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1598613"/>
            <a:ext cx="3808412" cy="4344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3808413" cy="4344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55758-B236-8341-8E86-3095F8DE3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769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225425"/>
            <a:ext cx="7769225" cy="1036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598613"/>
            <a:ext cx="3808412" cy="4344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598613"/>
            <a:ext cx="3808413" cy="4344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A4F40-356E-E04E-A3C3-2C4DCA833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111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9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05987" name="Rectangle 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r>
              <a:rPr lang="en-US" smtClean="0"/>
              <a:t>© 2012 Northwest Biotherapeutics, Inc., All Rights Reserved</a:t>
            </a:r>
            <a:endParaRPr lang="en-US"/>
          </a:p>
        </p:txBody>
      </p:sp>
      <p:sp>
        <p:nvSpPr>
          <p:cNvPr id="1705988" name="Rectangle 4"/>
          <p:cNvSpPr>
            <a:spLocks noChangeArrowheads="1"/>
          </p:cNvSpPr>
          <p:nvPr/>
        </p:nvSpPr>
        <p:spPr bwMode="auto">
          <a:xfrm>
            <a:off x="2973388" y="5976938"/>
            <a:ext cx="27908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400" b="1" i="0" baseline="0">
              <a:latin typeface="Arial" charset="0"/>
            </a:endParaRPr>
          </a:p>
        </p:txBody>
      </p:sp>
      <p:sp>
        <p:nvSpPr>
          <p:cNvPr id="1705989" name="Rectangle 5"/>
          <p:cNvSpPr>
            <a:spLocks noChangeArrowheads="1"/>
          </p:cNvSpPr>
          <p:nvPr/>
        </p:nvSpPr>
        <p:spPr bwMode="auto">
          <a:xfrm>
            <a:off x="2973388" y="5976938"/>
            <a:ext cx="27908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2400" b="1" i="0" baseline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977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6165850" y="6197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8F246-DDF5-2C46-9F22-E8E4A8544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498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3CDFE-3446-DB44-A327-BF4655AB9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399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598613"/>
            <a:ext cx="3808412" cy="4344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3808413" cy="4344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30B07-FD0D-6547-B94D-1A52E3C28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2937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27E45-6949-6C4B-9DA2-FAD495B0C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4458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C66A5-CCB7-AF42-9571-5573ADC8C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9527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78525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E0241-ADA8-7648-9D6A-3ADD8D59C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754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866B5-7734-AE4F-A8A5-DEAFC85DD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6475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25425"/>
            <a:ext cx="7769225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598613"/>
            <a:ext cx="7769225" cy="434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3425" y="6346825"/>
            <a:ext cx="18288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cs typeface="+mn-cs"/>
              </a:defRPr>
            </a:lvl1pPr>
          </a:lstStyle>
          <a:p>
            <a:pPr>
              <a:defRPr/>
            </a:pPr>
            <a:fld id="{976BDDD2-A563-834D-B71B-136CE2327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1" descr="UCLA_H_RGB.jp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7388" y="6419850"/>
            <a:ext cx="11382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0" y="6170613"/>
            <a:ext cx="9144000" cy="5873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>
                <a:cs typeface="+mn-cs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698" r:id="rId3"/>
    <p:sldLayoutId id="2147483699" r:id="rId4"/>
    <p:sldLayoutId id="2147483700" r:id="rId5"/>
    <p:sldLayoutId id="2147483701" r:id="rId6"/>
    <p:sldLayoutId id="2147483710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11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</a:defRPr>
      </a:lvl9pPr>
    </p:titleStyle>
    <p:bodyStyle>
      <a:lvl1pPr marL="176213" indent="-176213" algn="l" rtl="0" eaLnBrk="0" fontAlgn="base" hangingPunct="0">
        <a:lnSpc>
          <a:spcPts val="2800"/>
        </a:lnSpc>
        <a:spcBef>
          <a:spcPct val="0"/>
        </a:spcBef>
        <a:spcAft>
          <a:spcPct val="30000"/>
        </a:spcAft>
        <a:buChar char="•"/>
        <a:defRPr sz="2400">
          <a:solidFill>
            <a:schemeClr val="accent1"/>
          </a:solidFill>
          <a:latin typeface="+mn-lt"/>
          <a:ea typeface="+mn-ea"/>
          <a:cs typeface="ＭＳ Ｐゴシック" charset="0"/>
        </a:defRPr>
      </a:lvl1pPr>
      <a:lvl2pPr marL="514350" indent="-114300" algn="l" rtl="0" eaLnBrk="0" fontAlgn="base" hangingPunct="0">
        <a:lnSpc>
          <a:spcPts val="2200"/>
        </a:lnSpc>
        <a:spcBef>
          <a:spcPct val="10000"/>
        </a:spcBef>
        <a:spcAft>
          <a:spcPct val="30000"/>
        </a:spcAft>
        <a:buSzPct val="80000"/>
        <a:buChar char="•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855663" indent="-117475" algn="l" rtl="0" eaLnBrk="0" fontAlgn="base" hangingPunct="0">
        <a:lnSpc>
          <a:spcPts val="2000"/>
        </a:lnSpc>
        <a:spcBef>
          <a:spcPct val="10000"/>
        </a:spcBef>
        <a:spcAft>
          <a:spcPct val="30000"/>
        </a:spcAft>
        <a:buSzPct val="80000"/>
        <a:buChar char="•"/>
        <a:defRPr>
          <a:solidFill>
            <a:schemeClr val="accent2"/>
          </a:solidFill>
          <a:latin typeface="+mn-lt"/>
          <a:ea typeface="+mn-ea"/>
          <a:cs typeface="ＭＳ Ｐゴシック" charset="0"/>
        </a:defRPr>
      </a:lvl3pPr>
      <a:lvl4pPr marL="1200150" indent="-114300" algn="l" rtl="0" eaLnBrk="0" fontAlgn="base" hangingPunct="0">
        <a:lnSpc>
          <a:spcPts val="1800"/>
        </a:lnSpc>
        <a:spcBef>
          <a:spcPct val="10000"/>
        </a:spcBef>
        <a:spcAft>
          <a:spcPct val="30000"/>
        </a:spcAft>
        <a:buSzPct val="80000"/>
        <a:buChar char="•"/>
        <a:defRPr sz="1600">
          <a:solidFill>
            <a:schemeClr val="accent2"/>
          </a:solidFill>
          <a:latin typeface="+mn-lt"/>
          <a:ea typeface="+mn-ea"/>
          <a:cs typeface="ＭＳ Ｐゴシック" charset="0"/>
        </a:defRPr>
      </a:lvl4pPr>
      <a:lvl5pPr marL="1543050" indent="-114300" algn="l" rtl="0" eaLnBrk="0" fontAlgn="base" hangingPunct="0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400">
          <a:solidFill>
            <a:schemeClr val="accent2"/>
          </a:solidFill>
          <a:latin typeface="+mn-lt"/>
          <a:ea typeface="+mn-ea"/>
          <a:cs typeface="ＭＳ Ｐゴシック" charset="0"/>
        </a:defRPr>
      </a:lvl5pPr>
      <a:lvl6pPr marL="2000250" indent="-114300" algn="l" rtl="0" fontAlgn="base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400">
          <a:solidFill>
            <a:schemeClr val="accent2"/>
          </a:solidFill>
          <a:latin typeface="+mn-lt"/>
          <a:ea typeface="+mn-ea"/>
        </a:defRPr>
      </a:lvl6pPr>
      <a:lvl7pPr marL="2457450" indent="-114300" algn="l" rtl="0" fontAlgn="base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400">
          <a:solidFill>
            <a:schemeClr val="accent2"/>
          </a:solidFill>
          <a:latin typeface="+mn-lt"/>
          <a:ea typeface="+mn-ea"/>
        </a:defRPr>
      </a:lvl7pPr>
      <a:lvl8pPr marL="2914650" indent="-114300" algn="l" rtl="0" fontAlgn="base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400">
          <a:solidFill>
            <a:schemeClr val="accent2"/>
          </a:solidFill>
          <a:latin typeface="+mn-lt"/>
          <a:ea typeface="+mn-ea"/>
        </a:defRPr>
      </a:lvl8pPr>
      <a:lvl9pPr marL="3371850" indent="-114300" algn="l" rtl="0" fontAlgn="base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4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Relationship Id="rId1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nwbio.com/about_overview.ph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wbio.com/about_overview.ph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wbio.com/about_overview.php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nwbio.com/about_overview.php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71006"/>
            <a:ext cx="8915400" cy="1905000"/>
          </a:xfrm>
        </p:spPr>
        <p:txBody>
          <a:bodyPr/>
          <a:lstStyle/>
          <a:p>
            <a:pPr algn="ctr" eaLnBrk="1" hangingPunct="1"/>
            <a:r>
              <a:rPr lang="en-US" sz="4800" b="1" dirty="0" smtClean="0">
                <a:latin typeface="Times" pitchFamily="18" charset="0"/>
                <a:cs typeface="Times" pitchFamily="18" charset="0"/>
              </a:rPr>
              <a:t>Developing a Clinical Trial:  </a:t>
            </a:r>
            <a:br>
              <a:rPr lang="en-US" sz="4800" b="1" dirty="0" smtClean="0">
                <a:latin typeface="Times" pitchFamily="18" charset="0"/>
                <a:cs typeface="Times" pitchFamily="18" charset="0"/>
              </a:rPr>
            </a:br>
            <a:r>
              <a:rPr lang="en-US" sz="4800" b="1" dirty="0" smtClean="0">
                <a:latin typeface="Times" pitchFamily="18" charset="0"/>
                <a:cs typeface="Times" pitchFamily="18" charset="0"/>
              </a:rPr>
              <a:t>Lessons Learned</a:t>
            </a:r>
            <a:endParaRPr lang="en-US" sz="4800" dirty="0" smtClean="0">
              <a:latin typeface="Times" pitchFamily="18" charset="0"/>
              <a:cs typeface="Times" pitchFamily="18" charset="0"/>
            </a:endParaRPr>
          </a:p>
        </p:txBody>
      </p:sp>
      <p:sp>
        <p:nvSpPr>
          <p:cNvPr id="508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95350" y="3800475"/>
            <a:ext cx="6934200" cy="1679575"/>
          </a:xfrm>
        </p:spPr>
        <p:txBody>
          <a:bodyPr/>
          <a:lstStyle/>
          <a:p>
            <a:pPr algn="ctr" eaLnBrk="1" hangingPunct="1">
              <a:spcAft>
                <a:spcPts val="0"/>
              </a:spcAft>
              <a:buNone/>
            </a:pPr>
            <a:r>
              <a:rPr lang="en-US" sz="2000" b="1" i="1" dirty="0" smtClean="0"/>
              <a:t>Linda M. Liau, MD, PhD</a:t>
            </a:r>
          </a:p>
          <a:p>
            <a:pPr algn="ctr" eaLnBrk="1" hangingPunct="1">
              <a:spcAft>
                <a:spcPts val="0"/>
              </a:spcAft>
              <a:buNone/>
            </a:pPr>
            <a:r>
              <a:rPr lang="en-US" sz="1600" dirty="0" smtClean="0"/>
              <a:t>Professor &amp; Vice Chair of Academic Affairs</a:t>
            </a:r>
          </a:p>
          <a:p>
            <a:pPr algn="ctr" eaLnBrk="1" hangingPunct="1">
              <a:spcAft>
                <a:spcPts val="0"/>
              </a:spcAft>
              <a:buNone/>
            </a:pPr>
            <a:r>
              <a:rPr lang="en-US" sz="1600" dirty="0" smtClean="0"/>
              <a:t>UCLA Department of Neurosurgery </a:t>
            </a:r>
          </a:p>
          <a:p>
            <a:pPr algn="ctr" eaLnBrk="1" hangingPunct="1">
              <a:spcAft>
                <a:spcPts val="0"/>
              </a:spcAft>
              <a:buNone/>
            </a:pPr>
            <a:r>
              <a:rPr lang="en-US" sz="1600" dirty="0" err="1" smtClean="0"/>
              <a:t>Jonsson</a:t>
            </a:r>
            <a:r>
              <a:rPr lang="en-US" sz="1600" dirty="0" smtClean="0"/>
              <a:t> Comprehensive Cancer Center</a:t>
            </a:r>
          </a:p>
          <a:p>
            <a:pPr algn="ctr" eaLnBrk="1" hangingPunct="1">
              <a:spcAft>
                <a:spcPts val="0"/>
              </a:spcAft>
              <a:buNone/>
            </a:pPr>
            <a:r>
              <a:rPr lang="en-US" sz="1600" dirty="0" smtClean="0"/>
              <a:t>David Geffen School of Medicine</a:t>
            </a:r>
          </a:p>
          <a:p>
            <a:pPr algn="ctr" eaLnBrk="1" hangingPunct="1">
              <a:spcAft>
                <a:spcPts val="0"/>
              </a:spcAft>
              <a:buNone/>
            </a:pPr>
            <a:r>
              <a:rPr lang="en-US" sz="1600" dirty="0" smtClean="0"/>
              <a:t>Los Angeles</a:t>
            </a:r>
            <a:r>
              <a:rPr lang="en-US" sz="1600" smtClean="0"/>
              <a:t>, California</a:t>
            </a:r>
            <a:endParaRPr lang="en-US" sz="1600" dirty="0" smtClean="0"/>
          </a:p>
        </p:txBody>
      </p:sp>
      <p:pic>
        <p:nvPicPr>
          <p:cNvPr id="5" name="Picture 4" descr="c:\Program Files\Common Files\Microsoft Shared\Clipart\cagcat50\hm00163_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7592" y="2158583"/>
            <a:ext cx="1788789" cy="1264117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8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930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713" name="Rectangle 2"/>
          <p:cNvSpPr>
            <a:spLocks noGrp="1" noChangeArrowheads="1"/>
          </p:cNvSpPr>
          <p:nvPr>
            <p:ph type="title"/>
          </p:nvPr>
        </p:nvSpPr>
        <p:spPr>
          <a:xfrm>
            <a:off x="471949" y="516193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DC vaccination in </a:t>
            </a:r>
            <a:r>
              <a:rPr lang="en-US" sz="2800" b="1" dirty="0" err="1" smtClean="0"/>
              <a:t>glioblastoma</a:t>
            </a:r>
            <a:r>
              <a:rPr lang="en-US" sz="2800" b="1" dirty="0" smtClean="0"/>
              <a:t> patients induces systemic and intracranial T-cell responses modulated by the local CNS brain tumor microenvironment</a:t>
            </a:r>
            <a:r>
              <a:rPr lang="en-US" sz="2400" b="1" dirty="0" smtClean="0">
                <a:latin typeface="Comic Sans MS" pitchFamily="66" charset="0"/>
              </a:rPr>
              <a:t/>
            </a:r>
            <a:br>
              <a:rPr lang="en-US" sz="2400" b="1" dirty="0" smtClean="0">
                <a:latin typeface="Comic Sans MS" pitchFamily="66" charset="0"/>
              </a:rPr>
            </a:br>
            <a:endParaRPr lang="en-US" sz="2400" b="1" dirty="0" smtClean="0">
              <a:latin typeface="Comic Sans MS" pitchFamily="66" charset="0"/>
            </a:endParaRPr>
          </a:p>
        </p:txBody>
      </p:sp>
      <p:pic>
        <p:nvPicPr>
          <p:cNvPr id="10117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286000"/>
            <a:ext cx="3581400" cy="27447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011715" name="Text Box 4"/>
          <p:cNvSpPr txBox="1">
            <a:spLocks noChangeArrowheads="1"/>
          </p:cNvSpPr>
          <p:nvPr/>
        </p:nvSpPr>
        <p:spPr bwMode="auto">
          <a:xfrm>
            <a:off x="5699125" y="4910138"/>
            <a:ext cx="118903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 b="1"/>
              <a:t>Patient #12:</a:t>
            </a:r>
          </a:p>
          <a:p>
            <a:r>
              <a:rPr lang="en-US" sz="1200" b="1"/>
              <a:t>OS = 9.3 mos.</a:t>
            </a:r>
          </a:p>
        </p:txBody>
      </p:sp>
      <p:sp>
        <p:nvSpPr>
          <p:cNvPr id="1011716" name="Text Box 5"/>
          <p:cNvSpPr txBox="1">
            <a:spLocks noChangeArrowheads="1"/>
          </p:cNvSpPr>
          <p:nvPr/>
        </p:nvSpPr>
        <p:spPr bwMode="auto">
          <a:xfrm>
            <a:off x="7467600" y="4975225"/>
            <a:ext cx="12303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 b="1"/>
              <a:t>Patient #5:</a:t>
            </a:r>
          </a:p>
          <a:p>
            <a:r>
              <a:rPr lang="en-US" sz="1200" b="1"/>
              <a:t>OS &gt; 120 mos.</a:t>
            </a:r>
          </a:p>
        </p:txBody>
      </p:sp>
      <p:sp>
        <p:nvSpPr>
          <p:cNvPr id="1011717" name="Text Box 6"/>
          <p:cNvSpPr txBox="1">
            <a:spLocks noChangeArrowheads="1"/>
          </p:cNvSpPr>
          <p:nvPr/>
        </p:nvSpPr>
        <p:spPr bwMode="auto">
          <a:xfrm>
            <a:off x="1143000" y="5181600"/>
            <a:ext cx="2805113" cy="517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400"/>
              <a:t>Increased CD8</a:t>
            </a:r>
            <a:r>
              <a:rPr lang="en-US" sz="1400" baseline="30000"/>
              <a:t>+</a:t>
            </a:r>
            <a:r>
              <a:rPr lang="en-US" sz="1400"/>
              <a:t> T-cell infiltration</a:t>
            </a:r>
          </a:p>
          <a:p>
            <a:r>
              <a:rPr lang="en-US" sz="1400"/>
              <a:t>correlated with </a:t>
            </a:r>
            <a:r>
              <a:rPr lang="en-US" sz="1400" u="sng"/>
              <a:t>increased</a:t>
            </a:r>
            <a:r>
              <a:rPr lang="en-US" sz="1400"/>
              <a:t> survival</a:t>
            </a:r>
          </a:p>
        </p:txBody>
      </p:sp>
      <p:sp>
        <p:nvSpPr>
          <p:cNvPr id="1011718" name="Text Box 7"/>
          <p:cNvSpPr txBox="1">
            <a:spLocks noChangeArrowheads="1"/>
          </p:cNvSpPr>
          <p:nvPr/>
        </p:nvSpPr>
        <p:spPr bwMode="auto">
          <a:xfrm>
            <a:off x="5791200" y="5407025"/>
            <a:ext cx="2863850" cy="517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400"/>
              <a:t>Increased TGF-</a:t>
            </a:r>
            <a:r>
              <a:rPr lang="en-US" sz="1400">
                <a:sym typeface="Symbol" pitchFamily="18" charset="2"/>
              </a:rPr>
              <a:t> expression</a:t>
            </a:r>
          </a:p>
          <a:p>
            <a:r>
              <a:rPr lang="en-US" sz="1400"/>
              <a:t>correlated with </a:t>
            </a:r>
            <a:r>
              <a:rPr lang="en-US" sz="1400" u="sng"/>
              <a:t>decreased</a:t>
            </a:r>
            <a:r>
              <a:rPr lang="en-US" sz="1400"/>
              <a:t> survival</a:t>
            </a:r>
          </a:p>
        </p:txBody>
      </p:sp>
      <p:sp>
        <p:nvSpPr>
          <p:cNvPr id="1011719" name="Text Box 8"/>
          <p:cNvSpPr txBox="1">
            <a:spLocks noChangeArrowheads="1"/>
          </p:cNvSpPr>
          <p:nvPr/>
        </p:nvSpPr>
        <p:spPr bwMode="auto">
          <a:xfrm>
            <a:off x="0" y="649128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11720" name="Text Box 9"/>
          <p:cNvSpPr txBox="1">
            <a:spLocks noChangeArrowheads="1"/>
          </p:cNvSpPr>
          <p:nvPr/>
        </p:nvSpPr>
        <p:spPr bwMode="auto">
          <a:xfrm>
            <a:off x="5964237" y="6323221"/>
            <a:ext cx="3179763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400" dirty="0"/>
              <a:t>Liau LM et al., </a:t>
            </a:r>
            <a:r>
              <a:rPr lang="en-US" sz="1400" i="1" dirty="0" err="1"/>
              <a:t>Clin</a:t>
            </a:r>
            <a:r>
              <a:rPr lang="en-US" sz="1400" i="1" dirty="0"/>
              <a:t> Cancer Res,</a:t>
            </a:r>
            <a:r>
              <a:rPr lang="en-US" sz="1400" dirty="0"/>
              <a:t> 2005.</a:t>
            </a:r>
          </a:p>
        </p:txBody>
      </p:sp>
      <p:pic>
        <p:nvPicPr>
          <p:cNvPr id="101172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075" y="1524000"/>
            <a:ext cx="2513013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846388" y="1600200"/>
            <a:ext cx="2259012" cy="3246438"/>
            <a:chOff x="2976" y="1152"/>
            <a:chExt cx="2640" cy="2440"/>
          </a:xfrm>
        </p:grpSpPr>
        <p:pic>
          <p:nvPicPr>
            <p:cNvPr id="1011729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6" y="1200"/>
              <a:ext cx="2640" cy="2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1730" name="Rectangle 13"/>
            <p:cNvSpPr>
              <a:spLocks noChangeArrowheads="1"/>
            </p:cNvSpPr>
            <p:nvPr/>
          </p:nvSpPr>
          <p:spPr bwMode="auto">
            <a:xfrm>
              <a:off x="2976" y="1152"/>
              <a:ext cx="2640" cy="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11723" name="Rectangle 14"/>
          <p:cNvSpPr>
            <a:spLocks noChangeArrowheads="1"/>
          </p:cNvSpPr>
          <p:nvPr/>
        </p:nvSpPr>
        <p:spPr bwMode="auto">
          <a:xfrm>
            <a:off x="457200" y="4800600"/>
            <a:ext cx="22098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200" b="1"/>
              <a:t>Patient #1: OS = 30.2 mos</a:t>
            </a:r>
          </a:p>
        </p:txBody>
      </p:sp>
      <p:sp>
        <p:nvSpPr>
          <p:cNvPr id="1011724" name="Rectangle 15"/>
          <p:cNvSpPr>
            <a:spLocks noChangeArrowheads="1"/>
          </p:cNvSpPr>
          <p:nvPr/>
        </p:nvSpPr>
        <p:spPr bwMode="auto">
          <a:xfrm>
            <a:off x="2819400" y="4876800"/>
            <a:ext cx="22098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200" b="1"/>
              <a:t>Patient #2: OS = 11.4 mos</a:t>
            </a:r>
          </a:p>
        </p:txBody>
      </p:sp>
      <p:sp>
        <p:nvSpPr>
          <p:cNvPr id="1011725" name="Line 16"/>
          <p:cNvSpPr>
            <a:spLocks noChangeShapeType="1"/>
          </p:cNvSpPr>
          <p:nvPr/>
        </p:nvSpPr>
        <p:spPr bwMode="auto">
          <a:xfrm flipV="1">
            <a:off x="1752600" y="2286000"/>
            <a:ext cx="152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11726" name="Line 17"/>
          <p:cNvSpPr>
            <a:spLocks noChangeShapeType="1"/>
          </p:cNvSpPr>
          <p:nvPr/>
        </p:nvSpPr>
        <p:spPr bwMode="auto">
          <a:xfrm flipV="1">
            <a:off x="1905000" y="3352800"/>
            <a:ext cx="228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11727" name="Line 18"/>
          <p:cNvSpPr>
            <a:spLocks noChangeShapeType="1"/>
          </p:cNvSpPr>
          <p:nvPr/>
        </p:nvSpPr>
        <p:spPr bwMode="auto">
          <a:xfrm flipV="1">
            <a:off x="1828800" y="4343400"/>
            <a:ext cx="2286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11728" name="Line 19"/>
          <p:cNvSpPr>
            <a:spLocks noChangeShapeType="1"/>
          </p:cNvSpPr>
          <p:nvPr/>
        </p:nvSpPr>
        <p:spPr bwMode="auto">
          <a:xfrm flipH="1" flipV="1">
            <a:off x="2514600" y="4572000"/>
            <a:ext cx="762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790" name="Rectangle 2"/>
          <p:cNvSpPr>
            <a:spLocks noGrp="1" noChangeArrowheads="1"/>
          </p:cNvSpPr>
          <p:nvPr>
            <p:ph type="title"/>
          </p:nvPr>
        </p:nvSpPr>
        <p:spPr>
          <a:xfrm>
            <a:off x="379752" y="195355"/>
            <a:ext cx="8305800" cy="1143000"/>
          </a:xfrm>
        </p:spPr>
        <p:txBody>
          <a:bodyPr/>
          <a:lstStyle/>
          <a:p>
            <a:pPr eaLnBrk="1" hangingPunct="1"/>
            <a:r>
              <a:rPr lang="en-US" b="1" dirty="0" smtClean="0"/>
              <a:t>FDA IND #11053:  </a:t>
            </a:r>
            <a:r>
              <a:rPr lang="en-US" dirty="0" smtClean="0"/>
              <a:t>Phase I/II clinical trial of DC-tumor </a:t>
            </a:r>
            <a:r>
              <a:rPr lang="en-US" dirty="0" err="1" smtClean="0"/>
              <a:t>lysate</a:t>
            </a:r>
            <a:r>
              <a:rPr lang="en-US" dirty="0" smtClean="0"/>
              <a:t> vaccine</a:t>
            </a:r>
          </a:p>
        </p:txBody>
      </p:sp>
      <p:sp>
        <p:nvSpPr>
          <p:cNvPr id="971792" name="Text Box 45"/>
          <p:cNvSpPr txBox="1">
            <a:spLocks noChangeArrowheads="1"/>
          </p:cNvSpPr>
          <p:nvPr/>
        </p:nvSpPr>
        <p:spPr bwMode="auto">
          <a:xfrm>
            <a:off x="136525" y="646112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US" sz="1600"/>
          </a:p>
        </p:txBody>
      </p:sp>
      <p:grpSp>
        <p:nvGrpSpPr>
          <p:cNvPr id="46" name="Group 45"/>
          <p:cNvGrpSpPr/>
          <p:nvPr/>
        </p:nvGrpSpPr>
        <p:grpSpPr>
          <a:xfrm>
            <a:off x="381000" y="1782097"/>
            <a:ext cx="8289925" cy="4086064"/>
            <a:chOff x="381000" y="2209800"/>
            <a:chExt cx="8289925" cy="4086064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1600200" y="4114800"/>
              <a:ext cx="1028700" cy="1839913"/>
              <a:chOff x="145" y="2880"/>
              <a:chExt cx="746" cy="1354"/>
            </a:xfrm>
          </p:grpSpPr>
          <p:graphicFrame>
            <p:nvGraphicFramePr>
              <p:cNvPr id="971789" name="Object 13"/>
              <p:cNvGraphicFramePr>
                <a:graphicFrameLocks noChangeAspect="1"/>
              </p:cNvGraphicFramePr>
              <p:nvPr/>
            </p:nvGraphicFramePr>
            <p:xfrm>
              <a:off x="240" y="2880"/>
              <a:ext cx="624" cy="573"/>
            </p:xfrm>
            <a:graphic>
              <a:graphicData uri="http://schemas.openxmlformats.org/presentationml/2006/ole">
                <p:oleObj spid="_x0000_s33805" r:id="rId3" imgW="5664200" imgH="5194300" progId="">
                  <p:embed/>
                </p:oleObj>
              </a:graphicData>
            </a:graphic>
          </p:graphicFrame>
          <p:sp>
            <p:nvSpPr>
              <p:cNvPr id="971822" name="Text Box 6"/>
              <p:cNvSpPr txBox="1">
                <a:spLocks noChangeArrowheads="1"/>
              </p:cNvSpPr>
              <p:nvPr/>
            </p:nvSpPr>
            <p:spPr bwMode="auto">
              <a:xfrm>
                <a:off x="145" y="3447"/>
                <a:ext cx="746" cy="787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600" b="1">
                    <a:latin typeface="Arial Unicode MS" pitchFamily="34" charset="-128"/>
                  </a:rPr>
                  <a:t>XRT</a:t>
                </a:r>
              </a:p>
              <a:p>
                <a:pPr algn="ctr" eaLnBrk="0" hangingPunct="0"/>
                <a:r>
                  <a:rPr lang="en-US" sz="1600" b="1">
                    <a:latin typeface="Arial Unicode MS" pitchFamily="34" charset="-128"/>
                  </a:rPr>
                  <a:t>+ </a:t>
                </a:r>
              </a:p>
              <a:p>
                <a:pPr algn="ctr" eaLnBrk="0" hangingPunct="0"/>
                <a:r>
                  <a:rPr lang="en-US" sz="1600" b="1">
                    <a:latin typeface="Arial Unicode MS" pitchFamily="34" charset="-128"/>
                  </a:rPr>
                  <a:t>Temodar</a:t>
                </a:r>
              </a:p>
              <a:p>
                <a:pPr algn="ctr" eaLnBrk="0" hangingPunct="0"/>
                <a:endParaRPr lang="en-US" sz="1600" b="1">
                  <a:latin typeface="Arial Unicode MS" pitchFamily="34" charset="-128"/>
                </a:endParaRPr>
              </a:p>
            </p:txBody>
          </p:sp>
        </p:grpSp>
        <p:sp>
          <p:nvSpPr>
            <p:cNvPr id="971795" name="Line 7"/>
            <p:cNvSpPr>
              <a:spLocks noChangeShapeType="1"/>
            </p:cNvSpPr>
            <p:nvPr/>
          </p:nvSpPr>
          <p:spPr bwMode="auto">
            <a:xfrm>
              <a:off x="579438" y="2832100"/>
              <a:ext cx="7526338" cy="0"/>
            </a:xfrm>
            <a:prstGeom prst="line">
              <a:avLst/>
            </a:prstGeom>
            <a:noFill/>
            <a:ln w="76200" cap="sq">
              <a:solidFill>
                <a:schemeClr val="hlink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1796" name="Line 8"/>
            <p:cNvSpPr>
              <a:spLocks noChangeShapeType="1"/>
            </p:cNvSpPr>
            <p:nvPr/>
          </p:nvSpPr>
          <p:spPr bwMode="auto">
            <a:xfrm flipV="1">
              <a:off x="3200400" y="2819400"/>
              <a:ext cx="0" cy="390525"/>
            </a:xfrm>
            <a:prstGeom prst="line">
              <a:avLst/>
            </a:prstGeom>
            <a:noFill/>
            <a:ln w="762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1797" name="Line 9"/>
            <p:cNvSpPr>
              <a:spLocks noChangeShapeType="1"/>
            </p:cNvSpPr>
            <p:nvPr/>
          </p:nvSpPr>
          <p:spPr bwMode="auto">
            <a:xfrm flipV="1">
              <a:off x="1447800" y="2819400"/>
              <a:ext cx="0" cy="390525"/>
            </a:xfrm>
            <a:prstGeom prst="line">
              <a:avLst/>
            </a:prstGeom>
            <a:noFill/>
            <a:ln w="762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1798" name="Line 10"/>
            <p:cNvSpPr>
              <a:spLocks noChangeShapeType="1"/>
            </p:cNvSpPr>
            <p:nvPr/>
          </p:nvSpPr>
          <p:spPr bwMode="auto">
            <a:xfrm flipV="1">
              <a:off x="4724400" y="2819400"/>
              <a:ext cx="0" cy="390525"/>
            </a:xfrm>
            <a:prstGeom prst="line">
              <a:avLst/>
            </a:prstGeom>
            <a:noFill/>
            <a:ln w="762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1799" name="Line 11"/>
            <p:cNvSpPr>
              <a:spLocks noChangeShapeType="1"/>
            </p:cNvSpPr>
            <p:nvPr/>
          </p:nvSpPr>
          <p:spPr bwMode="auto">
            <a:xfrm flipV="1">
              <a:off x="3946525" y="2832100"/>
              <a:ext cx="0" cy="390525"/>
            </a:xfrm>
            <a:prstGeom prst="line">
              <a:avLst/>
            </a:prstGeom>
            <a:noFill/>
            <a:ln w="762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1800" name="Line 12"/>
            <p:cNvSpPr>
              <a:spLocks noChangeShapeType="1"/>
            </p:cNvSpPr>
            <p:nvPr/>
          </p:nvSpPr>
          <p:spPr bwMode="auto">
            <a:xfrm flipV="1">
              <a:off x="6324600" y="2819400"/>
              <a:ext cx="0" cy="390525"/>
            </a:xfrm>
            <a:prstGeom prst="line">
              <a:avLst/>
            </a:prstGeom>
            <a:noFill/>
            <a:ln w="762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1801" name="Line 13"/>
            <p:cNvSpPr>
              <a:spLocks noChangeShapeType="1"/>
            </p:cNvSpPr>
            <p:nvPr/>
          </p:nvSpPr>
          <p:spPr bwMode="auto">
            <a:xfrm flipV="1">
              <a:off x="5562600" y="2819400"/>
              <a:ext cx="0" cy="390525"/>
            </a:xfrm>
            <a:prstGeom prst="line">
              <a:avLst/>
            </a:prstGeom>
            <a:noFill/>
            <a:ln w="762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1802" name="Text Box 14"/>
            <p:cNvSpPr txBox="1">
              <a:spLocks noChangeArrowheads="1"/>
            </p:cNvSpPr>
            <p:nvPr/>
          </p:nvSpPr>
          <p:spPr bwMode="auto">
            <a:xfrm>
              <a:off x="3814763" y="2540000"/>
              <a:ext cx="296863" cy="3365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Arial Unicode MS" pitchFamily="34" charset="-128"/>
                </a:rPr>
                <a:t>0</a:t>
              </a:r>
            </a:p>
          </p:txBody>
        </p:sp>
        <p:sp>
          <p:nvSpPr>
            <p:cNvPr id="971804" name="Text Box 16"/>
            <p:cNvSpPr txBox="1">
              <a:spLocks noChangeArrowheads="1"/>
            </p:cNvSpPr>
            <p:nvPr/>
          </p:nvSpPr>
          <p:spPr bwMode="auto">
            <a:xfrm>
              <a:off x="4572000" y="2514600"/>
              <a:ext cx="412292" cy="3385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 smtClean="0">
                  <a:latin typeface="Arial Unicode MS" pitchFamily="34" charset="-128"/>
                </a:rPr>
                <a:t>10</a:t>
              </a:r>
              <a:endParaRPr lang="en-US" sz="1600" dirty="0">
                <a:latin typeface="Arial Unicode MS" pitchFamily="34" charset="-128"/>
              </a:endParaRPr>
            </a:p>
          </p:txBody>
        </p:sp>
        <p:sp>
          <p:nvSpPr>
            <p:cNvPr id="971805" name="Text Box 17"/>
            <p:cNvSpPr txBox="1">
              <a:spLocks noChangeArrowheads="1"/>
            </p:cNvSpPr>
            <p:nvPr/>
          </p:nvSpPr>
          <p:spPr bwMode="auto">
            <a:xfrm>
              <a:off x="5334000" y="2514600"/>
              <a:ext cx="412292" cy="3385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 smtClean="0">
                  <a:latin typeface="Arial Unicode MS" pitchFamily="34" charset="-128"/>
                </a:rPr>
                <a:t>20</a:t>
              </a:r>
              <a:endParaRPr lang="en-US" sz="1600" dirty="0">
                <a:latin typeface="Arial Unicode MS" pitchFamily="34" charset="-128"/>
              </a:endParaRPr>
            </a:p>
          </p:txBody>
        </p:sp>
        <p:sp>
          <p:nvSpPr>
            <p:cNvPr id="971806" name="Text Box 18"/>
            <p:cNvSpPr txBox="1">
              <a:spLocks noChangeArrowheads="1"/>
            </p:cNvSpPr>
            <p:nvPr/>
          </p:nvSpPr>
          <p:spPr bwMode="auto">
            <a:xfrm>
              <a:off x="6172200" y="2514600"/>
              <a:ext cx="412750" cy="3365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latin typeface="Arial Unicode MS" pitchFamily="34" charset="-128"/>
                </a:rPr>
                <a:t>28</a:t>
              </a:r>
            </a:p>
          </p:txBody>
        </p:sp>
        <p:sp>
          <p:nvSpPr>
            <p:cNvPr id="971807" name="Text Box 19"/>
            <p:cNvSpPr txBox="1">
              <a:spLocks noChangeArrowheads="1"/>
            </p:cNvSpPr>
            <p:nvPr/>
          </p:nvSpPr>
          <p:spPr bwMode="auto">
            <a:xfrm>
              <a:off x="7591425" y="2508250"/>
              <a:ext cx="866775" cy="3365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Arial Unicode MS" pitchFamily="34" charset="-128"/>
                </a:rPr>
                <a:t>q 2 mo.</a:t>
              </a:r>
            </a:p>
          </p:txBody>
        </p:sp>
        <p:sp>
          <p:nvSpPr>
            <p:cNvPr id="971809" name="Text Box 21"/>
            <p:cNvSpPr txBox="1">
              <a:spLocks noChangeArrowheads="1"/>
            </p:cNvSpPr>
            <p:nvPr/>
          </p:nvSpPr>
          <p:spPr bwMode="auto">
            <a:xfrm>
              <a:off x="3021013" y="2540000"/>
              <a:ext cx="368300" cy="3365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Arial Unicode MS" pitchFamily="34" charset="-128"/>
                </a:rPr>
                <a:t>-7</a:t>
              </a:r>
            </a:p>
          </p:txBody>
        </p:sp>
        <p:graphicFrame>
          <p:nvGraphicFramePr>
            <p:cNvPr id="971778" name="Object 2"/>
            <p:cNvGraphicFramePr>
              <a:graphicFrameLocks noChangeAspect="1"/>
            </p:cNvGraphicFramePr>
            <p:nvPr/>
          </p:nvGraphicFramePr>
          <p:xfrm>
            <a:off x="5486400" y="3276600"/>
            <a:ext cx="196850" cy="1011238"/>
          </p:xfrm>
          <a:graphic>
            <a:graphicData uri="http://schemas.openxmlformats.org/presentationml/2006/ole">
              <p:oleObj spid="_x0000_s33794" r:id="rId4" imgW="660400" imgH="3429000" progId="">
                <p:embed/>
              </p:oleObj>
            </a:graphicData>
          </a:graphic>
        </p:graphicFrame>
        <p:graphicFrame>
          <p:nvGraphicFramePr>
            <p:cNvPr id="971779" name="Object 3"/>
            <p:cNvGraphicFramePr>
              <a:graphicFrameLocks noChangeAspect="1"/>
            </p:cNvGraphicFramePr>
            <p:nvPr/>
          </p:nvGraphicFramePr>
          <p:xfrm>
            <a:off x="4648200" y="3276600"/>
            <a:ext cx="196850" cy="1011238"/>
          </p:xfrm>
          <a:graphic>
            <a:graphicData uri="http://schemas.openxmlformats.org/presentationml/2006/ole">
              <p:oleObj spid="_x0000_s33795" r:id="rId5" imgW="660400" imgH="3429000" progId="">
                <p:embed/>
              </p:oleObj>
            </a:graphicData>
          </a:graphic>
        </p:graphicFrame>
        <p:graphicFrame>
          <p:nvGraphicFramePr>
            <p:cNvPr id="971780" name="Object 4"/>
            <p:cNvGraphicFramePr>
              <a:graphicFrameLocks noChangeAspect="1"/>
            </p:cNvGraphicFramePr>
            <p:nvPr/>
          </p:nvGraphicFramePr>
          <p:xfrm>
            <a:off x="579438" y="3287713"/>
            <a:ext cx="547688" cy="1041400"/>
          </p:xfrm>
          <a:graphic>
            <a:graphicData uri="http://schemas.openxmlformats.org/presentationml/2006/ole">
              <p:oleObj spid="_x0000_s33796" r:id="rId6" imgW="908304" imgH="1749552" progId="">
                <p:embed/>
              </p:oleObj>
            </a:graphicData>
          </a:graphic>
        </p:graphicFrame>
        <p:graphicFrame>
          <p:nvGraphicFramePr>
            <p:cNvPr id="971781" name="Object 5"/>
            <p:cNvGraphicFramePr>
              <a:graphicFrameLocks noChangeAspect="1"/>
            </p:cNvGraphicFramePr>
            <p:nvPr/>
          </p:nvGraphicFramePr>
          <p:xfrm>
            <a:off x="2895600" y="3276600"/>
            <a:ext cx="485775" cy="522288"/>
          </p:xfrm>
          <a:graphic>
            <a:graphicData uri="http://schemas.openxmlformats.org/presentationml/2006/ole">
              <p:oleObj spid="_x0000_s33797" r:id="rId7" imgW="4343400" imgH="4724400" progId="">
                <p:embed/>
              </p:oleObj>
            </a:graphicData>
          </a:graphic>
        </p:graphicFrame>
        <p:graphicFrame>
          <p:nvGraphicFramePr>
            <p:cNvPr id="971782" name="Object 6"/>
            <p:cNvGraphicFramePr>
              <a:graphicFrameLocks noChangeAspect="1"/>
            </p:cNvGraphicFramePr>
            <p:nvPr/>
          </p:nvGraphicFramePr>
          <p:xfrm>
            <a:off x="7708900" y="4005263"/>
            <a:ext cx="384175" cy="671513"/>
          </p:xfrm>
          <a:graphic>
            <a:graphicData uri="http://schemas.openxmlformats.org/presentationml/2006/ole">
              <p:oleObj spid="_x0000_s33798" r:id="rId8" imgW="658368" imgH="1167384" progId="">
                <p:embed/>
              </p:oleObj>
            </a:graphicData>
          </a:graphic>
        </p:graphicFrame>
        <p:sp>
          <p:nvSpPr>
            <p:cNvPr id="971810" name="Line 27"/>
            <p:cNvSpPr>
              <a:spLocks noChangeShapeType="1"/>
            </p:cNvSpPr>
            <p:nvPr/>
          </p:nvSpPr>
          <p:spPr bwMode="auto">
            <a:xfrm flipV="1">
              <a:off x="579438" y="2832100"/>
              <a:ext cx="0" cy="390525"/>
            </a:xfrm>
            <a:prstGeom prst="line">
              <a:avLst/>
            </a:prstGeom>
            <a:noFill/>
            <a:ln w="762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1811" name="Text Box 28"/>
            <p:cNvSpPr txBox="1">
              <a:spLocks noChangeArrowheads="1"/>
            </p:cNvSpPr>
            <p:nvPr/>
          </p:nvSpPr>
          <p:spPr bwMode="auto">
            <a:xfrm>
              <a:off x="500063" y="2514600"/>
              <a:ext cx="1049338" cy="3365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 dirty="0">
                  <a:latin typeface="Arial Unicode MS" pitchFamily="34" charset="-128"/>
                </a:rPr>
                <a:t>- 8 weeks</a:t>
              </a:r>
            </a:p>
          </p:txBody>
        </p:sp>
        <p:sp>
          <p:nvSpPr>
            <p:cNvPr id="971812" name="Text Box 29"/>
            <p:cNvSpPr txBox="1">
              <a:spLocks noChangeArrowheads="1"/>
            </p:cNvSpPr>
            <p:nvPr/>
          </p:nvSpPr>
          <p:spPr bwMode="auto">
            <a:xfrm>
              <a:off x="381000" y="4287838"/>
              <a:ext cx="917575" cy="3365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latin typeface="Arial Unicode MS" pitchFamily="34" charset="-128"/>
                </a:rPr>
                <a:t>Surgery</a:t>
              </a:r>
            </a:p>
          </p:txBody>
        </p:sp>
        <p:graphicFrame>
          <p:nvGraphicFramePr>
            <p:cNvPr id="971783" name="Object 7"/>
            <p:cNvGraphicFramePr>
              <a:graphicFrameLocks noChangeAspect="1"/>
            </p:cNvGraphicFramePr>
            <p:nvPr/>
          </p:nvGraphicFramePr>
          <p:xfrm>
            <a:off x="7643813" y="3352800"/>
            <a:ext cx="485775" cy="522288"/>
          </p:xfrm>
          <a:graphic>
            <a:graphicData uri="http://schemas.openxmlformats.org/presentationml/2006/ole">
              <p:oleObj spid="_x0000_s33799" r:id="rId9" imgW="4343400" imgH="4724400" progId="">
                <p:embed/>
              </p:oleObj>
            </a:graphicData>
          </a:graphic>
        </p:graphicFrame>
        <p:graphicFrame>
          <p:nvGraphicFramePr>
            <p:cNvPr id="971784" name="Object 8"/>
            <p:cNvGraphicFramePr>
              <a:graphicFrameLocks noChangeAspect="1"/>
            </p:cNvGraphicFramePr>
            <p:nvPr/>
          </p:nvGraphicFramePr>
          <p:xfrm>
            <a:off x="8229600" y="3581400"/>
            <a:ext cx="441325" cy="650875"/>
          </p:xfrm>
          <a:graphic>
            <a:graphicData uri="http://schemas.openxmlformats.org/presentationml/2006/ole">
              <p:oleObj spid="_x0000_s33800" r:id="rId10" imgW="719328" imgH="1078992" progId="">
                <p:embed/>
              </p:oleObj>
            </a:graphicData>
          </a:graphic>
        </p:graphicFrame>
        <p:graphicFrame>
          <p:nvGraphicFramePr>
            <p:cNvPr id="971785" name="Object 9"/>
            <p:cNvGraphicFramePr>
              <a:graphicFrameLocks noChangeAspect="1"/>
            </p:cNvGraphicFramePr>
            <p:nvPr/>
          </p:nvGraphicFramePr>
          <p:xfrm>
            <a:off x="1295400" y="3276600"/>
            <a:ext cx="355600" cy="473075"/>
          </p:xfrm>
          <a:graphic>
            <a:graphicData uri="http://schemas.openxmlformats.org/presentationml/2006/ole">
              <p:oleObj spid="_x0000_s33801" r:id="rId11" imgW="2628900" imgH="3543300" progId="">
                <p:embed/>
              </p:oleObj>
            </a:graphicData>
          </a:graphic>
        </p:graphicFrame>
        <p:graphicFrame>
          <p:nvGraphicFramePr>
            <p:cNvPr id="971786" name="Object 10"/>
            <p:cNvGraphicFramePr>
              <a:graphicFrameLocks noChangeAspect="1"/>
            </p:cNvGraphicFramePr>
            <p:nvPr/>
          </p:nvGraphicFramePr>
          <p:xfrm>
            <a:off x="2819400" y="4038600"/>
            <a:ext cx="539750" cy="760413"/>
          </p:xfrm>
          <a:graphic>
            <a:graphicData uri="http://schemas.openxmlformats.org/presentationml/2006/ole">
              <p:oleObj spid="_x0000_s33802" r:id="rId12" imgW="731520" imgH="1042416" progId="">
                <p:embed/>
              </p:oleObj>
            </a:graphicData>
          </a:graphic>
        </p:graphicFrame>
        <p:sp>
          <p:nvSpPr>
            <p:cNvPr id="971813" name="Text Box 34"/>
            <p:cNvSpPr txBox="1">
              <a:spLocks noChangeArrowheads="1"/>
            </p:cNvSpPr>
            <p:nvPr/>
          </p:nvSpPr>
          <p:spPr bwMode="auto">
            <a:xfrm>
              <a:off x="2819400" y="3733800"/>
              <a:ext cx="538163" cy="3365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latin typeface="Arial Unicode MS" pitchFamily="34" charset="-128"/>
                </a:rPr>
                <a:t>MRI</a:t>
              </a:r>
            </a:p>
          </p:txBody>
        </p:sp>
        <p:sp>
          <p:nvSpPr>
            <p:cNvPr id="971814" name="Text Box 35"/>
            <p:cNvSpPr txBox="1">
              <a:spLocks noChangeArrowheads="1"/>
            </p:cNvSpPr>
            <p:nvPr/>
          </p:nvSpPr>
          <p:spPr bwMode="auto">
            <a:xfrm>
              <a:off x="2743200" y="4724400"/>
              <a:ext cx="687388" cy="3365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latin typeface="Arial Unicode MS" pitchFamily="34" charset="-128"/>
                </a:rPr>
                <a:t>Exam</a:t>
              </a:r>
            </a:p>
          </p:txBody>
        </p:sp>
        <p:grpSp>
          <p:nvGrpSpPr>
            <p:cNvPr id="3" name="Group 36"/>
            <p:cNvGrpSpPr>
              <a:grpSpLocks/>
            </p:cNvGrpSpPr>
            <p:nvPr/>
          </p:nvGrpSpPr>
          <p:grpSpPr bwMode="auto">
            <a:xfrm>
              <a:off x="2514600" y="5105400"/>
              <a:ext cx="1569189" cy="1190464"/>
              <a:chOff x="1862" y="2752"/>
              <a:chExt cx="1141" cy="877"/>
            </a:xfrm>
          </p:grpSpPr>
          <p:grpSp>
            <p:nvGrpSpPr>
              <p:cNvPr id="4" name="Group 37"/>
              <p:cNvGrpSpPr>
                <a:grpSpLocks/>
              </p:cNvGrpSpPr>
              <p:nvPr/>
            </p:nvGrpSpPr>
            <p:grpSpPr bwMode="auto">
              <a:xfrm>
                <a:off x="1862" y="2752"/>
                <a:ext cx="652" cy="660"/>
                <a:chOff x="1814" y="2944"/>
                <a:chExt cx="652" cy="660"/>
              </a:xfrm>
            </p:grpSpPr>
            <p:graphicFrame>
              <p:nvGraphicFramePr>
                <p:cNvPr id="971788" name="Object 12"/>
                <p:cNvGraphicFramePr>
                  <a:graphicFrameLocks noChangeAspect="1"/>
                </p:cNvGraphicFramePr>
                <p:nvPr/>
              </p:nvGraphicFramePr>
              <p:xfrm>
                <a:off x="2146" y="2944"/>
                <a:ext cx="320" cy="480"/>
              </p:xfrm>
              <a:graphic>
                <a:graphicData uri="http://schemas.openxmlformats.org/presentationml/2006/ole">
                  <p:oleObj spid="_x0000_s33804" r:id="rId13" imgW="719328" imgH="1078992" progId="">
                    <p:embed/>
                  </p:oleObj>
                </a:graphicData>
              </a:graphic>
            </p:graphicFrame>
            <p:sp>
              <p:nvSpPr>
                <p:cNvPr id="971821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1814" y="3356"/>
                  <a:ext cx="134" cy="248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endParaRPr lang="en-US" sz="1600">
                    <a:latin typeface="Arial Unicode MS" pitchFamily="34" charset="-128"/>
                  </a:endParaRPr>
                </a:p>
              </p:txBody>
            </p:sp>
          </p:grpSp>
          <p:sp>
            <p:nvSpPr>
              <p:cNvPr id="971820" name="Text Box 40"/>
              <p:cNvSpPr txBox="1">
                <a:spLocks noChangeArrowheads="1"/>
              </p:cNvSpPr>
              <p:nvPr/>
            </p:nvSpPr>
            <p:spPr bwMode="auto">
              <a:xfrm>
                <a:off x="1973" y="3201"/>
                <a:ext cx="1030" cy="42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 dirty="0">
                    <a:latin typeface="Arial Unicode MS" pitchFamily="34" charset="-128"/>
                  </a:rPr>
                  <a:t>Immunologic</a:t>
                </a:r>
              </a:p>
              <a:p>
                <a:pPr eaLnBrk="0" hangingPunct="0"/>
                <a:r>
                  <a:rPr lang="en-US" sz="1600" dirty="0">
                    <a:latin typeface="Arial Unicode MS" pitchFamily="34" charset="-128"/>
                  </a:rPr>
                  <a:t>assays</a:t>
                </a:r>
              </a:p>
            </p:txBody>
          </p:sp>
        </p:grpSp>
        <p:sp>
          <p:nvSpPr>
            <p:cNvPr id="971816" name="Text Box 41"/>
            <p:cNvSpPr txBox="1">
              <a:spLocks noChangeArrowheads="1"/>
            </p:cNvSpPr>
            <p:nvPr/>
          </p:nvSpPr>
          <p:spPr bwMode="auto">
            <a:xfrm>
              <a:off x="1066800" y="3733800"/>
              <a:ext cx="848309" cy="4616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dirty="0" err="1">
                  <a:latin typeface="Arial Unicode MS" pitchFamily="34" charset="-128"/>
                </a:rPr>
                <a:t>Leuk</a:t>
              </a:r>
              <a:r>
                <a:rPr lang="en-US" sz="1200" dirty="0">
                  <a:latin typeface="Arial Unicode MS" pitchFamily="34" charset="-128"/>
                </a:rPr>
                <a:t>-</a:t>
              </a:r>
            </a:p>
            <a:p>
              <a:pPr eaLnBrk="0" hangingPunct="0"/>
              <a:r>
                <a:rPr lang="en-US" sz="1200" dirty="0" err="1">
                  <a:latin typeface="Arial Unicode MS" pitchFamily="34" charset="-128"/>
                </a:rPr>
                <a:t>apheresis</a:t>
              </a:r>
              <a:endParaRPr lang="en-US" sz="1200" dirty="0">
                <a:latin typeface="Arial Unicode MS" pitchFamily="34" charset="-128"/>
              </a:endParaRPr>
            </a:p>
          </p:txBody>
        </p:sp>
        <p:graphicFrame>
          <p:nvGraphicFramePr>
            <p:cNvPr id="971787" name="Object 11"/>
            <p:cNvGraphicFramePr>
              <a:graphicFrameLocks noChangeAspect="1"/>
            </p:cNvGraphicFramePr>
            <p:nvPr/>
          </p:nvGraphicFramePr>
          <p:xfrm>
            <a:off x="3879850" y="3287713"/>
            <a:ext cx="196850" cy="1011238"/>
          </p:xfrm>
          <a:graphic>
            <a:graphicData uri="http://schemas.openxmlformats.org/presentationml/2006/ole">
              <p:oleObj spid="_x0000_s33803" r:id="rId14" imgW="660400" imgH="3429000" progId="">
                <p:embed/>
              </p:oleObj>
            </a:graphicData>
          </a:graphic>
        </p:graphicFrame>
        <p:sp>
          <p:nvSpPr>
            <p:cNvPr id="971817" name="Text Box 43"/>
            <p:cNvSpPr txBox="1">
              <a:spLocks noChangeArrowheads="1"/>
            </p:cNvSpPr>
            <p:nvPr/>
          </p:nvSpPr>
          <p:spPr bwMode="auto">
            <a:xfrm>
              <a:off x="3733800" y="4267200"/>
              <a:ext cx="4854214" cy="107721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 dirty="0">
                  <a:solidFill>
                    <a:schemeClr val="folHlink"/>
                  </a:solidFill>
                  <a:latin typeface="Arial Unicode MS" pitchFamily="34" charset="-128"/>
                </a:rPr>
                <a:t>DC injections</a:t>
              </a:r>
              <a:endParaRPr lang="en-US" sz="1600" b="1" dirty="0">
                <a:solidFill>
                  <a:srgbClr val="FF0000"/>
                </a:solidFill>
                <a:latin typeface="Arial Unicode MS" pitchFamily="34" charset="-128"/>
              </a:endParaRPr>
            </a:p>
            <a:p>
              <a:pPr eaLnBrk="0" hangingPunct="0"/>
              <a:r>
                <a:rPr lang="en-US" sz="1600" dirty="0">
                  <a:latin typeface="Arial Unicode MS" pitchFamily="34" charset="-128"/>
                </a:rPr>
                <a:t>3 biweekly injections, then</a:t>
              </a:r>
            </a:p>
            <a:p>
              <a:pPr eaLnBrk="0" hangingPunct="0"/>
              <a:r>
                <a:rPr lang="en-US" sz="1600" b="1" dirty="0">
                  <a:latin typeface="Arial Unicode MS" pitchFamily="34" charset="-128"/>
                </a:rPr>
                <a:t>1 booster </a:t>
              </a:r>
              <a:r>
                <a:rPr lang="en-US" sz="1600" b="1" dirty="0" smtClean="0">
                  <a:latin typeface="Arial Unicode MS" pitchFamily="34" charset="-128"/>
                </a:rPr>
                <a:t>injections q </a:t>
              </a:r>
              <a:r>
                <a:rPr lang="en-US" sz="1600" b="1" dirty="0">
                  <a:latin typeface="Arial Unicode MS" pitchFamily="34" charset="-128"/>
                </a:rPr>
                <a:t>2 mo</a:t>
              </a:r>
              <a:r>
                <a:rPr lang="en-US" sz="1600" b="1" dirty="0">
                  <a:solidFill>
                    <a:srgbClr val="FF0000"/>
                  </a:solidFill>
                  <a:latin typeface="Arial Unicode MS" pitchFamily="34" charset="-128"/>
                </a:rPr>
                <a:t> </a:t>
              </a:r>
              <a:r>
                <a:rPr lang="en-US" sz="1600" b="1" dirty="0" smtClean="0">
                  <a:solidFill>
                    <a:srgbClr val="FF0000"/>
                  </a:solidFill>
                  <a:latin typeface="Arial Unicode MS" pitchFamily="34" charset="-128"/>
                </a:rPr>
                <a:t> </a:t>
              </a:r>
              <a:r>
                <a:rPr lang="en-US" sz="1600" dirty="0" smtClean="0">
                  <a:latin typeface="Arial Unicode MS" pitchFamily="34" charset="-128"/>
                </a:rPr>
                <a:t>in between TMZ cycles</a:t>
              </a:r>
              <a:endParaRPr lang="en-US" sz="1600" dirty="0">
                <a:latin typeface="Arial Unicode MS" pitchFamily="34" charset="-128"/>
              </a:endParaRPr>
            </a:p>
            <a:p>
              <a:pPr eaLnBrk="0" hangingPunct="0"/>
              <a:endParaRPr lang="en-US" sz="1600" b="1" dirty="0">
                <a:solidFill>
                  <a:srgbClr val="FF0000"/>
                </a:solidFill>
                <a:latin typeface="Arial Unicode MS" pitchFamily="34" charset="-128"/>
              </a:endParaRPr>
            </a:p>
          </p:txBody>
        </p:sp>
        <p:sp>
          <p:nvSpPr>
            <p:cNvPr id="971818" name="Text Box 44"/>
            <p:cNvSpPr txBox="1">
              <a:spLocks noChangeArrowheads="1"/>
            </p:cNvSpPr>
            <p:nvPr/>
          </p:nvSpPr>
          <p:spPr bwMode="auto">
            <a:xfrm>
              <a:off x="4114800" y="2209800"/>
              <a:ext cx="584200" cy="3365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latin typeface="Arial Unicode MS" pitchFamily="34" charset="-128"/>
                </a:rPr>
                <a:t>DAY</a:t>
              </a:r>
              <a:endParaRPr lang="en-US" sz="1600">
                <a:latin typeface="Arial Unicode MS" pitchFamily="34" charset="-128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019800" y="3276600"/>
              <a:ext cx="125495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+ adjuvant </a:t>
              </a:r>
            </a:p>
            <a:p>
              <a:r>
                <a:rPr lang="en-US" sz="1600" b="1" dirty="0" err="1" smtClean="0"/>
                <a:t>Temodar</a:t>
              </a:r>
              <a:endParaRPr lang="en-US" sz="1600" b="1" dirty="0" smtClean="0"/>
            </a:p>
            <a:p>
              <a:r>
                <a:rPr lang="en-US" sz="1600" dirty="0" smtClean="0"/>
                <a:t>(5 days on/</a:t>
              </a:r>
            </a:p>
            <a:p>
              <a:r>
                <a:rPr lang="en-US" sz="1600" dirty="0" smtClean="0"/>
                <a:t>23 days off)</a:t>
              </a:r>
              <a:endParaRPr lang="en-US" sz="1600" dirty="0"/>
            </a:p>
          </p:txBody>
        </p:sp>
        <p:sp>
          <p:nvSpPr>
            <p:cNvPr id="48" name="Line 12"/>
            <p:cNvSpPr>
              <a:spLocks noChangeShapeType="1"/>
            </p:cNvSpPr>
            <p:nvPr/>
          </p:nvSpPr>
          <p:spPr bwMode="auto">
            <a:xfrm flipV="1">
              <a:off x="7848600" y="2819400"/>
              <a:ext cx="0" cy="390525"/>
            </a:xfrm>
            <a:prstGeom prst="line">
              <a:avLst/>
            </a:prstGeom>
            <a:noFill/>
            <a:ln w="762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6916994" y="6211669"/>
            <a:ext cx="1976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R01-CA112358</a:t>
            </a:r>
          </a:p>
          <a:p>
            <a:r>
              <a:rPr lang="en-US" b="1" dirty="0" smtClean="0"/>
              <a:t>R01-CA121131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3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latin typeface="Comic Sans MS" pitchFamily="66" charset="0"/>
              </a:rPr>
              <a:t>“</a:t>
            </a:r>
            <a:r>
              <a:rPr lang="en-US" sz="3200" b="1" dirty="0" err="1" smtClean="0">
                <a:latin typeface="Times" pitchFamily="18" charset="0"/>
                <a:cs typeface="Times" pitchFamily="18" charset="0"/>
              </a:rPr>
              <a:t>Mesenchymal</a:t>
            </a:r>
            <a:r>
              <a:rPr lang="en-US" sz="3200" b="1" dirty="0" smtClean="0">
                <a:latin typeface="Times" pitchFamily="18" charset="0"/>
                <a:cs typeface="Times" pitchFamily="18" charset="0"/>
              </a:rPr>
              <a:t>” gene expression signature associated with increased tumor-infiltrating lymphocytes</a:t>
            </a:r>
          </a:p>
        </p:txBody>
      </p:sp>
      <p:pic>
        <p:nvPicPr>
          <p:cNvPr id="99533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3658" y="1444172"/>
            <a:ext cx="4471988" cy="4648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95331" name="Text Box 4"/>
          <p:cNvSpPr txBox="1">
            <a:spLocks noChangeArrowheads="1"/>
          </p:cNvSpPr>
          <p:nvPr/>
        </p:nvSpPr>
        <p:spPr bwMode="auto">
          <a:xfrm>
            <a:off x="5827712" y="6340163"/>
            <a:ext cx="3316288" cy="307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400" smtClean="0"/>
              <a:t>Prins </a:t>
            </a:r>
            <a:r>
              <a:rPr lang="en-US" sz="1400" dirty="0"/>
              <a:t>RM et al., </a:t>
            </a:r>
            <a:r>
              <a:rPr lang="en-US" sz="1400" b="1" i="1" dirty="0" err="1"/>
              <a:t>Clin</a:t>
            </a:r>
            <a:r>
              <a:rPr lang="en-US" sz="1400" b="1" i="1" dirty="0"/>
              <a:t> Cancer Res</a:t>
            </a:r>
            <a:r>
              <a:rPr lang="en-US" sz="1400" b="1" dirty="0"/>
              <a:t>, </a:t>
            </a:r>
            <a:r>
              <a:rPr lang="en-US" sz="1400" dirty="0"/>
              <a:t>2011</a:t>
            </a:r>
          </a:p>
        </p:txBody>
      </p:sp>
      <p:pic>
        <p:nvPicPr>
          <p:cNvPr id="99533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6018" y="3506628"/>
            <a:ext cx="3097982" cy="26562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99533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0761" y="1369175"/>
            <a:ext cx="2479622" cy="22531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38578"/>
            <a:ext cx="1712686" cy="28195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5" name="Rectangle 2"/>
          <p:cNvSpPr>
            <a:spLocks noChangeArrowheads="1"/>
          </p:cNvSpPr>
          <p:nvPr/>
        </p:nvSpPr>
        <p:spPr bwMode="auto">
          <a:xfrm>
            <a:off x="181897" y="0"/>
            <a:ext cx="8699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Phase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I/II 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clinical trial of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DC-tumor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</a:rPr>
              <a:t>lysate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 vaccine: 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+mj-lt"/>
              </a:rPr>
            </a:b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Overall survival of patients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from time of diagnosis</a:t>
            </a:r>
          </a:p>
        </p:txBody>
      </p:sp>
      <p:graphicFrame>
        <p:nvGraphicFramePr>
          <p:cNvPr id="870403" name="Group 3"/>
          <p:cNvGraphicFramePr>
            <a:graphicFrameLocks noGrp="1"/>
          </p:cNvGraphicFramePr>
          <p:nvPr/>
        </p:nvGraphicFramePr>
        <p:xfrm>
          <a:off x="304800" y="1676400"/>
          <a:ext cx="4419600" cy="2565401"/>
        </p:xfrm>
        <a:graphic>
          <a:graphicData uri="http://schemas.openxmlformats.org/drawingml/2006/table">
            <a:tbl>
              <a:tblPr/>
              <a:tblGrid>
                <a:gridCol w="2057400"/>
                <a:gridCol w="762000"/>
                <a:gridCol w="838200"/>
                <a:gridCol w="7620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 alive at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Patient population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 year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 years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 years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DC vaccine treated (n=23)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Institutional controls (n=119)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(p&lt;0.02)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(p&lt;0.05)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Stupp et al. 2005 (n=287)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(p&lt;0.001)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Mirimanoff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et al. RPA III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Mirimanoff et al. RPA 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70796" name="Rectangle 53"/>
          <p:cNvSpPr>
            <a:spLocks noChangeArrowheads="1"/>
          </p:cNvSpPr>
          <p:nvPr/>
        </p:nvSpPr>
        <p:spPr bwMode="auto">
          <a:xfrm>
            <a:off x="6477000" y="5105400"/>
            <a:ext cx="228600" cy="1524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876800" y="2590800"/>
            <a:ext cx="3886200" cy="3048000"/>
            <a:chOff x="3072" y="1632"/>
            <a:chExt cx="2448" cy="1920"/>
          </a:xfrm>
        </p:grpSpPr>
        <p:graphicFrame>
          <p:nvGraphicFramePr>
            <p:cNvPr id="970754" name="Object 2"/>
            <p:cNvGraphicFramePr>
              <a:graphicFrameLocks noChangeAspect="1"/>
            </p:cNvGraphicFramePr>
            <p:nvPr/>
          </p:nvGraphicFramePr>
          <p:xfrm>
            <a:off x="3072" y="1632"/>
            <a:ext cx="2448" cy="1920"/>
          </p:xfrm>
          <a:graphic>
            <a:graphicData uri="http://schemas.openxmlformats.org/presentationml/2006/ole">
              <p:oleObj spid="_x0000_s31746" r:id="rId4" imgW="6408000" imgH="4068000" progId="">
                <p:embed/>
              </p:oleObj>
            </a:graphicData>
          </a:graphic>
        </p:graphicFrame>
        <p:sp>
          <p:nvSpPr>
            <p:cNvPr id="970800" name="Rectangle 56"/>
            <p:cNvSpPr>
              <a:spLocks noChangeArrowheads="1"/>
            </p:cNvSpPr>
            <p:nvPr/>
          </p:nvSpPr>
          <p:spPr bwMode="auto">
            <a:xfrm>
              <a:off x="4034" y="3188"/>
              <a:ext cx="144" cy="9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0798" name="Text Box 57"/>
          <p:cNvSpPr txBox="1">
            <a:spLocks noChangeArrowheads="1"/>
          </p:cNvSpPr>
          <p:nvPr/>
        </p:nvSpPr>
        <p:spPr bwMode="auto">
          <a:xfrm>
            <a:off x="6309852" y="5043949"/>
            <a:ext cx="428625" cy="2462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</a:rPr>
              <a:t>31.4</a:t>
            </a:r>
          </a:p>
        </p:txBody>
      </p:sp>
      <p:sp>
        <p:nvSpPr>
          <p:cNvPr id="970799" name="Text Box 58"/>
          <p:cNvSpPr txBox="1">
            <a:spLocks noChangeArrowheads="1"/>
          </p:cNvSpPr>
          <p:nvPr/>
        </p:nvSpPr>
        <p:spPr bwMode="auto">
          <a:xfrm>
            <a:off x="6384925" y="2928938"/>
            <a:ext cx="2081213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/>
              <a:t>Median survival = 31.4 mos.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 idx="4294967295"/>
          </p:nvPr>
        </p:nvSpPr>
        <p:spPr>
          <a:xfrm>
            <a:off x="0" y="303725"/>
            <a:ext cx="9015412" cy="838200"/>
          </a:xfrm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US" b="1" dirty="0" smtClean="0">
                <a:ea typeface="ＭＳ Ｐゴシック" pitchFamily="34" charset="-128"/>
              </a:rPr>
              <a:t>Collaboration with Industry:  </a:t>
            </a:r>
            <a:br>
              <a:rPr lang="en-US" b="1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Clinical Development of </a:t>
            </a:r>
            <a:r>
              <a:rPr lang="en-US" dirty="0" err="1" smtClean="0">
                <a:ea typeface="ＭＳ Ｐゴシック" pitchFamily="34" charset="-128"/>
              </a:rPr>
              <a:t>DCVax</a:t>
            </a:r>
            <a:r>
              <a:rPr lang="en-US" dirty="0" smtClean="0">
                <a:ea typeface="ＭＳ Ｐゴシック" pitchFamily="34" charset="-128"/>
              </a:rPr>
              <a:t>-L</a:t>
            </a:r>
            <a:r>
              <a:rPr lang="en-US" baseline="30000" dirty="0" smtClean="0">
                <a:ea typeface="ＭＳ Ｐゴシック" pitchFamily="34" charset="-128"/>
              </a:rPr>
              <a:t>®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04819576"/>
              </p:ext>
            </p:extLst>
          </p:nvPr>
        </p:nvGraphicFramePr>
        <p:xfrm>
          <a:off x="353967" y="4697413"/>
          <a:ext cx="8583556" cy="334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596"/>
                <a:gridCol w="669596"/>
                <a:gridCol w="603697"/>
                <a:gridCol w="603697"/>
                <a:gridCol w="603697"/>
                <a:gridCol w="603697"/>
                <a:gridCol w="603697"/>
                <a:gridCol w="603697"/>
                <a:gridCol w="603697"/>
                <a:gridCol w="603697"/>
                <a:gridCol w="603697"/>
                <a:gridCol w="603697"/>
                <a:gridCol w="603697"/>
                <a:gridCol w="603697"/>
              </a:tblGrid>
              <a:tr h="33496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1999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562" marB="4556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562" marB="4556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562" marB="4556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02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562" marB="4556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03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562" marB="4556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04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562" marB="4556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05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562" marB="4556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06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562" marB="4556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562" marB="4556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562" marB="4556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09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562" marB="4556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562" marB="4556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562" marB="4556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562" marB="45562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492" name="TextBox 6"/>
          <p:cNvSpPr txBox="1">
            <a:spLocks noChangeArrowheads="1"/>
          </p:cNvSpPr>
          <p:nvPr/>
        </p:nvSpPr>
        <p:spPr bwMode="auto">
          <a:xfrm>
            <a:off x="1025320" y="3554001"/>
            <a:ext cx="1609725" cy="107721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1600" dirty="0">
                <a:latin typeface="+mj-lt"/>
                <a:cs typeface="Arial" charset="0"/>
              </a:rPr>
              <a:t>First Phase </a:t>
            </a:r>
            <a:r>
              <a:rPr lang="en-US" sz="1600" dirty="0" smtClean="0">
                <a:latin typeface="+mj-lt"/>
                <a:cs typeface="Arial" charset="0"/>
              </a:rPr>
              <a:t>I </a:t>
            </a:r>
            <a:r>
              <a:rPr lang="en-US" sz="1600" dirty="0">
                <a:latin typeface="+mj-lt"/>
                <a:cs typeface="Arial" charset="0"/>
              </a:rPr>
              <a:t>trial in </a:t>
            </a:r>
            <a:r>
              <a:rPr lang="en-US" sz="1600" dirty="0" smtClean="0">
                <a:latin typeface="+mj-lt"/>
                <a:cs typeface="Arial" charset="0"/>
              </a:rPr>
              <a:t>GBM at UCLA </a:t>
            </a:r>
          </a:p>
          <a:p>
            <a:pPr algn="ctr" eaLnBrk="1" hangingPunct="1">
              <a:defRPr/>
            </a:pPr>
            <a:r>
              <a:rPr lang="en-US" sz="1600" dirty="0" smtClean="0">
                <a:latin typeface="+mj-lt"/>
                <a:cs typeface="Arial" charset="0"/>
              </a:rPr>
              <a:t>2000-2002</a:t>
            </a:r>
            <a:endParaRPr lang="en-US" sz="1600" dirty="0">
              <a:latin typeface="+mj-lt"/>
              <a:cs typeface="Arial" charset="0"/>
            </a:endParaRPr>
          </a:p>
        </p:txBody>
      </p:sp>
      <p:sp>
        <p:nvSpPr>
          <p:cNvPr id="19493" name="TextBox 7"/>
          <p:cNvSpPr txBox="1">
            <a:spLocks noChangeArrowheads="1"/>
          </p:cNvSpPr>
          <p:nvPr/>
        </p:nvSpPr>
        <p:spPr bwMode="auto">
          <a:xfrm>
            <a:off x="3166294" y="3338666"/>
            <a:ext cx="1593850" cy="132343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1600" dirty="0">
                <a:latin typeface="+mj-lt"/>
                <a:cs typeface="Arial" charset="0"/>
              </a:rPr>
              <a:t>Second Phase I/II trial </a:t>
            </a:r>
            <a:r>
              <a:rPr lang="en-US" sz="1600" dirty="0" smtClean="0">
                <a:latin typeface="+mj-lt"/>
                <a:cs typeface="Arial" charset="0"/>
              </a:rPr>
              <a:t>in GBM at UCLA</a:t>
            </a:r>
          </a:p>
          <a:p>
            <a:pPr algn="ctr" eaLnBrk="1" hangingPunct="1">
              <a:defRPr/>
            </a:pPr>
            <a:r>
              <a:rPr lang="en-US" sz="1600" dirty="0" smtClean="0">
                <a:latin typeface="+mj-lt"/>
                <a:cs typeface="Arial" charset="0"/>
              </a:rPr>
              <a:t>2003-06</a:t>
            </a:r>
            <a:r>
              <a:rPr lang="en-US" sz="1600" baseline="30000" dirty="0">
                <a:cs typeface="Arial" charset="0"/>
              </a:rPr>
              <a:t>1</a:t>
            </a:r>
            <a:endParaRPr lang="en-US" sz="1600" dirty="0">
              <a:cs typeface="Arial" charset="0"/>
            </a:endParaRPr>
          </a:p>
          <a:p>
            <a:pPr algn="ctr" eaLnBrk="1" hangingPunct="1">
              <a:defRPr/>
            </a:pPr>
            <a:endParaRPr lang="en-US" sz="1600" dirty="0">
              <a:latin typeface="+mj-lt"/>
              <a:cs typeface="Arial" charset="0"/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7138218" y="3188881"/>
            <a:ext cx="1818963" cy="1412030"/>
            <a:chOff x="6454774" y="3609255"/>
            <a:chExt cx="1298532" cy="1041696"/>
          </a:xfrm>
          <a:solidFill>
            <a:schemeClr val="bg1">
              <a:lumMod val="65000"/>
            </a:schemeClr>
          </a:solidFill>
        </p:grpSpPr>
        <p:sp>
          <p:nvSpPr>
            <p:cNvPr id="19510" name="TextBox 11"/>
            <p:cNvSpPr txBox="1">
              <a:spLocks noChangeArrowheads="1"/>
            </p:cNvSpPr>
            <p:nvPr/>
          </p:nvSpPr>
          <p:spPr bwMode="auto">
            <a:xfrm>
              <a:off x="7191780" y="3609255"/>
              <a:ext cx="561526" cy="1041696"/>
            </a:xfrm>
            <a:prstGeom prst="rect">
              <a:avLst/>
            </a:prstGeom>
            <a:solidFill>
              <a:srgbClr val="B6FB8F"/>
            </a:solidFill>
            <a:ln/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 sz="36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6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6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6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6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sz="1000" dirty="0" smtClean="0">
                <a:latin typeface="+mj-lt"/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en-US" sz="1500" dirty="0" smtClean="0">
                  <a:latin typeface="+mj-lt"/>
                  <a:cs typeface="Arial" charset="0"/>
                </a:rPr>
                <a:t>Phase </a:t>
              </a:r>
              <a:r>
                <a:rPr lang="en-US" sz="1500" dirty="0">
                  <a:latin typeface="+mj-lt"/>
                  <a:cs typeface="Arial" charset="0"/>
                </a:rPr>
                <a:t>III </a:t>
              </a:r>
            </a:p>
            <a:p>
              <a:pPr algn="ctr" eaLnBrk="1" hangingPunct="1">
                <a:defRPr/>
              </a:pPr>
              <a:r>
                <a:rPr lang="en-US" sz="1500" dirty="0">
                  <a:latin typeface="+mj-lt"/>
                  <a:cs typeface="Arial" charset="0"/>
                </a:rPr>
                <a:t>trial in </a:t>
              </a:r>
              <a:r>
                <a:rPr lang="en-US" sz="1500" dirty="0" smtClean="0">
                  <a:latin typeface="+mj-lt"/>
                  <a:cs typeface="Arial" charset="0"/>
                </a:rPr>
                <a:t>GBM</a:t>
              </a:r>
            </a:p>
            <a:p>
              <a:pPr algn="ctr" eaLnBrk="1" hangingPunct="1">
                <a:defRPr/>
              </a:pPr>
              <a:r>
                <a:rPr lang="en-US" sz="1400" dirty="0" smtClean="0">
                  <a:latin typeface="+mj-lt"/>
                  <a:cs typeface="Arial" charset="0"/>
                </a:rPr>
                <a:t>2012—</a:t>
              </a:r>
            </a:p>
            <a:p>
              <a:pPr algn="ctr" eaLnBrk="1" hangingPunct="1">
                <a:defRPr/>
              </a:pPr>
              <a:endParaRPr lang="en-US" sz="200" dirty="0">
                <a:latin typeface="+mj-lt"/>
                <a:cs typeface="Arial" charset="0"/>
              </a:endParaRPr>
            </a:p>
          </p:txBody>
        </p:sp>
        <p:sp>
          <p:nvSpPr>
            <p:cNvPr id="19507" name="TextBox 8"/>
            <p:cNvSpPr txBox="1">
              <a:spLocks noChangeArrowheads="1"/>
            </p:cNvSpPr>
            <p:nvPr/>
          </p:nvSpPr>
          <p:spPr bwMode="auto">
            <a:xfrm>
              <a:off x="6454774" y="3738894"/>
              <a:ext cx="684364" cy="806048"/>
            </a:xfrm>
            <a:prstGeom prst="rect">
              <a:avLst/>
            </a:prstGeom>
            <a:solidFill>
              <a:srgbClr val="DAFDC7"/>
            </a:solidFill>
            <a:ln/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>
              <a:lvl1pPr eaLnBrk="0" hangingPunct="0">
                <a:defRPr sz="36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6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6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6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6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sz="600" dirty="0" smtClean="0">
                <a:latin typeface="+mj-lt"/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en-US" sz="1500" dirty="0" smtClean="0">
                  <a:latin typeface="+mj-lt"/>
                  <a:cs typeface="Arial" charset="0"/>
                </a:rPr>
                <a:t>Phase II </a:t>
              </a:r>
            </a:p>
            <a:p>
              <a:pPr algn="ctr" eaLnBrk="1" hangingPunct="1">
                <a:defRPr/>
              </a:pPr>
              <a:r>
                <a:rPr lang="en-US" sz="1500" dirty="0" smtClean="0">
                  <a:latin typeface="+mj-lt"/>
                  <a:cs typeface="Arial" charset="0"/>
                </a:rPr>
                <a:t>trial </a:t>
              </a:r>
              <a:r>
                <a:rPr lang="en-US" sz="1500" dirty="0">
                  <a:latin typeface="+mj-lt"/>
                  <a:cs typeface="Arial" charset="0"/>
                </a:rPr>
                <a:t>in </a:t>
              </a:r>
              <a:endParaRPr lang="en-US" sz="1500" dirty="0" smtClean="0">
                <a:latin typeface="+mj-lt"/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en-US" sz="1500" dirty="0" smtClean="0">
                  <a:latin typeface="+mj-lt"/>
                  <a:cs typeface="Arial" charset="0"/>
                </a:rPr>
                <a:t>GBM</a:t>
              </a:r>
            </a:p>
            <a:p>
              <a:pPr algn="ctr" eaLnBrk="1" hangingPunct="1">
                <a:defRPr/>
              </a:pPr>
              <a:r>
                <a:rPr lang="en-US" sz="1400" dirty="0" smtClean="0">
                  <a:latin typeface="+mj-lt"/>
                  <a:cs typeface="Arial" charset="0"/>
                </a:rPr>
                <a:t>2010-12</a:t>
              </a:r>
              <a:endParaRPr lang="en-US" sz="1600" dirty="0">
                <a:latin typeface="+mj-lt"/>
                <a:cs typeface="Arial" charset="0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 flipV="1">
            <a:off x="850541" y="5033042"/>
            <a:ext cx="0" cy="533400"/>
          </a:xfrm>
          <a:prstGeom prst="straightConnector1">
            <a:avLst/>
          </a:prstGeom>
          <a:ln w="5715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98" name="Text Box 50"/>
          <p:cNvSpPr txBox="1">
            <a:spLocks noChangeArrowheads="1"/>
          </p:cNvSpPr>
          <p:nvPr/>
        </p:nvSpPr>
        <p:spPr bwMode="auto">
          <a:xfrm>
            <a:off x="501445" y="5591635"/>
            <a:ext cx="1255344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de-DE" sz="1600" dirty="0">
                <a:solidFill>
                  <a:srgbClr val="000099"/>
                </a:solidFill>
                <a:latin typeface="+mj-lt"/>
                <a:cs typeface="Arial" charset="0"/>
              </a:rPr>
              <a:t>FDA grants 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de-DE" sz="1600" dirty="0" smtClean="0">
                <a:solidFill>
                  <a:srgbClr val="000099"/>
                </a:solidFill>
                <a:latin typeface="+mj-lt"/>
                <a:cs typeface="Arial" charset="0"/>
              </a:rPr>
              <a:t>first IND</a:t>
            </a:r>
            <a:endParaRPr lang="de-DE" sz="1600" dirty="0">
              <a:solidFill>
                <a:srgbClr val="000099"/>
              </a:solidFill>
              <a:latin typeface="+mj-lt"/>
              <a:cs typeface="Arial" charset="0"/>
            </a:endParaRPr>
          </a:p>
        </p:txBody>
      </p:sp>
      <p:cxnSp>
        <p:nvCxnSpPr>
          <p:cNvPr id="2" name="Straight Arrow Connector 17"/>
          <p:cNvCxnSpPr/>
          <p:nvPr/>
        </p:nvCxnSpPr>
        <p:spPr>
          <a:xfrm flipH="1" flipV="1">
            <a:off x="5032375" y="5075238"/>
            <a:ext cx="12700" cy="504825"/>
          </a:xfrm>
          <a:prstGeom prst="straightConnector1">
            <a:avLst/>
          </a:prstGeom>
          <a:ln w="5715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00" name="Text Box 52"/>
          <p:cNvSpPr txBox="1">
            <a:spLocks noChangeArrowheads="1"/>
          </p:cNvSpPr>
          <p:nvPr/>
        </p:nvSpPr>
        <p:spPr bwMode="auto">
          <a:xfrm>
            <a:off x="3582767" y="5581650"/>
            <a:ext cx="2969083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de-DE" sz="1600" dirty="0" smtClean="0">
                <a:solidFill>
                  <a:srgbClr val="000099"/>
                </a:solidFill>
                <a:latin typeface="+mj-lt"/>
                <a:cs typeface="Arial" charset="0"/>
              </a:rPr>
              <a:t>Collaboration with 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de-DE" sz="1600" dirty="0" smtClean="0">
                <a:solidFill>
                  <a:srgbClr val="000099"/>
                </a:solidFill>
                <a:latin typeface="+mj-lt"/>
                <a:cs typeface="Arial" charset="0"/>
              </a:rPr>
              <a:t>Northwest Biotherapeutics, Inc.</a:t>
            </a:r>
            <a:endParaRPr lang="de-DE" sz="1600" dirty="0">
              <a:solidFill>
                <a:srgbClr val="000099"/>
              </a:solidFill>
              <a:latin typeface="+mj-lt"/>
              <a:cs typeface="Arial" charset="0"/>
            </a:endParaRPr>
          </a:p>
        </p:txBody>
      </p:sp>
      <p:cxnSp>
        <p:nvCxnSpPr>
          <p:cNvPr id="33" name="Straight Arrow Connector 17"/>
          <p:cNvCxnSpPr/>
          <p:nvPr/>
        </p:nvCxnSpPr>
        <p:spPr>
          <a:xfrm flipV="1">
            <a:off x="8259097" y="5030992"/>
            <a:ext cx="22584" cy="440658"/>
          </a:xfrm>
          <a:prstGeom prst="straightConnector1">
            <a:avLst/>
          </a:prstGeom>
          <a:ln w="5715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04" name="TextBox 19"/>
          <p:cNvSpPr txBox="1">
            <a:spLocks noChangeArrowheads="1"/>
          </p:cNvSpPr>
          <p:nvPr/>
        </p:nvSpPr>
        <p:spPr bwMode="auto">
          <a:xfrm>
            <a:off x="7493717" y="5486708"/>
            <a:ext cx="145573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en-US" sz="1600" dirty="0">
                <a:solidFill>
                  <a:srgbClr val="000099"/>
                </a:solidFill>
                <a:latin typeface="+mj-lt"/>
                <a:cs typeface="Arial" charset="0"/>
              </a:rPr>
              <a:t>FDA approves 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en-US" sz="1600" dirty="0">
                <a:solidFill>
                  <a:srgbClr val="000099"/>
                </a:solidFill>
                <a:latin typeface="+mj-lt"/>
                <a:cs typeface="Arial" charset="0"/>
              </a:rPr>
              <a:t>Phase III status</a:t>
            </a: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5270091" y="3257449"/>
            <a:ext cx="695325" cy="1384995"/>
          </a:xfrm>
          <a:prstGeom prst="rect">
            <a:avLst/>
          </a:prstGeom>
          <a:noFill/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1400" b="0" dirty="0" smtClean="0">
                <a:latin typeface="+mj-lt"/>
                <a:cs typeface="Arial" charset="0"/>
              </a:rPr>
              <a:t>Multi-center</a:t>
            </a:r>
          </a:p>
          <a:p>
            <a:pPr algn="ctr" eaLnBrk="1" hangingPunct="1">
              <a:defRPr/>
            </a:pPr>
            <a:r>
              <a:rPr lang="en-US" sz="1400" b="0" dirty="0" smtClean="0">
                <a:latin typeface="+mj-lt"/>
                <a:cs typeface="Arial" charset="0"/>
              </a:rPr>
              <a:t>Phase II</a:t>
            </a:r>
            <a:endParaRPr lang="en-US" sz="1400" b="0" dirty="0">
              <a:latin typeface="+mj-lt"/>
              <a:cs typeface="Arial" charset="0"/>
            </a:endParaRPr>
          </a:p>
          <a:p>
            <a:pPr algn="ctr" eaLnBrk="1" hangingPunct="1">
              <a:defRPr/>
            </a:pPr>
            <a:r>
              <a:rPr lang="en-US" sz="1400" b="0" dirty="0" smtClean="0">
                <a:latin typeface="+mj-lt"/>
                <a:cs typeface="Arial" charset="0"/>
              </a:rPr>
              <a:t>Trial</a:t>
            </a:r>
          </a:p>
          <a:p>
            <a:pPr algn="ctr" eaLnBrk="1" hangingPunct="1">
              <a:defRPr/>
            </a:pPr>
            <a:r>
              <a:rPr lang="en-US" sz="1400" b="0" dirty="0" smtClean="0">
                <a:latin typeface="+mj-lt"/>
                <a:cs typeface="Arial" charset="0"/>
              </a:rPr>
              <a:t>2007</a:t>
            </a:r>
            <a:endParaRPr lang="en-US" sz="1400" b="0" dirty="0">
              <a:latin typeface="+mj-lt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61227" y="2658191"/>
            <a:ext cx="28892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u="sng" dirty="0">
                <a:latin typeface="Calibri"/>
                <a:ea typeface="+mn-ea"/>
                <a:cs typeface="Arial" charset="0"/>
              </a:rPr>
              <a:t>Blinded</a:t>
            </a:r>
            <a:r>
              <a:rPr lang="en-US" sz="1600" dirty="0">
                <a:latin typeface="Calibri"/>
                <a:ea typeface="+mn-ea"/>
                <a:cs typeface="Arial" charset="0"/>
              </a:rPr>
              <a:t>, randomized, </a:t>
            </a:r>
            <a:endParaRPr lang="en-US" sz="1600" dirty="0" smtClean="0">
              <a:latin typeface="Calibri"/>
              <a:ea typeface="+mn-ea"/>
              <a:cs typeface="Arial" charset="0"/>
            </a:endParaRPr>
          </a:p>
          <a:p>
            <a:pPr algn="ctr">
              <a:defRPr/>
            </a:pPr>
            <a:r>
              <a:rPr lang="en-US" sz="1600" dirty="0" smtClean="0">
                <a:latin typeface="Calibri"/>
                <a:ea typeface="+mn-ea"/>
                <a:cs typeface="Arial" charset="0"/>
              </a:rPr>
              <a:t>controlled</a:t>
            </a:r>
            <a:endParaRPr lang="en-US" sz="1600" dirty="0"/>
          </a:p>
        </p:txBody>
      </p:sp>
      <p:pic>
        <p:nvPicPr>
          <p:cNvPr id="23" name="Picture 46" descr="Northwest Biotherapeutic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8734" y="1852796"/>
            <a:ext cx="2637573" cy="81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2" descr="C:\Documents and Settings\lliau\Desktop\Linda Power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39966"/>
            <a:ext cx="1579921" cy="1970654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1637070" y="150433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Linda Powers, CEO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262283" y="2707630"/>
            <a:ext cx="28759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u="sng" dirty="0" smtClean="0">
                <a:latin typeface="Calibri"/>
                <a:cs typeface="Arial" charset="0"/>
              </a:rPr>
              <a:t>Non-blinded</a:t>
            </a:r>
            <a:r>
              <a:rPr lang="en-US" sz="1600" dirty="0" smtClean="0">
                <a:latin typeface="Calibri"/>
                <a:cs typeface="Arial" charset="0"/>
              </a:rPr>
              <a:t>, </a:t>
            </a:r>
          </a:p>
          <a:p>
            <a:pPr algn="ctr">
              <a:defRPr/>
            </a:pPr>
            <a:r>
              <a:rPr lang="en-US" sz="1600" dirty="0" smtClean="0">
                <a:latin typeface="Calibri"/>
                <a:cs typeface="Arial" charset="0"/>
              </a:rPr>
              <a:t>randomized</a:t>
            </a:r>
          </a:p>
        </p:txBody>
      </p:sp>
    </p:spTree>
    <p:extLst>
      <p:ext uri="{BB962C8B-B14F-4D97-AF65-F5344CB8AC3E}">
        <p14:creationId xmlns="" xmlns:p14="http://schemas.microsoft.com/office/powerpoint/2010/main" val="47749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669230" y="304800"/>
            <a:ext cx="7769225" cy="1036638"/>
          </a:xfrm>
        </p:spPr>
        <p:txBody>
          <a:bodyPr/>
          <a:lstStyle/>
          <a:p>
            <a:pPr algn="ctr"/>
            <a:r>
              <a:rPr lang="en-US" sz="4000" b="1" dirty="0" smtClean="0">
                <a:ea typeface="ＭＳ Ｐゴシック" pitchFamily="34" charset="-128"/>
              </a:rPr>
              <a:t>Phase III  </a:t>
            </a:r>
            <a:r>
              <a:rPr lang="en-US" sz="4000" b="1" dirty="0" err="1" smtClean="0">
                <a:ea typeface="ＭＳ Ｐゴシック" pitchFamily="34" charset="-128"/>
              </a:rPr>
              <a:t>DCVax</a:t>
            </a:r>
            <a:r>
              <a:rPr lang="en-US" sz="4000" b="1" dirty="0" smtClean="0">
                <a:ea typeface="ＭＳ Ｐゴシック" pitchFamily="34" charset="-128"/>
              </a:rPr>
              <a:t>-L</a:t>
            </a:r>
            <a:r>
              <a:rPr lang="en-US" sz="4000" b="1" baseline="30000" dirty="0" smtClean="0">
                <a:ea typeface="ＭＳ Ｐゴシック" pitchFamily="34" charset="-128"/>
              </a:rPr>
              <a:t>®</a:t>
            </a:r>
            <a:r>
              <a:rPr lang="en-US" sz="4000" b="1" dirty="0" smtClean="0">
                <a:ea typeface="ＭＳ Ｐゴシック" pitchFamily="34" charset="-128"/>
              </a:rPr>
              <a:t> Trial Design</a:t>
            </a:r>
            <a:r>
              <a:rPr lang="en-US" sz="3200" b="1" dirty="0" smtClean="0">
                <a:latin typeface="Arial Narrow" pitchFamily="34" charset="0"/>
                <a:ea typeface="ＭＳ Ｐゴシック" pitchFamily="34" charset="-128"/>
              </a:rPr>
              <a:t>	</a:t>
            </a:r>
          </a:p>
        </p:txBody>
      </p:sp>
      <p:sp>
        <p:nvSpPr>
          <p:cNvPr id="27651" name="Content Placeholder 3"/>
          <p:cNvSpPr>
            <a:spLocks noGrp="1"/>
          </p:cNvSpPr>
          <p:nvPr>
            <p:ph idx="1"/>
          </p:nvPr>
        </p:nvSpPr>
        <p:spPr>
          <a:xfrm>
            <a:off x="280219" y="1496960"/>
            <a:ext cx="8863781" cy="48768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dirty="0" smtClean="0">
                <a:ea typeface="ＭＳ Ｐゴシック" pitchFamily="34" charset="-128"/>
              </a:rPr>
              <a:t>Multi-center, </a:t>
            </a:r>
            <a:r>
              <a:rPr lang="en-US" u="sng" dirty="0" smtClean="0">
                <a:ea typeface="ＭＳ Ｐゴシック" pitchFamily="34" charset="-128"/>
              </a:rPr>
              <a:t>double-blind</a:t>
            </a:r>
            <a:r>
              <a:rPr lang="en-US" dirty="0" smtClean="0">
                <a:ea typeface="ＭＳ Ｐゴシック" pitchFamily="34" charset="-128"/>
              </a:rPr>
              <a:t>, randomized, placebo controlled trial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dirty="0" smtClean="0">
                <a:ea typeface="ＭＳ Ｐゴシック" pitchFamily="34" charset="-128"/>
              </a:rPr>
              <a:t>311 newly diagnosed GBM patients, randomized 2:1 (</a:t>
            </a:r>
            <a:r>
              <a:rPr lang="en-US" dirty="0" err="1" smtClean="0">
                <a:ea typeface="ＭＳ Ｐゴシック" pitchFamily="34" charset="-128"/>
              </a:rPr>
              <a:t>treatment:placebo</a:t>
            </a:r>
            <a:r>
              <a:rPr lang="en-US" dirty="0" smtClean="0">
                <a:ea typeface="ＭＳ Ｐゴシック" pitchFamily="34" charset="-128"/>
              </a:rPr>
              <a:t>) with </a:t>
            </a:r>
            <a:r>
              <a:rPr lang="en-US" u="sng" dirty="0" smtClean="0">
                <a:ea typeface="ＭＳ Ｐゴシック" pitchFamily="34" charset="-128"/>
              </a:rPr>
              <a:t>cross-over</a:t>
            </a:r>
            <a:endParaRPr lang="en-US" dirty="0" smtClean="0">
              <a:ea typeface="ＭＳ Ｐゴシック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dirty="0" err="1" smtClean="0">
                <a:ea typeface="ＭＳ Ｐゴシック" pitchFamily="34" charset="-128"/>
              </a:rPr>
              <a:t>DCVax</a:t>
            </a:r>
            <a:r>
              <a:rPr lang="en-US" dirty="0" smtClean="0">
                <a:ea typeface="ＭＳ Ｐゴシック" pitchFamily="34" charset="-128"/>
              </a:rPr>
              <a:t>-L </a:t>
            </a:r>
            <a:r>
              <a:rPr lang="en-US" u="sng" dirty="0" smtClean="0">
                <a:ea typeface="ＭＳ Ｐゴシック" pitchFamily="34" charset="-128"/>
              </a:rPr>
              <a:t>adjuvant to standard of care </a:t>
            </a:r>
            <a:r>
              <a:rPr lang="en-US" dirty="0" smtClean="0">
                <a:ea typeface="ＭＳ Ｐゴシック" pitchFamily="34" charset="-128"/>
              </a:rPr>
              <a:t>(surgery, radiation, </a:t>
            </a:r>
            <a:r>
              <a:rPr lang="en-US" dirty="0" err="1" smtClean="0">
                <a:ea typeface="ＭＳ Ｐゴシック" pitchFamily="34" charset="-128"/>
              </a:rPr>
              <a:t>Temodar</a:t>
            </a:r>
            <a:r>
              <a:rPr lang="en-US" dirty="0" smtClean="0">
                <a:ea typeface="ＭＳ Ｐゴシック" pitchFamily="34" charset="-128"/>
              </a:rPr>
              <a:t>); injections interspersed with adjuvant </a:t>
            </a:r>
            <a:r>
              <a:rPr lang="en-US" dirty="0" err="1" smtClean="0">
                <a:ea typeface="ＭＳ Ｐゴシック" pitchFamily="34" charset="-128"/>
              </a:rPr>
              <a:t>Temodar</a:t>
            </a:r>
            <a:endParaRPr lang="en-US" dirty="0" smtClean="0">
              <a:ea typeface="ＭＳ Ｐゴシック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dirty="0" smtClean="0">
                <a:ea typeface="ＭＳ Ｐゴシック" pitchFamily="34" charset="-128"/>
              </a:rPr>
              <a:t>Centralized imaging review with reassessment of </a:t>
            </a:r>
            <a:r>
              <a:rPr lang="en-US" u="sng" dirty="0" smtClean="0">
                <a:ea typeface="ＭＳ Ｐゴシック" pitchFamily="34" charset="-128"/>
              </a:rPr>
              <a:t>pseudo-progression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b="1" dirty="0" smtClean="0">
                <a:ea typeface="ＭＳ Ｐゴシック" pitchFamily="34" charset="-128"/>
              </a:rPr>
              <a:t>Primary endpoint:  </a:t>
            </a:r>
            <a:r>
              <a:rPr lang="en-US" dirty="0" smtClean="0">
                <a:ea typeface="ＭＳ Ｐゴシック" pitchFamily="34" charset="-128"/>
              </a:rPr>
              <a:t>Progression-Free Survival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ea typeface="ＭＳ Ｐゴシック" pitchFamily="34" charset="-128"/>
              </a:rPr>
              <a:t>Secondary endpoints: </a:t>
            </a:r>
            <a:r>
              <a:rPr lang="en-US" dirty="0" smtClean="0">
                <a:ea typeface="ＭＳ Ｐゴシック" pitchFamily="34" charset="-128"/>
              </a:rPr>
              <a:t>Overall Survival, TTP, Immune Responses, Safety, Landmark analyses for survival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endParaRPr lang="en-US" sz="400" dirty="0" smtClean="0">
              <a:ea typeface="ＭＳ Ｐゴシック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400" dirty="0" smtClean="0">
              <a:ea typeface="ＭＳ Ｐゴシック" pitchFamily="34" charset="-128"/>
            </a:endParaRPr>
          </a:p>
          <a:p>
            <a:pPr>
              <a:spcBef>
                <a:spcPts val="300"/>
              </a:spcBef>
              <a:spcAft>
                <a:spcPts val="0"/>
              </a:spcAft>
              <a:buFont typeface="Arial" charset="0"/>
              <a:buNone/>
            </a:pPr>
            <a:endParaRPr lang="en-US" sz="2800" dirty="0" smtClean="0">
              <a:ea typeface="ＭＳ Ｐゴシック" pitchFamily="34" charset="-128"/>
            </a:endParaRPr>
          </a:p>
        </p:txBody>
      </p:sp>
      <p:sp>
        <p:nvSpPr>
          <p:cNvPr id="27652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B301286-A8E5-44DB-942A-31551D95D382}" type="slidenum">
              <a:rPr lang="en-US" sz="1200" b="0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15</a:t>
            </a:fld>
            <a:endParaRPr lang="en-US" sz="1200" b="0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5" name="Picture 46" descr="Northwest Biotherapeutic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7684" y="6112940"/>
            <a:ext cx="2406316" cy="7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2012 Northwest Biotherapeutics, Inc., All Rights Reserved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53A462CF-FD2A-47D8-A658-D6440B47E64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7924800" cy="5629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152400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+mj-lt"/>
              </a:rPr>
              <a:t>Phase III multi-center, randomized clinical trial of </a:t>
            </a:r>
            <a:r>
              <a:rPr lang="en-US" sz="2800" b="1" dirty="0" err="1" smtClean="0">
                <a:latin typeface="+mj-lt"/>
              </a:rPr>
              <a:t>DCVax</a:t>
            </a:r>
            <a:r>
              <a:rPr lang="en-US" sz="2800" b="1" dirty="0" smtClean="0">
                <a:latin typeface="+mj-lt"/>
              </a:rPr>
              <a:t>-Brain™ for newly diagnosed GBM (n=311)</a:t>
            </a:r>
            <a:endParaRPr lang="en-US" sz="2800" b="1" dirty="0">
              <a:latin typeface="+mj-lt"/>
            </a:endParaRPr>
          </a:p>
        </p:txBody>
      </p:sp>
      <p:pic>
        <p:nvPicPr>
          <p:cNvPr id="7" name="Picture 46" descr="Northwest Biotherapeutic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6019800"/>
            <a:ext cx="22098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1194620"/>
            <a:ext cx="2355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$30 million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46 sites in U.S.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613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26" y="358016"/>
            <a:ext cx="8922774" cy="838200"/>
          </a:xfrm>
        </p:spPr>
        <p:txBody>
          <a:bodyPr/>
          <a:lstStyle/>
          <a:p>
            <a:r>
              <a:rPr lang="en-US" sz="4000" dirty="0" smtClean="0"/>
              <a:t>International Expansion of Phase III </a:t>
            </a:r>
            <a:r>
              <a:rPr lang="en-US" sz="4000" dirty="0" err="1" smtClean="0"/>
              <a:t>DCVax</a:t>
            </a:r>
            <a:r>
              <a:rPr lang="en-US" sz="4000" dirty="0" smtClean="0"/>
              <a:t>-L trial for GBM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451" y="1649361"/>
            <a:ext cx="8347587" cy="44958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 smtClean="0"/>
              <a:t>Orpha</a:t>
            </a:r>
            <a:r>
              <a:rPr lang="en-US" dirty="0" smtClean="0"/>
              <a:t>n drug status for </a:t>
            </a:r>
            <a:r>
              <a:rPr lang="en-US" dirty="0" err="1" smtClean="0"/>
              <a:t>DCVax</a:t>
            </a:r>
            <a:r>
              <a:rPr lang="en-US" dirty="0" smtClean="0"/>
              <a:t>-L in GBM granted in Europe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 smtClean="0"/>
              <a:t>United Kingdom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2000" dirty="0" smtClean="0"/>
              <a:t>Phase III clinical trial is approved by MHRA (UK)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2000" dirty="0" smtClean="0"/>
              <a:t>King’s College Hospital, London, is now recruiting patients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2000" dirty="0" smtClean="0"/>
              <a:t>Additional site preparations are underway in the UK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 smtClean="0"/>
              <a:t>Germany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2000" dirty="0" err="1" smtClean="0"/>
              <a:t>GermanyFraunhofer</a:t>
            </a:r>
            <a:r>
              <a:rPr lang="en-US" sz="2000" dirty="0" smtClean="0"/>
              <a:t> IZI has obtained manufacturing authorization for </a:t>
            </a:r>
            <a:r>
              <a:rPr lang="en-US" sz="2000" dirty="0" err="1" smtClean="0"/>
              <a:t>DCVax</a:t>
            </a:r>
            <a:r>
              <a:rPr lang="en-US" sz="2000" dirty="0" smtClean="0"/>
              <a:t>-L  </a:t>
            </a:r>
            <a:r>
              <a:rPr lang="en-US" sz="1800" dirty="0" smtClean="0"/>
              <a:t>(a 2-year process)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2000" dirty="0" smtClean="0"/>
              <a:t>$5.5M grant was awarded to support the trial in Germany</a:t>
            </a:r>
            <a:endParaRPr lang="en-US" sz="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DFA2041-2BE3-4ED2-938B-082D4BC11D8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6" descr="Northwest Biotherapeutic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3937" y="6142743"/>
            <a:ext cx="2310063" cy="71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09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DCVax-L Phase III Trial for GBM </a:t>
            </a:r>
            <a:r>
              <a:rPr lang="en-US" dirty="0" smtClean="0"/>
              <a:t>– Projections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903" y="1523750"/>
            <a:ext cx="7769225" cy="4344987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 smtClean="0"/>
              <a:t>Recruitment to continue through Q2 of 2014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 smtClean="0"/>
              <a:t>Interim analyses (DSMB) in early 2014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 smtClean="0"/>
              <a:t>Final analysis by end of 2014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dirty="0" smtClean="0"/>
              <a:t>Regardless of efficacy of </a:t>
            </a:r>
            <a:r>
              <a:rPr lang="en-US" sz="2800" dirty="0" err="1" smtClean="0"/>
              <a:t>DCVax</a:t>
            </a:r>
            <a:r>
              <a:rPr lang="en-US" sz="2800" dirty="0" smtClean="0"/>
              <a:t>-L</a:t>
            </a:r>
            <a:r>
              <a:rPr lang="en-US" sz="2800" baseline="30000" dirty="0" smtClean="0"/>
              <a:t>®</a:t>
            </a:r>
            <a:r>
              <a:rPr lang="en-US" sz="2800" dirty="0" smtClean="0"/>
              <a:t> for GBM, there will be a wealth of clinical information, centralized imaging, and tumor/blood samples for genomic subgroup analysis, development of immunological biomarkers, and new avenues of clinical research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DFA2041-2BE3-4ED2-938B-082D4BC11D8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9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Conclusion:  </a:t>
            </a:r>
            <a:br>
              <a:rPr lang="en-US" sz="4000" b="1" dirty="0" smtClean="0"/>
            </a:br>
            <a:r>
              <a:rPr lang="en-US" dirty="0" smtClean="0"/>
              <a:t>Steps to heading a clinical trial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7" y="1514233"/>
            <a:ext cx="7769225" cy="4344987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800" dirty="0" smtClean="0"/>
              <a:t>Define the clinical problem/need</a:t>
            </a:r>
          </a:p>
          <a:p>
            <a:pPr>
              <a:spcAft>
                <a:spcPts val="0"/>
              </a:spcAft>
            </a:pPr>
            <a:endParaRPr lang="en-US" sz="1000" dirty="0" smtClean="0"/>
          </a:p>
          <a:p>
            <a:pPr>
              <a:spcAft>
                <a:spcPts val="0"/>
              </a:spcAft>
            </a:pPr>
            <a:r>
              <a:rPr lang="en-US" sz="2800" dirty="0" smtClean="0"/>
              <a:t>Develop an idea/hypothesis</a:t>
            </a:r>
            <a:br>
              <a:rPr lang="en-US" sz="2800" dirty="0" smtClean="0"/>
            </a:br>
            <a:endParaRPr lang="en-US" sz="2800" dirty="0" smtClean="0"/>
          </a:p>
          <a:p>
            <a:pPr>
              <a:spcAft>
                <a:spcPts val="0"/>
              </a:spcAft>
            </a:pPr>
            <a:r>
              <a:rPr lang="en-US" sz="2800" dirty="0" smtClean="0"/>
              <a:t>Get funding $$</a:t>
            </a:r>
          </a:p>
          <a:p>
            <a:pPr>
              <a:spcAft>
                <a:spcPts val="0"/>
              </a:spcAft>
            </a:pPr>
            <a:endParaRPr lang="en-US" sz="2800" dirty="0" smtClean="0"/>
          </a:p>
          <a:p>
            <a:pPr>
              <a:spcAft>
                <a:spcPts val="0"/>
              </a:spcAft>
            </a:pPr>
            <a:r>
              <a:rPr lang="en-US" sz="2800" dirty="0" smtClean="0"/>
              <a:t>Test hypothesis in relevant animal models</a:t>
            </a:r>
          </a:p>
          <a:p>
            <a:pPr>
              <a:spcAft>
                <a:spcPts val="0"/>
              </a:spcAft>
            </a:pPr>
            <a:endParaRPr lang="en-US" sz="2800" dirty="0" smtClean="0"/>
          </a:p>
          <a:p>
            <a:pPr>
              <a:spcAft>
                <a:spcPts val="0"/>
              </a:spcAft>
            </a:pPr>
            <a:r>
              <a:rPr lang="en-US" sz="2800" dirty="0" smtClean="0"/>
              <a:t>Talk to the FDA; get an IND</a:t>
            </a:r>
          </a:p>
          <a:p>
            <a:pPr>
              <a:spcAft>
                <a:spcPts val="0"/>
              </a:spcAft>
            </a:pPr>
            <a:endParaRPr lang="en-US" sz="2800" dirty="0" smtClean="0"/>
          </a:p>
          <a:p>
            <a:pPr>
              <a:spcAft>
                <a:spcPts val="0"/>
              </a:spcAft>
            </a:pPr>
            <a:r>
              <a:rPr lang="en-US" sz="2800" dirty="0" smtClean="0"/>
              <a:t>Get more funding $$$$</a:t>
            </a:r>
          </a:p>
          <a:p>
            <a:pPr>
              <a:spcAft>
                <a:spcPts val="0"/>
              </a:spcAft>
            </a:pPr>
            <a:endParaRPr lang="en-US" sz="2800" dirty="0" smtClean="0"/>
          </a:p>
          <a:p>
            <a:pPr>
              <a:spcAft>
                <a:spcPts val="0"/>
              </a:spcAft>
            </a:pPr>
            <a:r>
              <a:rPr lang="en-US" sz="2800" dirty="0" smtClean="0"/>
              <a:t>Develop effective collaborations with industry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8A7B-CCE5-4BCB-83CE-6D626BC4989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Disclosures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871329"/>
            <a:ext cx="7769225" cy="4344987"/>
          </a:xfrm>
        </p:spPr>
        <p:txBody>
          <a:bodyPr/>
          <a:lstStyle/>
          <a:p>
            <a:r>
              <a:rPr lang="en-US" sz="2800" dirty="0" smtClean="0"/>
              <a:t>Research grants from:</a:t>
            </a:r>
          </a:p>
          <a:p>
            <a:pPr lvl="1"/>
            <a:r>
              <a:rPr lang="en-US" sz="2800" dirty="0" smtClean="0"/>
              <a:t>Northwest </a:t>
            </a:r>
            <a:r>
              <a:rPr lang="en-US" sz="2800" dirty="0" err="1" smtClean="0"/>
              <a:t>Biotherapeutics</a:t>
            </a:r>
            <a:r>
              <a:rPr lang="en-US" sz="2800" dirty="0" smtClean="0"/>
              <a:t>, Inc.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8F246-DDF5-2C46-9F22-E8E4A854429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D5AF7E-25ED-E842-9280-AD97F89F9445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THANK YOU!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/>
          <a:srcRect l="11250" t="12500" r="13750" b="22656"/>
          <a:stretch>
            <a:fillRect/>
          </a:stretch>
        </p:blipFill>
        <p:spPr bwMode="auto">
          <a:xfrm>
            <a:off x="1198217" y="1362166"/>
            <a:ext cx="7945783" cy="549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 descr="BRJ_9554_cro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393371"/>
            <a:ext cx="2946400" cy="546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946400" y="1407886"/>
            <a:ext cx="6197600" cy="14949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UCLA Department of Neurosurgery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04457" y="5907314"/>
            <a:ext cx="6139543" cy="9506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UCLAneurosurg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5899150"/>
            <a:ext cx="18288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7675" y="0"/>
            <a:ext cx="8696325" cy="1225550"/>
          </a:xfrm>
        </p:spPr>
        <p:txBody>
          <a:bodyPr/>
          <a:lstStyle/>
          <a:p>
            <a:pPr eaLnBrk="1" hangingPunct="1"/>
            <a:r>
              <a:rPr lang="en-US" sz="4400" b="1" dirty="0" smtClean="0">
                <a:latin typeface="Times" pitchFamily="18" charset="0"/>
                <a:cs typeface="Times" pitchFamily="18" charset="0"/>
              </a:rPr>
              <a:t>Define the Clinical Problem: </a:t>
            </a:r>
            <a:br>
              <a:rPr lang="en-US" sz="4400" b="1" dirty="0" smtClean="0">
                <a:latin typeface="Times" pitchFamily="18" charset="0"/>
                <a:cs typeface="Times" pitchFamily="18" charset="0"/>
              </a:rPr>
            </a:br>
            <a:r>
              <a:rPr lang="en-US" dirty="0" smtClean="0">
                <a:latin typeface="Times" pitchFamily="18" charset="0"/>
                <a:cs typeface="Times" pitchFamily="18" charset="0"/>
              </a:rPr>
              <a:t>GBM always recurs despite standard therapy</a:t>
            </a:r>
          </a:p>
        </p:txBody>
      </p:sp>
      <p:pic>
        <p:nvPicPr>
          <p:cNvPr id="602115" name="Picture 3" descr="BradSil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44782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54742" y="1597743"/>
            <a:ext cx="5902325" cy="4419600"/>
            <a:chOff x="528" y="1200"/>
            <a:chExt cx="3718" cy="2784"/>
          </a:xfrm>
        </p:grpSpPr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528" y="1200"/>
              <a:ext cx="3718" cy="2784"/>
              <a:chOff x="528" y="1200"/>
              <a:chExt cx="3718" cy="2784"/>
            </a:xfrm>
          </p:grpSpPr>
          <p:pic>
            <p:nvPicPr>
              <p:cNvPr id="517152" name="Picture 4" descr="BradSilve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28" y="1200"/>
                <a:ext cx="2784" cy="27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7153" name="Text Box 33"/>
              <p:cNvSpPr txBox="1">
                <a:spLocks noChangeArrowheads="1"/>
              </p:cNvSpPr>
              <p:nvPr/>
            </p:nvSpPr>
            <p:spPr bwMode="auto">
              <a:xfrm>
                <a:off x="3398" y="1229"/>
                <a:ext cx="848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Comic Sans MS" pitchFamily="66" charset="0"/>
                  </a:rPr>
                  <a:t>Surgery</a:t>
                </a:r>
              </a:p>
            </p:txBody>
          </p:sp>
        </p:grpSp>
        <p:sp>
          <p:nvSpPr>
            <p:cNvPr id="517151" name="Line 34"/>
            <p:cNvSpPr>
              <a:spLocks noChangeShapeType="1"/>
            </p:cNvSpPr>
            <p:nvPr/>
          </p:nvSpPr>
          <p:spPr bwMode="auto">
            <a:xfrm flipH="1">
              <a:off x="2736" y="1392"/>
              <a:ext cx="72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3089786" y="2446739"/>
            <a:ext cx="4706938" cy="1519237"/>
            <a:chOff x="2160" y="1731"/>
            <a:chExt cx="2965" cy="957"/>
          </a:xfrm>
        </p:grpSpPr>
        <p:sp>
          <p:nvSpPr>
            <p:cNvPr id="517147" name="AutoShape 6"/>
            <p:cNvSpPr>
              <a:spLocks noChangeArrowheads="1"/>
            </p:cNvSpPr>
            <p:nvPr/>
          </p:nvSpPr>
          <p:spPr bwMode="auto">
            <a:xfrm>
              <a:off x="2160" y="2112"/>
              <a:ext cx="576" cy="576"/>
            </a:xfrm>
            <a:custGeom>
              <a:avLst/>
              <a:gdLst>
                <a:gd name="T0" fmla="*/ 288 w 21600"/>
                <a:gd name="T1" fmla="*/ 0 h 21600"/>
                <a:gd name="T2" fmla="*/ 84 w 21600"/>
                <a:gd name="T3" fmla="*/ 84 h 21600"/>
                <a:gd name="T4" fmla="*/ 0 w 21600"/>
                <a:gd name="T5" fmla="*/ 288 h 21600"/>
                <a:gd name="T6" fmla="*/ 84 w 21600"/>
                <a:gd name="T7" fmla="*/ 492 h 21600"/>
                <a:gd name="T8" fmla="*/ 288 w 21600"/>
                <a:gd name="T9" fmla="*/ 576 h 21600"/>
                <a:gd name="T10" fmla="*/ 492 w 21600"/>
                <a:gd name="T11" fmla="*/ 492 h 21600"/>
                <a:gd name="T12" fmla="*/ 576 w 21600"/>
                <a:gd name="T13" fmla="*/ 288 h 21600"/>
                <a:gd name="T14" fmla="*/ 492 w 21600"/>
                <a:gd name="T15" fmla="*/ 8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CC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17148" name="Text Box 7"/>
            <p:cNvSpPr txBox="1">
              <a:spLocks noChangeArrowheads="1"/>
            </p:cNvSpPr>
            <p:nvPr/>
          </p:nvSpPr>
          <p:spPr bwMode="auto">
            <a:xfrm>
              <a:off x="3360" y="1731"/>
              <a:ext cx="176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B0F0"/>
                  </a:solidFill>
                  <a:latin typeface="Comic Sans MS" pitchFamily="66" charset="0"/>
                </a:rPr>
                <a:t>Radiation therapy</a:t>
              </a:r>
            </a:p>
          </p:txBody>
        </p:sp>
        <p:sp>
          <p:nvSpPr>
            <p:cNvPr id="517149" name="Line 8"/>
            <p:cNvSpPr>
              <a:spLocks noChangeShapeType="1"/>
            </p:cNvSpPr>
            <p:nvPr/>
          </p:nvSpPr>
          <p:spPr bwMode="auto">
            <a:xfrm flipH="1">
              <a:off x="2592" y="1872"/>
              <a:ext cx="816" cy="384"/>
            </a:xfrm>
            <a:prstGeom prst="line">
              <a:avLst/>
            </a:prstGeom>
            <a:noFill/>
            <a:ln w="31750">
              <a:solidFill>
                <a:srgbClr val="00CCFF"/>
              </a:solidFill>
              <a:round/>
              <a:headEnd type="none" w="sm" len="sm"/>
              <a:tailEnd type="triangl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2784989" y="2746776"/>
            <a:ext cx="4559306" cy="1524000"/>
            <a:chOff x="1968" y="1920"/>
            <a:chExt cx="2872" cy="960"/>
          </a:xfrm>
        </p:grpSpPr>
        <p:sp>
          <p:nvSpPr>
            <p:cNvPr id="517144" name="AutoShape 10"/>
            <p:cNvSpPr>
              <a:spLocks noChangeArrowheads="1"/>
            </p:cNvSpPr>
            <p:nvPr/>
          </p:nvSpPr>
          <p:spPr bwMode="auto">
            <a:xfrm>
              <a:off x="1968" y="1920"/>
              <a:ext cx="960" cy="960"/>
            </a:xfrm>
            <a:custGeom>
              <a:avLst/>
              <a:gdLst>
                <a:gd name="T0" fmla="*/ 480 w 21600"/>
                <a:gd name="T1" fmla="*/ 0 h 21600"/>
                <a:gd name="T2" fmla="*/ 141 w 21600"/>
                <a:gd name="T3" fmla="*/ 141 h 21600"/>
                <a:gd name="T4" fmla="*/ 0 w 21600"/>
                <a:gd name="T5" fmla="*/ 480 h 21600"/>
                <a:gd name="T6" fmla="*/ 141 w 21600"/>
                <a:gd name="T7" fmla="*/ 819 h 21600"/>
                <a:gd name="T8" fmla="*/ 480 w 21600"/>
                <a:gd name="T9" fmla="*/ 960 h 21600"/>
                <a:gd name="T10" fmla="*/ 819 w 21600"/>
                <a:gd name="T11" fmla="*/ 819 h 21600"/>
                <a:gd name="T12" fmla="*/ 960 w 21600"/>
                <a:gd name="T13" fmla="*/ 480 h 21600"/>
                <a:gd name="T14" fmla="*/ 819 w 21600"/>
                <a:gd name="T15" fmla="*/ 14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3 w 21600"/>
                <a:gd name="T25" fmla="*/ 3173 h 21600"/>
                <a:gd name="T26" fmla="*/ 18428 w 21600"/>
                <a:gd name="T27" fmla="*/ 1842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275" y="10800"/>
                  </a:moveTo>
                  <a:cubicBezTo>
                    <a:pt x="4275" y="14404"/>
                    <a:pt x="7196" y="17325"/>
                    <a:pt x="10800" y="17325"/>
                  </a:cubicBezTo>
                  <a:cubicBezTo>
                    <a:pt x="14404" y="17325"/>
                    <a:pt x="17325" y="14404"/>
                    <a:pt x="17325" y="10800"/>
                  </a:cubicBezTo>
                  <a:cubicBezTo>
                    <a:pt x="17325" y="7196"/>
                    <a:pt x="14404" y="4275"/>
                    <a:pt x="10800" y="4275"/>
                  </a:cubicBezTo>
                  <a:cubicBezTo>
                    <a:pt x="7196" y="4275"/>
                    <a:pt x="4275" y="7196"/>
                    <a:pt x="4275" y="10800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45" name="Text Box 11"/>
            <p:cNvSpPr txBox="1">
              <a:spLocks noChangeArrowheads="1"/>
            </p:cNvSpPr>
            <p:nvPr/>
          </p:nvSpPr>
          <p:spPr bwMode="auto">
            <a:xfrm>
              <a:off x="3408" y="2355"/>
              <a:ext cx="1432" cy="2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Comic Sans MS" pitchFamily="66" charset="0"/>
                </a:rPr>
                <a:t>Chemotherapy</a:t>
              </a:r>
            </a:p>
          </p:txBody>
        </p:sp>
        <p:sp>
          <p:nvSpPr>
            <p:cNvPr id="517146" name="Line 12"/>
            <p:cNvSpPr>
              <a:spLocks noChangeShapeType="1"/>
            </p:cNvSpPr>
            <p:nvPr/>
          </p:nvSpPr>
          <p:spPr bwMode="auto">
            <a:xfrm flipH="1">
              <a:off x="2736" y="2496"/>
              <a:ext cx="720" cy="192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 type="none" w="sm" len="sm"/>
              <a:tailEnd type="triangl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517127" name="Text Box 14"/>
          <p:cNvSpPr txBox="1">
            <a:spLocks noChangeArrowheads="1"/>
          </p:cNvSpPr>
          <p:nvPr/>
        </p:nvSpPr>
        <p:spPr bwMode="auto">
          <a:xfrm>
            <a:off x="4947841" y="4497441"/>
            <a:ext cx="184150" cy="1200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US" sz="2400" b="1" dirty="0">
              <a:latin typeface="Comic Sans MS" pitchFamily="66" charset="0"/>
            </a:endParaRPr>
          </a:p>
          <a:p>
            <a:endParaRPr lang="en-US" sz="2400" b="1" dirty="0">
              <a:solidFill>
                <a:srgbClr val="FFFF66"/>
              </a:solidFill>
              <a:latin typeface="Comic Sans MS" pitchFamily="66" charset="0"/>
            </a:endParaRPr>
          </a:p>
          <a:p>
            <a:endParaRPr lang="en-US" sz="24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204641" y="2305104"/>
            <a:ext cx="1600200" cy="2743200"/>
            <a:chOff x="2204641" y="2305104"/>
            <a:chExt cx="1600200" cy="2743200"/>
          </a:xfrm>
        </p:grpSpPr>
        <p:sp>
          <p:nvSpPr>
            <p:cNvPr id="517129" name="AutoShape 16"/>
            <p:cNvSpPr>
              <a:spLocks noChangeArrowheads="1"/>
            </p:cNvSpPr>
            <p:nvPr/>
          </p:nvSpPr>
          <p:spPr bwMode="auto">
            <a:xfrm>
              <a:off x="2814241" y="4057704"/>
              <a:ext cx="304800" cy="304800"/>
            </a:xfrm>
            <a:prstGeom prst="irregularSeal2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35" name="AutoShape 22"/>
            <p:cNvSpPr>
              <a:spLocks noChangeArrowheads="1"/>
            </p:cNvSpPr>
            <p:nvPr/>
          </p:nvSpPr>
          <p:spPr bwMode="auto">
            <a:xfrm>
              <a:off x="2738041" y="2305104"/>
              <a:ext cx="304800" cy="304800"/>
            </a:xfrm>
            <a:prstGeom prst="irregularSeal2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28" name="AutoShape 15"/>
            <p:cNvSpPr>
              <a:spLocks noChangeArrowheads="1"/>
            </p:cNvSpPr>
            <p:nvPr/>
          </p:nvSpPr>
          <p:spPr bwMode="auto">
            <a:xfrm>
              <a:off x="2509441" y="3524304"/>
              <a:ext cx="304800" cy="304800"/>
            </a:xfrm>
            <a:prstGeom prst="irregularSeal2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30" name="AutoShape 17"/>
            <p:cNvSpPr>
              <a:spLocks noChangeArrowheads="1"/>
            </p:cNvSpPr>
            <p:nvPr/>
          </p:nvSpPr>
          <p:spPr bwMode="auto">
            <a:xfrm>
              <a:off x="2585641" y="3829104"/>
              <a:ext cx="304800" cy="304800"/>
            </a:xfrm>
            <a:prstGeom prst="irregularSeal2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31" name="AutoShape 18"/>
            <p:cNvSpPr>
              <a:spLocks noChangeArrowheads="1"/>
            </p:cNvSpPr>
            <p:nvPr/>
          </p:nvSpPr>
          <p:spPr bwMode="auto">
            <a:xfrm>
              <a:off x="3119041" y="4286304"/>
              <a:ext cx="304800" cy="304800"/>
            </a:xfrm>
            <a:prstGeom prst="irregularSeal2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32" name="AutoShape 19"/>
            <p:cNvSpPr>
              <a:spLocks noChangeArrowheads="1"/>
            </p:cNvSpPr>
            <p:nvPr/>
          </p:nvSpPr>
          <p:spPr bwMode="auto">
            <a:xfrm>
              <a:off x="3500041" y="4362504"/>
              <a:ext cx="304800" cy="304800"/>
            </a:xfrm>
            <a:prstGeom prst="irregularSeal2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33" name="AutoShape 20"/>
            <p:cNvSpPr>
              <a:spLocks noChangeArrowheads="1"/>
            </p:cNvSpPr>
            <p:nvPr/>
          </p:nvSpPr>
          <p:spPr bwMode="auto">
            <a:xfrm>
              <a:off x="2585641" y="3067104"/>
              <a:ext cx="304800" cy="304800"/>
            </a:xfrm>
            <a:prstGeom prst="irregularSeal2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34" name="AutoShape 21"/>
            <p:cNvSpPr>
              <a:spLocks noChangeArrowheads="1"/>
            </p:cNvSpPr>
            <p:nvPr/>
          </p:nvSpPr>
          <p:spPr bwMode="auto">
            <a:xfrm>
              <a:off x="2738041" y="2686104"/>
              <a:ext cx="304800" cy="304800"/>
            </a:xfrm>
            <a:prstGeom prst="irregularSeal2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36" name="AutoShape 23"/>
            <p:cNvSpPr>
              <a:spLocks noChangeArrowheads="1"/>
            </p:cNvSpPr>
            <p:nvPr/>
          </p:nvSpPr>
          <p:spPr bwMode="auto">
            <a:xfrm>
              <a:off x="3347641" y="4743504"/>
              <a:ext cx="304800" cy="304800"/>
            </a:xfrm>
            <a:prstGeom prst="irregularSeal2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37" name="AutoShape 24"/>
            <p:cNvSpPr>
              <a:spLocks noChangeArrowheads="1"/>
            </p:cNvSpPr>
            <p:nvPr/>
          </p:nvSpPr>
          <p:spPr bwMode="auto">
            <a:xfrm>
              <a:off x="3119041" y="4591104"/>
              <a:ext cx="304800" cy="304800"/>
            </a:xfrm>
            <a:prstGeom prst="irregularSeal2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38" name="AutoShape 25"/>
            <p:cNvSpPr>
              <a:spLocks noChangeArrowheads="1"/>
            </p:cNvSpPr>
            <p:nvPr/>
          </p:nvSpPr>
          <p:spPr bwMode="auto">
            <a:xfrm>
              <a:off x="2433241" y="4210104"/>
              <a:ext cx="304800" cy="304800"/>
            </a:xfrm>
            <a:prstGeom prst="irregularSeal2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39" name="AutoShape 26"/>
            <p:cNvSpPr>
              <a:spLocks noChangeArrowheads="1"/>
            </p:cNvSpPr>
            <p:nvPr/>
          </p:nvSpPr>
          <p:spPr bwMode="auto">
            <a:xfrm>
              <a:off x="2357041" y="2990904"/>
              <a:ext cx="304800" cy="304800"/>
            </a:xfrm>
            <a:prstGeom prst="irregularSeal2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40" name="AutoShape 27"/>
            <p:cNvSpPr>
              <a:spLocks noChangeArrowheads="1"/>
            </p:cNvSpPr>
            <p:nvPr/>
          </p:nvSpPr>
          <p:spPr bwMode="auto">
            <a:xfrm>
              <a:off x="2738041" y="4438704"/>
              <a:ext cx="304800" cy="304800"/>
            </a:xfrm>
            <a:prstGeom prst="irregularSeal2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41" name="AutoShape 28"/>
            <p:cNvSpPr>
              <a:spLocks noChangeArrowheads="1"/>
            </p:cNvSpPr>
            <p:nvPr/>
          </p:nvSpPr>
          <p:spPr bwMode="auto">
            <a:xfrm>
              <a:off x="2204641" y="3752904"/>
              <a:ext cx="304800" cy="304800"/>
            </a:xfrm>
            <a:prstGeom prst="irregularSeal2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42" name="AutoShape 29"/>
            <p:cNvSpPr>
              <a:spLocks noChangeArrowheads="1"/>
            </p:cNvSpPr>
            <p:nvPr/>
          </p:nvSpPr>
          <p:spPr bwMode="auto">
            <a:xfrm>
              <a:off x="2204641" y="3448104"/>
              <a:ext cx="304800" cy="304800"/>
            </a:xfrm>
            <a:prstGeom prst="irregularSeal2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576241" y="4571998"/>
            <a:ext cx="5567759" cy="1695809"/>
            <a:chOff x="3576241" y="4571998"/>
            <a:chExt cx="5567759" cy="1695809"/>
          </a:xfrm>
        </p:grpSpPr>
        <p:sp>
          <p:nvSpPr>
            <p:cNvPr id="517143" name="Line 30"/>
            <p:cNvSpPr>
              <a:spLocks noChangeShapeType="1"/>
            </p:cNvSpPr>
            <p:nvPr/>
          </p:nvSpPr>
          <p:spPr bwMode="auto">
            <a:xfrm flipH="1" flipV="1">
              <a:off x="3576241" y="4591104"/>
              <a:ext cx="1524000" cy="30480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 type="none" w="sm" len="sm"/>
              <a:tailEnd type="triangle" w="sm" len="sm"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5049187" y="4571998"/>
              <a:ext cx="4094813" cy="1695809"/>
              <a:chOff x="5049187" y="4571998"/>
              <a:chExt cx="4094813" cy="1695809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5049187" y="4625260"/>
                <a:ext cx="24625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C000"/>
                    </a:solidFill>
                    <a:latin typeface="Comic Sans MS" pitchFamily="66" charset="0"/>
                  </a:rPr>
                  <a:t>Immunotherapy</a:t>
                </a:r>
                <a:endParaRPr lang="en-US" sz="2400" b="1" dirty="0">
                  <a:solidFill>
                    <a:srgbClr val="FFC000"/>
                  </a:solidFill>
                  <a:latin typeface="Comic Sans MS" pitchFamily="66" charset="0"/>
                </a:endParaRPr>
              </a:p>
            </p:txBody>
          </p:sp>
          <p:pic>
            <p:nvPicPr>
              <p:cNvPr id="39" name="Picture 1" descr="C:\Documents and Settings\lliau\Local Settings\Temporary Internet Files\Content.IE5\Z45L65Z2\MC900280753[1].wmf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420131" y="4571998"/>
                <a:ext cx="1723869" cy="1695809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2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2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2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2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11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882" name="Picture 2" descr="Figure TLRs and D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0138" y="1356851"/>
            <a:ext cx="6323862" cy="479562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839" y="184697"/>
            <a:ext cx="8458200" cy="1143000"/>
          </a:xfrm>
        </p:spPr>
        <p:txBody>
          <a:bodyPr/>
          <a:lstStyle/>
          <a:p>
            <a:r>
              <a:rPr lang="en-US" sz="4000" b="1" dirty="0" smtClean="0">
                <a:latin typeface="Times" pitchFamily="18" charset="0"/>
                <a:cs typeface="Times" pitchFamily="18" charset="0"/>
              </a:rPr>
              <a:t>Get Ideas:  </a:t>
            </a:r>
            <a:r>
              <a:rPr lang="en-US" sz="4000" dirty="0" err="1" smtClean="0">
                <a:latin typeface="Times" pitchFamily="18" charset="0"/>
                <a:cs typeface="Times" pitchFamily="18" charset="0"/>
              </a:rPr>
              <a:t>Dendritic</a:t>
            </a:r>
            <a:r>
              <a:rPr lang="en-US" sz="4000" dirty="0" smtClean="0">
                <a:latin typeface="Times" pitchFamily="18" charset="0"/>
                <a:cs typeface="Times" pitchFamily="18" charset="0"/>
              </a:rPr>
              <a:t> Cells (DC), </a:t>
            </a:r>
            <a:br>
              <a:rPr lang="en-US" sz="4000" dirty="0" smtClean="0">
                <a:latin typeface="Times" pitchFamily="18" charset="0"/>
                <a:cs typeface="Times" pitchFamily="18" charset="0"/>
              </a:rPr>
            </a:br>
            <a:r>
              <a:rPr lang="en-US" sz="4000" dirty="0" smtClean="0">
                <a:latin typeface="Times" pitchFamily="18" charset="0"/>
                <a:cs typeface="Times" pitchFamily="18" charset="0"/>
              </a:rPr>
              <a:t>master regulators of immunity</a:t>
            </a:r>
            <a:endParaRPr lang="en-US" sz="4000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38913" name="Picture 1" descr="C:\Documents and Settings\lliau\Desktop\Ralph Steinman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42217"/>
            <a:ext cx="2859621" cy="189605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97640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Ralph Steinman, M.D.</a:t>
            </a:r>
          </a:p>
          <a:p>
            <a:r>
              <a:rPr lang="en-US" dirty="0" smtClean="0"/>
              <a:t>2011 Nobel Prize</a:t>
            </a:r>
            <a:endParaRPr lang="en-US" dirty="0"/>
          </a:p>
        </p:txBody>
      </p:sp>
      <p:pic>
        <p:nvPicPr>
          <p:cNvPr id="3" name="Picture 1" descr="C:\Documents and Settings\lliau\Local Settings\Temporary Internet Files\Content.IE5\9811V4VL\MM900323763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0848" y="0"/>
            <a:ext cx="1253152" cy="13544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1" name="Rectangle 2"/>
          <p:cNvSpPr>
            <a:spLocks noGrp="1" noChangeArrowheads="1"/>
          </p:cNvSpPr>
          <p:nvPr>
            <p:ph type="title"/>
          </p:nvPr>
        </p:nvSpPr>
        <p:spPr>
          <a:xfrm>
            <a:off x="624349" y="0"/>
            <a:ext cx="7924800" cy="1190625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latin typeface="Times" pitchFamily="18" charset="0"/>
                <a:cs typeface="Times" pitchFamily="18" charset="0"/>
              </a:rPr>
              <a:t>Dendritic</a:t>
            </a:r>
            <a:r>
              <a:rPr lang="en-US" sz="4000" b="1" dirty="0" smtClean="0">
                <a:latin typeface="Times" pitchFamily="18" charset="0"/>
                <a:cs typeface="Times" pitchFamily="18" charset="0"/>
              </a:rPr>
              <a:t> Cells:  “Professional” Antigen-presenting Cells (APC)</a:t>
            </a:r>
          </a:p>
        </p:txBody>
      </p:sp>
      <p:pic>
        <p:nvPicPr>
          <p:cNvPr id="977922" name="Picture 3" descr="Figure1vanden                                                  00000417Linda's Presentations          AB89E6CB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4222" y="1408001"/>
            <a:ext cx="7243997" cy="476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7923" name="Rectangle 3"/>
          <p:cNvSpPr>
            <a:spLocks noChangeArrowheads="1"/>
          </p:cNvSpPr>
          <p:nvPr/>
        </p:nvSpPr>
        <p:spPr bwMode="auto">
          <a:xfrm>
            <a:off x="4572000" y="6334125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dirty="0">
                <a:latin typeface="Comic Sans MS" pitchFamily="66" charset="0"/>
              </a:rPr>
              <a:t>Liau LM et al., </a:t>
            </a:r>
            <a:r>
              <a:rPr lang="en-US" sz="1400" b="1" i="1" dirty="0">
                <a:latin typeface="Comic Sans MS" pitchFamily="66" charset="0"/>
              </a:rPr>
              <a:t>Brain Tumor Immunotherapy</a:t>
            </a:r>
            <a:r>
              <a:rPr lang="en-US" sz="1400" dirty="0">
                <a:latin typeface="Comic Sans MS" pitchFamily="66" charset="0"/>
              </a:rPr>
              <a:t> </a:t>
            </a:r>
          </a:p>
          <a:p>
            <a:pPr algn="r"/>
            <a:r>
              <a:rPr lang="en-US" sz="1400" dirty="0">
                <a:latin typeface="Comic Sans MS" pitchFamily="66" charset="0"/>
              </a:rPr>
              <a:t>(Humana Press, 2001)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915400" cy="1143000"/>
          </a:xfrm>
        </p:spPr>
        <p:txBody>
          <a:bodyPr lIns="90487" tIns="44450" rIns="90487" bIns="44450"/>
          <a:lstStyle/>
          <a:p>
            <a:pPr eaLnBrk="1" hangingPunct="1"/>
            <a:r>
              <a:rPr lang="en-US" sz="4400" b="1" dirty="0" smtClean="0"/>
              <a:t>Develop Hypothesis:  </a:t>
            </a:r>
            <a:r>
              <a:rPr lang="en-US" sz="4400" dirty="0" smtClean="0"/>
              <a:t>DC-based </a:t>
            </a:r>
            <a:br>
              <a:rPr lang="en-US" sz="4400" dirty="0" smtClean="0"/>
            </a:br>
            <a:r>
              <a:rPr lang="en-US" sz="4400" dirty="0" smtClean="0"/>
              <a:t>Brain Tumor Vaccines</a:t>
            </a:r>
          </a:p>
        </p:txBody>
      </p:sp>
      <p:pic>
        <p:nvPicPr>
          <p:cNvPr id="980994" name="Picture 19" descr="Figure3vanden-cropped                                          00002C98Linda's G3 Mac                 B24CEB7D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9154" y="1405801"/>
            <a:ext cx="7000407" cy="471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0995" name="Text Box 20"/>
          <p:cNvSpPr txBox="1">
            <a:spLocks noChangeArrowheads="1"/>
          </p:cNvSpPr>
          <p:nvPr/>
        </p:nvSpPr>
        <p:spPr bwMode="auto">
          <a:xfrm>
            <a:off x="457200" y="6172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80996" name="Rectangle 22"/>
          <p:cNvSpPr>
            <a:spLocks noChangeArrowheads="1"/>
          </p:cNvSpPr>
          <p:nvPr/>
        </p:nvSpPr>
        <p:spPr bwMode="auto">
          <a:xfrm>
            <a:off x="3581400" y="6340475"/>
            <a:ext cx="556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dirty="0">
                <a:latin typeface="Comic Sans MS" pitchFamily="66" charset="0"/>
              </a:rPr>
              <a:t>from Liau LM et al., </a:t>
            </a:r>
            <a:r>
              <a:rPr lang="en-US" sz="1400" b="1" i="1" dirty="0">
                <a:latin typeface="Comic Sans MS" pitchFamily="66" charset="0"/>
              </a:rPr>
              <a:t>Brain Tumor Immunotherapy</a:t>
            </a:r>
            <a:r>
              <a:rPr lang="en-US" sz="1400" dirty="0">
                <a:latin typeface="Comic Sans MS" pitchFamily="66" charset="0"/>
              </a:rPr>
              <a:t> </a:t>
            </a:r>
          </a:p>
          <a:p>
            <a:pPr algn="r"/>
            <a:r>
              <a:rPr lang="en-US" sz="1400" dirty="0">
                <a:latin typeface="Comic Sans MS" pitchFamily="66" charset="0"/>
              </a:rPr>
              <a:t>(Humana Press, 2001)</a:t>
            </a:r>
          </a:p>
        </p:txBody>
      </p:sp>
      <p:pic>
        <p:nvPicPr>
          <p:cNvPr id="6" name="Picture 1" descr="C:\Documents and Settings\lliau\Local Settings\Temporary Internet Files\Content.IE5\9811V4VL\MM900323763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0848" y="0"/>
            <a:ext cx="1253152" cy="1354417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245" y="191729"/>
            <a:ext cx="7769225" cy="1036638"/>
          </a:xfrm>
        </p:spPr>
        <p:txBody>
          <a:bodyPr/>
          <a:lstStyle/>
          <a:p>
            <a:r>
              <a:rPr lang="en-US" sz="4000" b="1" dirty="0" smtClean="0"/>
              <a:t>Get funding to test hypothesis</a:t>
            </a:r>
            <a:r>
              <a:rPr lang="en-US" b="1" dirty="0" smtClean="0"/>
              <a:t>:  </a:t>
            </a:r>
            <a:br>
              <a:rPr lang="en-US" b="1" dirty="0" smtClean="0"/>
            </a:br>
            <a:r>
              <a:rPr lang="en-US" dirty="0" smtClean="0"/>
              <a:t>K career development award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1226" y="2153262"/>
          <a:ext cx="8642554" cy="3583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378"/>
                <a:gridCol w="1440426"/>
                <a:gridCol w="1504445"/>
                <a:gridCol w="1536454"/>
                <a:gridCol w="1520449"/>
                <a:gridCol w="1360402"/>
              </a:tblGrid>
              <a:tr h="585328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All Applicants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Neurologists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Pediatric Neurologists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Neuro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-surgeons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Other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4817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K08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57% (254/443)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65% (119/183)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73% (30/41)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49% (33/68)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48% (72/51)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81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49% (87/178)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55% (29/53)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71% (10/14)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41% (17/41)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44% (31/70)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81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MD/PhD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64% (163/254)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69% (90/130)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74% (20/27)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59% (16/27)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53% (37/70)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8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Other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36% (4/11)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36% (4/11)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817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K23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50% (170/340)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52%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(106/202)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43% (12/28)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60% (6/10)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46% (46/100)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81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51% (118/232)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53% (88/166)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41% (9/22)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63% (5/8)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44% (16/36)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81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MD/PhD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43% (25/58)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50% (18/36)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50% (3/6)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50% (1/2)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21% (3/14)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8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Other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54% (27/50)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54% (27/50)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8928" y="1563329"/>
            <a:ext cx="760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K-award application success rate (FY2000-FY2012)</a:t>
            </a:r>
            <a:endParaRPr lang="en-US" sz="2400" b="1" dirty="0"/>
          </a:p>
        </p:txBody>
      </p:sp>
      <p:pic>
        <p:nvPicPr>
          <p:cNvPr id="64514" name="Picture 2" descr="C:\Documents and Settings\lliau\Local Settings\Temporary Internet Files\Content.IE5\Z45L65Z2\MP900404926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6206" y="0"/>
            <a:ext cx="1887794" cy="1348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5560142" y="1308656"/>
            <a:ext cx="3583858" cy="3219097"/>
            <a:chOff x="304800" y="1676400"/>
            <a:chExt cx="4335463" cy="3886200"/>
          </a:xfrm>
        </p:grpSpPr>
        <p:pic>
          <p:nvPicPr>
            <p:cNvPr id="97280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2133600"/>
              <a:ext cx="4335463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803" name="Text Box 4"/>
            <p:cNvSpPr txBox="1">
              <a:spLocks noChangeArrowheads="1"/>
            </p:cNvSpPr>
            <p:nvPr/>
          </p:nvSpPr>
          <p:spPr bwMode="auto">
            <a:xfrm>
              <a:off x="304800" y="4038600"/>
              <a:ext cx="1093788" cy="2746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CD8+ T cells</a:t>
              </a:r>
            </a:p>
          </p:txBody>
        </p:sp>
        <p:sp>
          <p:nvSpPr>
            <p:cNvPr id="972804" name="Text Box 5"/>
            <p:cNvSpPr txBox="1">
              <a:spLocks noChangeArrowheads="1"/>
            </p:cNvSpPr>
            <p:nvPr/>
          </p:nvSpPr>
          <p:spPr bwMode="auto">
            <a:xfrm>
              <a:off x="736600" y="1736725"/>
              <a:ext cx="755650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Control</a:t>
              </a:r>
            </a:p>
          </p:txBody>
        </p:sp>
        <p:sp>
          <p:nvSpPr>
            <p:cNvPr id="972805" name="Text Box 6"/>
            <p:cNvSpPr txBox="1">
              <a:spLocks noChangeArrowheads="1"/>
            </p:cNvSpPr>
            <p:nvPr/>
          </p:nvSpPr>
          <p:spPr bwMode="auto">
            <a:xfrm>
              <a:off x="2903538" y="1676400"/>
              <a:ext cx="1041400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DC treated</a:t>
              </a:r>
            </a:p>
          </p:txBody>
        </p:sp>
      </p:grpSp>
      <p:sp>
        <p:nvSpPr>
          <p:cNvPr id="97280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0668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latin typeface="Times" pitchFamily="18" charset="0"/>
                <a:cs typeface="Times" pitchFamily="18" charset="0"/>
              </a:rPr>
              <a:t>Test hypothesis in animal models:  </a:t>
            </a:r>
            <a:r>
              <a:rPr lang="en-US" sz="3200" dirty="0" smtClean="0">
                <a:latin typeface="Times" pitchFamily="18" charset="0"/>
                <a:cs typeface="Times" pitchFamily="18" charset="0"/>
              </a:rPr>
              <a:t>Treatment of intracranial </a:t>
            </a:r>
            <a:r>
              <a:rPr lang="en-US" sz="3200" dirty="0" err="1" smtClean="0">
                <a:latin typeface="Times" pitchFamily="18" charset="0"/>
                <a:cs typeface="Times" pitchFamily="18" charset="0"/>
              </a:rPr>
              <a:t>gliomas</a:t>
            </a:r>
            <a:r>
              <a:rPr lang="en-US" sz="3200" dirty="0" smtClean="0">
                <a:latin typeface="Times" pitchFamily="18" charset="0"/>
                <a:cs typeface="Times" pitchFamily="18" charset="0"/>
              </a:rPr>
              <a:t> with DCs + tumor antigens </a:t>
            </a:r>
            <a:endParaRPr lang="en-US" sz="3200" i="1" dirty="0" smtClean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97280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4489" y="3740147"/>
            <a:ext cx="3849329" cy="239518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972807" name="Text Box 8"/>
          <p:cNvSpPr txBox="1">
            <a:spLocks noChangeArrowheads="1"/>
          </p:cNvSpPr>
          <p:nvPr/>
        </p:nvSpPr>
        <p:spPr bwMode="auto">
          <a:xfrm>
            <a:off x="5928853" y="6334780"/>
            <a:ext cx="3215148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Liau </a:t>
            </a:r>
            <a:r>
              <a:rPr lang="en-US" sz="1600" dirty="0"/>
              <a:t>LM et al, </a:t>
            </a:r>
            <a:r>
              <a:rPr lang="en-US" sz="1600" i="1" dirty="0"/>
              <a:t>J </a:t>
            </a:r>
            <a:r>
              <a:rPr lang="en-US" sz="1600" i="1" dirty="0" err="1"/>
              <a:t>Neurosurg</a:t>
            </a:r>
            <a:r>
              <a:rPr lang="en-US" sz="1600" i="1" dirty="0"/>
              <a:t>,</a:t>
            </a:r>
            <a:r>
              <a:rPr lang="en-US" sz="1600" dirty="0"/>
              <a:t> 1999</a:t>
            </a:r>
          </a:p>
        </p:txBody>
      </p:sp>
      <p:pic>
        <p:nvPicPr>
          <p:cNvPr id="972808" name="Picture 3" descr=" JNS cover                                                      00002C98Linda's G3 Mac                 B24CEB7D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64257"/>
            <a:ext cx="2610465" cy="338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028119" y="5642311"/>
            <a:ext cx="182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K08-CA82666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825" name="Rectangle 2"/>
          <p:cNvSpPr>
            <a:spLocks noGrp="1" noChangeArrowheads="1"/>
          </p:cNvSpPr>
          <p:nvPr>
            <p:ph type="title"/>
          </p:nvPr>
        </p:nvSpPr>
        <p:spPr>
          <a:xfrm>
            <a:off x="217846" y="180607"/>
            <a:ext cx="8734425" cy="1190625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Times" pitchFamily="18" charset="0"/>
                <a:cs typeface="Times" pitchFamily="18" charset="0"/>
              </a:rPr>
              <a:t>FDA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IND</a:t>
            </a:r>
            <a:r>
              <a:rPr lang="en-US" b="1" dirty="0" smtClean="0">
                <a:latin typeface="Times" pitchFamily="18" charset="0"/>
                <a:cs typeface="Times" pitchFamily="18" charset="0"/>
              </a:rPr>
              <a:t> #8434: 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Phase I Clinical Trial of DC Immunotherapy for Malignant 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Gliomas</a:t>
            </a:r>
            <a:endParaRPr lang="en-US" dirty="0" smtClean="0">
              <a:latin typeface="Times" pitchFamily="18" charset="0"/>
              <a:cs typeface="Times" pitchFamily="18" charset="0"/>
            </a:endParaRPr>
          </a:p>
        </p:txBody>
      </p:sp>
      <p:sp>
        <p:nvSpPr>
          <p:cNvPr id="973826" name="Rectangle 3"/>
          <p:cNvSpPr>
            <a:spLocks noChangeArrowheads="1"/>
          </p:cNvSpPr>
          <p:nvPr/>
        </p:nvSpPr>
        <p:spPr bwMode="auto">
          <a:xfrm>
            <a:off x="3387725" y="5475288"/>
            <a:ext cx="283527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73827" name="Rectangle 4"/>
          <p:cNvSpPr>
            <a:spLocks noChangeArrowheads="1"/>
          </p:cNvSpPr>
          <p:nvPr/>
        </p:nvSpPr>
        <p:spPr bwMode="auto">
          <a:xfrm>
            <a:off x="1049338" y="1731963"/>
            <a:ext cx="6883400" cy="781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1044575" eaLnBrk="0" hangingPunct="0"/>
            <a:endParaRPr lang="en-US" sz="3300" b="1">
              <a:solidFill>
                <a:srgbClr val="1F9AFF"/>
              </a:solidFill>
            </a:endParaRPr>
          </a:p>
        </p:txBody>
      </p:sp>
      <p:sp>
        <p:nvSpPr>
          <p:cNvPr id="973828" name="Rectangle 5"/>
          <p:cNvSpPr>
            <a:spLocks noChangeArrowheads="1"/>
          </p:cNvSpPr>
          <p:nvPr/>
        </p:nvSpPr>
        <p:spPr bwMode="auto">
          <a:xfrm>
            <a:off x="6416675" y="2828925"/>
            <a:ext cx="139700" cy="258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defTabSz="1044575" eaLnBrk="0" hangingPunct="0"/>
            <a:endParaRPr lang="en-US" sz="2200" b="1" i="1">
              <a:solidFill>
                <a:srgbClr val="1F9AFF"/>
              </a:solidFill>
            </a:endParaRPr>
          </a:p>
        </p:txBody>
      </p:sp>
      <p:sp>
        <p:nvSpPr>
          <p:cNvPr id="973829" name="Rectangle 6"/>
          <p:cNvSpPr>
            <a:spLocks noChangeArrowheads="1"/>
          </p:cNvSpPr>
          <p:nvPr/>
        </p:nvSpPr>
        <p:spPr bwMode="auto">
          <a:xfrm>
            <a:off x="5029200" y="5410200"/>
            <a:ext cx="1462088" cy="493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1044575" eaLnBrk="0" hangingPunct="0"/>
            <a:r>
              <a:rPr lang="en-US" sz="1600" b="1"/>
              <a:t>Cultured</a:t>
            </a:r>
          </a:p>
          <a:p>
            <a:pPr algn="ctr" defTabSz="1044575" eaLnBrk="0" hangingPunct="0"/>
            <a:r>
              <a:rPr lang="en-US" sz="1600" b="1"/>
              <a:t>dendritic cells</a:t>
            </a:r>
          </a:p>
        </p:txBody>
      </p:sp>
      <p:sp>
        <p:nvSpPr>
          <p:cNvPr id="973830" name="Arc 7"/>
          <p:cNvSpPr>
            <a:spLocks/>
          </p:cNvSpPr>
          <p:nvPr/>
        </p:nvSpPr>
        <p:spPr bwMode="auto">
          <a:xfrm>
            <a:off x="6446838" y="3189288"/>
            <a:ext cx="1079500" cy="1531937"/>
          </a:xfrm>
          <a:custGeom>
            <a:avLst/>
            <a:gdLst>
              <a:gd name="T0" fmla="*/ 418906 w 21600"/>
              <a:gd name="T1" fmla="*/ 0 h 41113"/>
              <a:gd name="T2" fmla="*/ 205155 w 21600"/>
              <a:gd name="T3" fmla="*/ 1531937 h 41113"/>
              <a:gd name="T4" fmla="*/ 0 w 21600"/>
              <a:gd name="T5" fmla="*/ 741767 h 41113"/>
              <a:gd name="T6" fmla="*/ 0 60000 65536"/>
              <a:gd name="T7" fmla="*/ 0 60000 65536"/>
              <a:gd name="T8" fmla="*/ 0 60000 65536"/>
              <a:gd name="T9" fmla="*/ 0 w 21600"/>
              <a:gd name="T10" fmla="*/ 0 h 41113"/>
              <a:gd name="T11" fmla="*/ 21600 w 21600"/>
              <a:gd name="T12" fmla="*/ 41113 h 411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1113" fill="none" extrusionOk="0">
                <a:moveTo>
                  <a:pt x="8382" y="-1"/>
                </a:moveTo>
                <a:cubicBezTo>
                  <a:pt x="16391" y="3372"/>
                  <a:pt x="21600" y="11216"/>
                  <a:pt x="21600" y="19907"/>
                </a:cubicBezTo>
                <a:cubicBezTo>
                  <a:pt x="21600" y="30253"/>
                  <a:pt x="14263" y="39146"/>
                  <a:pt x="4105" y="41113"/>
                </a:cubicBezTo>
              </a:path>
              <a:path w="21600" h="41113" stroke="0" extrusionOk="0">
                <a:moveTo>
                  <a:pt x="8382" y="-1"/>
                </a:moveTo>
                <a:cubicBezTo>
                  <a:pt x="16391" y="3372"/>
                  <a:pt x="21600" y="11216"/>
                  <a:pt x="21600" y="19907"/>
                </a:cubicBezTo>
                <a:cubicBezTo>
                  <a:pt x="21600" y="30253"/>
                  <a:pt x="14263" y="39146"/>
                  <a:pt x="4105" y="41113"/>
                </a:cubicBezTo>
                <a:lnTo>
                  <a:pt x="0" y="19907"/>
                </a:lnTo>
                <a:close/>
              </a:path>
            </a:pathLst>
          </a:custGeom>
          <a:noFill/>
          <a:ln w="38100" cap="rnd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73831" name="Rectangle 8"/>
          <p:cNvSpPr>
            <a:spLocks noChangeArrowheads="1"/>
          </p:cNvSpPr>
          <p:nvPr/>
        </p:nvSpPr>
        <p:spPr bwMode="auto">
          <a:xfrm>
            <a:off x="7467600" y="4343400"/>
            <a:ext cx="881063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defTabSz="1044575" eaLnBrk="0" hangingPunct="0"/>
            <a:r>
              <a:rPr lang="en-US" sz="1600" b="1"/>
              <a:t>+ GM-CSF</a:t>
            </a:r>
          </a:p>
          <a:p>
            <a:pPr defTabSz="1044575" eaLnBrk="0" hangingPunct="0"/>
            <a:r>
              <a:rPr lang="en-US" sz="1600" b="1"/>
              <a:t>+ IL-4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005138" y="2635250"/>
            <a:ext cx="450850" cy="919163"/>
            <a:chOff x="2227" y="1376"/>
            <a:chExt cx="322" cy="848"/>
          </a:xfrm>
        </p:grpSpPr>
        <p:sp>
          <p:nvSpPr>
            <p:cNvPr id="973870" name="Rectangle 10"/>
            <p:cNvSpPr>
              <a:spLocks noChangeArrowheads="1"/>
            </p:cNvSpPr>
            <p:nvPr/>
          </p:nvSpPr>
          <p:spPr bwMode="auto">
            <a:xfrm>
              <a:off x="2232" y="1529"/>
              <a:ext cx="311" cy="249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973871" name="Line 11"/>
            <p:cNvSpPr>
              <a:spLocks noChangeShapeType="1"/>
            </p:cNvSpPr>
            <p:nvPr/>
          </p:nvSpPr>
          <p:spPr bwMode="auto">
            <a:xfrm>
              <a:off x="2232" y="1410"/>
              <a:ext cx="0" cy="6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973872" name="Line 12"/>
            <p:cNvSpPr>
              <a:spLocks noChangeShapeType="1"/>
            </p:cNvSpPr>
            <p:nvPr/>
          </p:nvSpPr>
          <p:spPr bwMode="auto">
            <a:xfrm>
              <a:off x="2542" y="1410"/>
              <a:ext cx="0" cy="6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973873" name="Oval 13"/>
            <p:cNvSpPr>
              <a:spLocks noChangeArrowheads="1"/>
            </p:cNvSpPr>
            <p:nvPr/>
          </p:nvSpPr>
          <p:spPr bwMode="auto">
            <a:xfrm>
              <a:off x="2232" y="1919"/>
              <a:ext cx="305" cy="305"/>
            </a:xfrm>
            <a:prstGeom prst="ellipse">
              <a:avLst/>
            </a:prstGeom>
            <a:solidFill>
              <a:srgbClr val="44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973874" name="Rectangle 14"/>
            <p:cNvSpPr>
              <a:spLocks noChangeArrowheads="1"/>
            </p:cNvSpPr>
            <p:nvPr/>
          </p:nvSpPr>
          <p:spPr bwMode="auto">
            <a:xfrm>
              <a:off x="2238" y="1797"/>
              <a:ext cx="299" cy="18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973875" name="Oval 15"/>
            <p:cNvSpPr>
              <a:spLocks noChangeArrowheads="1"/>
            </p:cNvSpPr>
            <p:nvPr/>
          </p:nvSpPr>
          <p:spPr bwMode="auto">
            <a:xfrm>
              <a:off x="2244" y="1963"/>
              <a:ext cx="293" cy="61"/>
            </a:xfrm>
            <a:prstGeom prst="ellipse">
              <a:avLst/>
            </a:prstGeom>
            <a:solidFill>
              <a:srgbClr val="44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973876" name="Oval 16" descr="10%"/>
            <p:cNvSpPr>
              <a:spLocks noChangeArrowheads="1"/>
            </p:cNvSpPr>
            <p:nvPr/>
          </p:nvSpPr>
          <p:spPr bwMode="auto">
            <a:xfrm>
              <a:off x="2241" y="1758"/>
              <a:ext cx="294" cy="62"/>
            </a:xfrm>
            <a:prstGeom prst="ellipse">
              <a:avLst/>
            </a:prstGeom>
            <a:pattFill prst="pct10">
              <a:fgClr>
                <a:srgbClr val="CC9966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973877" name="Oval 17"/>
            <p:cNvSpPr>
              <a:spLocks noChangeArrowheads="1"/>
            </p:cNvSpPr>
            <p:nvPr/>
          </p:nvSpPr>
          <p:spPr bwMode="auto">
            <a:xfrm>
              <a:off x="2227" y="1376"/>
              <a:ext cx="322" cy="6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973878" name="Oval 18"/>
            <p:cNvSpPr>
              <a:spLocks noChangeArrowheads="1"/>
            </p:cNvSpPr>
            <p:nvPr/>
          </p:nvSpPr>
          <p:spPr bwMode="auto">
            <a:xfrm>
              <a:off x="2241" y="1495"/>
              <a:ext cx="294" cy="62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371600" y="3124200"/>
            <a:ext cx="501650" cy="1289050"/>
            <a:chOff x="1105" y="1663"/>
            <a:chExt cx="308" cy="997"/>
          </a:xfrm>
        </p:grpSpPr>
        <p:sp>
          <p:nvSpPr>
            <p:cNvPr id="973858" name="Freeform 20"/>
            <p:cNvSpPr>
              <a:spLocks/>
            </p:cNvSpPr>
            <p:nvPr/>
          </p:nvSpPr>
          <p:spPr bwMode="auto">
            <a:xfrm>
              <a:off x="1268" y="1663"/>
              <a:ext cx="109" cy="125"/>
            </a:xfrm>
            <a:custGeom>
              <a:avLst/>
              <a:gdLst>
                <a:gd name="T0" fmla="*/ 89 w 109"/>
                <a:gd name="T1" fmla="*/ 119 h 125"/>
                <a:gd name="T2" fmla="*/ 100 w 109"/>
                <a:gd name="T3" fmla="*/ 105 h 125"/>
                <a:gd name="T4" fmla="*/ 100 w 109"/>
                <a:gd name="T5" fmla="*/ 88 h 125"/>
                <a:gd name="T6" fmla="*/ 105 w 109"/>
                <a:gd name="T7" fmla="*/ 77 h 125"/>
                <a:gd name="T8" fmla="*/ 108 w 109"/>
                <a:gd name="T9" fmla="*/ 69 h 125"/>
                <a:gd name="T10" fmla="*/ 105 w 109"/>
                <a:gd name="T11" fmla="*/ 53 h 125"/>
                <a:gd name="T12" fmla="*/ 97 w 109"/>
                <a:gd name="T13" fmla="*/ 28 h 125"/>
                <a:gd name="T14" fmla="*/ 89 w 109"/>
                <a:gd name="T15" fmla="*/ 14 h 125"/>
                <a:gd name="T16" fmla="*/ 83 w 109"/>
                <a:gd name="T17" fmla="*/ 8 h 125"/>
                <a:gd name="T18" fmla="*/ 78 w 109"/>
                <a:gd name="T19" fmla="*/ 8 h 125"/>
                <a:gd name="T20" fmla="*/ 66 w 109"/>
                <a:gd name="T21" fmla="*/ 0 h 125"/>
                <a:gd name="T22" fmla="*/ 58 w 109"/>
                <a:gd name="T23" fmla="*/ 0 h 125"/>
                <a:gd name="T24" fmla="*/ 47 w 109"/>
                <a:gd name="T25" fmla="*/ 0 h 125"/>
                <a:gd name="T26" fmla="*/ 33 w 109"/>
                <a:gd name="T27" fmla="*/ 5 h 125"/>
                <a:gd name="T28" fmla="*/ 19 w 109"/>
                <a:gd name="T29" fmla="*/ 17 h 125"/>
                <a:gd name="T30" fmla="*/ 11 w 109"/>
                <a:gd name="T31" fmla="*/ 30 h 125"/>
                <a:gd name="T32" fmla="*/ 8 w 109"/>
                <a:gd name="T33" fmla="*/ 39 h 125"/>
                <a:gd name="T34" fmla="*/ 6 w 109"/>
                <a:gd name="T35" fmla="*/ 47 h 125"/>
                <a:gd name="T36" fmla="*/ 3 w 109"/>
                <a:gd name="T37" fmla="*/ 61 h 125"/>
                <a:gd name="T38" fmla="*/ 0 w 109"/>
                <a:gd name="T39" fmla="*/ 75 h 125"/>
                <a:gd name="T40" fmla="*/ 6 w 109"/>
                <a:gd name="T41" fmla="*/ 83 h 125"/>
                <a:gd name="T42" fmla="*/ 11 w 109"/>
                <a:gd name="T43" fmla="*/ 91 h 125"/>
                <a:gd name="T44" fmla="*/ 14 w 109"/>
                <a:gd name="T45" fmla="*/ 105 h 125"/>
                <a:gd name="T46" fmla="*/ 19 w 109"/>
                <a:gd name="T47" fmla="*/ 116 h 125"/>
                <a:gd name="T48" fmla="*/ 25 w 109"/>
                <a:gd name="T49" fmla="*/ 124 h 125"/>
                <a:gd name="T50" fmla="*/ 89 w 109"/>
                <a:gd name="T51" fmla="*/ 119 h 12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9"/>
                <a:gd name="T79" fmla="*/ 0 h 125"/>
                <a:gd name="T80" fmla="*/ 109 w 109"/>
                <a:gd name="T81" fmla="*/ 125 h 12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9" h="125">
                  <a:moveTo>
                    <a:pt x="89" y="119"/>
                  </a:moveTo>
                  <a:lnTo>
                    <a:pt x="100" y="105"/>
                  </a:lnTo>
                  <a:lnTo>
                    <a:pt x="100" y="88"/>
                  </a:lnTo>
                  <a:lnTo>
                    <a:pt x="105" y="77"/>
                  </a:lnTo>
                  <a:lnTo>
                    <a:pt x="108" y="69"/>
                  </a:lnTo>
                  <a:lnTo>
                    <a:pt x="105" y="53"/>
                  </a:lnTo>
                  <a:lnTo>
                    <a:pt x="97" y="28"/>
                  </a:lnTo>
                  <a:lnTo>
                    <a:pt x="89" y="14"/>
                  </a:lnTo>
                  <a:lnTo>
                    <a:pt x="83" y="8"/>
                  </a:lnTo>
                  <a:lnTo>
                    <a:pt x="78" y="8"/>
                  </a:lnTo>
                  <a:lnTo>
                    <a:pt x="66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3" y="5"/>
                  </a:lnTo>
                  <a:lnTo>
                    <a:pt x="19" y="17"/>
                  </a:lnTo>
                  <a:lnTo>
                    <a:pt x="11" y="30"/>
                  </a:lnTo>
                  <a:lnTo>
                    <a:pt x="8" y="39"/>
                  </a:lnTo>
                  <a:lnTo>
                    <a:pt x="6" y="47"/>
                  </a:lnTo>
                  <a:lnTo>
                    <a:pt x="3" y="61"/>
                  </a:lnTo>
                  <a:lnTo>
                    <a:pt x="0" y="75"/>
                  </a:lnTo>
                  <a:lnTo>
                    <a:pt x="6" y="83"/>
                  </a:lnTo>
                  <a:lnTo>
                    <a:pt x="11" y="91"/>
                  </a:lnTo>
                  <a:lnTo>
                    <a:pt x="14" y="105"/>
                  </a:lnTo>
                  <a:lnTo>
                    <a:pt x="19" y="116"/>
                  </a:lnTo>
                  <a:lnTo>
                    <a:pt x="25" y="124"/>
                  </a:lnTo>
                  <a:lnTo>
                    <a:pt x="89" y="119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973859" name="Rectangle 21"/>
            <p:cNvSpPr>
              <a:spLocks noChangeArrowheads="1"/>
            </p:cNvSpPr>
            <p:nvPr/>
          </p:nvSpPr>
          <p:spPr bwMode="auto">
            <a:xfrm>
              <a:off x="1279" y="1851"/>
              <a:ext cx="3" cy="14"/>
            </a:xfrm>
            <a:prstGeom prst="rect">
              <a:avLst/>
            </a:prstGeom>
            <a:solidFill>
              <a:srgbClr val="CC99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973860" name="Freeform 22"/>
            <p:cNvSpPr>
              <a:spLocks/>
            </p:cNvSpPr>
            <p:nvPr/>
          </p:nvSpPr>
          <p:spPr bwMode="auto">
            <a:xfrm>
              <a:off x="1105" y="2031"/>
              <a:ext cx="264" cy="621"/>
            </a:xfrm>
            <a:custGeom>
              <a:avLst/>
              <a:gdLst>
                <a:gd name="T0" fmla="*/ 249 w 264"/>
                <a:gd name="T1" fmla="*/ 43 h 621"/>
                <a:gd name="T2" fmla="*/ 263 w 264"/>
                <a:gd name="T3" fmla="*/ 74 h 621"/>
                <a:gd name="T4" fmla="*/ 263 w 264"/>
                <a:gd name="T5" fmla="*/ 96 h 621"/>
                <a:gd name="T6" fmla="*/ 236 w 264"/>
                <a:gd name="T7" fmla="*/ 189 h 621"/>
                <a:gd name="T8" fmla="*/ 201 w 264"/>
                <a:gd name="T9" fmla="*/ 278 h 621"/>
                <a:gd name="T10" fmla="*/ 190 w 264"/>
                <a:gd name="T11" fmla="*/ 325 h 621"/>
                <a:gd name="T12" fmla="*/ 193 w 264"/>
                <a:gd name="T13" fmla="*/ 344 h 621"/>
                <a:gd name="T14" fmla="*/ 185 w 264"/>
                <a:gd name="T15" fmla="*/ 357 h 621"/>
                <a:gd name="T16" fmla="*/ 180 w 264"/>
                <a:gd name="T17" fmla="*/ 415 h 621"/>
                <a:gd name="T18" fmla="*/ 180 w 264"/>
                <a:gd name="T19" fmla="*/ 532 h 621"/>
                <a:gd name="T20" fmla="*/ 180 w 264"/>
                <a:gd name="T21" fmla="*/ 571 h 621"/>
                <a:gd name="T22" fmla="*/ 180 w 264"/>
                <a:gd name="T23" fmla="*/ 589 h 621"/>
                <a:gd name="T24" fmla="*/ 150 w 264"/>
                <a:gd name="T25" fmla="*/ 598 h 621"/>
                <a:gd name="T26" fmla="*/ 131 w 264"/>
                <a:gd name="T27" fmla="*/ 609 h 621"/>
                <a:gd name="T28" fmla="*/ 88 w 264"/>
                <a:gd name="T29" fmla="*/ 620 h 621"/>
                <a:gd name="T30" fmla="*/ 73 w 264"/>
                <a:gd name="T31" fmla="*/ 617 h 621"/>
                <a:gd name="T32" fmla="*/ 73 w 264"/>
                <a:gd name="T33" fmla="*/ 612 h 621"/>
                <a:gd name="T34" fmla="*/ 73 w 264"/>
                <a:gd name="T35" fmla="*/ 603 h 621"/>
                <a:gd name="T36" fmla="*/ 83 w 264"/>
                <a:gd name="T37" fmla="*/ 589 h 621"/>
                <a:gd name="T38" fmla="*/ 107 w 264"/>
                <a:gd name="T39" fmla="*/ 568 h 621"/>
                <a:gd name="T40" fmla="*/ 94 w 264"/>
                <a:gd name="T41" fmla="*/ 527 h 621"/>
                <a:gd name="T42" fmla="*/ 85 w 264"/>
                <a:gd name="T43" fmla="*/ 538 h 621"/>
                <a:gd name="T44" fmla="*/ 73 w 264"/>
                <a:gd name="T45" fmla="*/ 541 h 621"/>
                <a:gd name="T46" fmla="*/ 64 w 264"/>
                <a:gd name="T47" fmla="*/ 554 h 621"/>
                <a:gd name="T48" fmla="*/ 53 w 264"/>
                <a:gd name="T49" fmla="*/ 577 h 621"/>
                <a:gd name="T50" fmla="*/ 29 w 264"/>
                <a:gd name="T51" fmla="*/ 595 h 621"/>
                <a:gd name="T52" fmla="*/ 14 w 264"/>
                <a:gd name="T53" fmla="*/ 598 h 621"/>
                <a:gd name="T54" fmla="*/ 0 w 264"/>
                <a:gd name="T55" fmla="*/ 589 h 621"/>
                <a:gd name="T56" fmla="*/ 0 w 264"/>
                <a:gd name="T57" fmla="*/ 568 h 621"/>
                <a:gd name="T58" fmla="*/ 16 w 264"/>
                <a:gd name="T59" fmla="*/ 538 h 621"/>
                <a:gd name="T60" fmla="*/ 29 w 264"/>
                <a:gd name="T61" fmla="*/ 518 h 621"/>
                <a:gd name="T62" fmla="*/ 40 w 264"/>
                <a:gd name="T63" fmla="*/ 486 h 621"/>
                <a:gd name="T64" fmla="*/ 43 w 264"/>
                <a:gd name="T65" fmla="*/ 461 h 621"/>
                <a:gd name="T66" fmla="*/ 53 w 264"/>
                <a:gd name="T67" fmla="*/ 445 h 621"/>
                <a:gd name="T68" fmla="*/ 70 w 264"/>
                <a:gd name="T69" fmla="*/ 436 h 621"/>
                <a:gd name="T70" fmla="*/ 75 w 264"/>
                <a:gd name="T71" fmla="*/ 413 h 621"/>
                <a:gd name="T72" fmla="*/ 78 w 264"/>
                <a:gd name="T73" fmla="*/ 393 h 621"/>
                <a:gd name="T74" fmla="*/ 85 w 264"/>
                <a:gd name="T75" fmla="*/ 366 h 621"/>
                <a:gd name="T76" fmla="*/ 88 w 264"/>
                <a:gd name="T77" fmla="*/ 344 h 621"/>
                <a:gd name="T78" fmla="*/ 81 w 264"/>
                <a:gd name="T79" fmla="*/ 303 h 621"/>
                <a:gd name="T80" fmla="*/ 73 w 264"/>
                <a:gd name="T81" fmla="*/ 218 h 621"/>
                <a:gd name="T82" fmla="*/ 64 w 264"/>
                <a:gd name="T83" fmla="*/ 172 h 621"/>
                <a:gd name="T84" fmla="*/ 61 w 264"/>
                <a:gd name="T85" fmla="*/ 125 h 621"/>
                <a:gd name="T86" fmla="*/ 61 w 264"/>
                <a:gd name="T87" fmla="*/ 71 h 621"/>
                <a:gd name="T88" fmla="*/ 73 w 264"/>
                <a:gd name="T89" fmla="*/ 25 h 621"/>
                <a:gd name="T90" fmla="*/ 83 w 264"/>
                <a:gd name="T91" fmla="*/ 0 h 621"/>
                <a:gd name="T92" fmla="*/ 252 w 264"/>
                <a:gd name="T93" fmla="*/ 30 h 62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64"/>
                <a:gd name="T142" fmla="*/ 0 h 621"/>
                <a:gd name="T143" fmla="*/ 264 w 264"/>
                <a:gd name="T144" fmla="*/ 621 h 62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64" h="621">
                  <a:moveTo>
                    <a:pt x="252" y="30"/>
                  </a:moveTo>
                  <a:lnTo>
                    <a:pt x="249" y="43"/>
                  </a:lnTo>
                  <a:lnTo>
                    <a:pt x="255" y="49"/>
                  </a:lnTo>
                  <a:lnTo>
                    <a:pt x="263" y="74"/>
                  </a:lnTo>
                  <a:lnTo>
                    <a:pt x="263" y="90"/>
                  </a:lnTo>
                  <a:lnTo>
                    <a:pt x="263" y="96"/>
                  </a:lnTo>
                  <a:lnTo>
                    <a:pt x="255" y="131"/>
                  </a:lnTo>
                  <a:lnTo>
                    <a:pt x="236" y="189"/>
                  </a:lnTo>
                  <a:lnTo>
                    <a:pt x="222" y="226"/>
                  </a:lnTo>
                  <a:lnTo>
                    <a:pt x="201" y="278"/>
                  </a:lnTo>
                  <a:lnTo>
                    <a:pt x="193" y="314"/>
                  </a:lnTo>
                  <a:lnTo>
                    <a:pt x="190" y="325"/>
                  </a:lnTo>
                  <a:lnTo>
                    <a:pt x="188" y="336"/>
                  </a:lnTo>
                  <a:lnTo>
                    <a:pt x="193" y="344"/>
                  </a:lnTo>
                  <a:lnTo>
                    <a:pt x="193" y="349"/>
                  </a:lnTo>
                  <a:lnTo>
                    <a:pt x="185" y="357"/>
                  </a:lnTo>
                  <a:lnTo>
                    <a:pt x="177" y="366"/>
                  </a:lnTo>
                  <a:lnTo>
                    <a:pt x="180" y="415"/>
                  </a:lnTo>
                  <a:lnTo>
                    <a:pt x="182" y="481"/>
                  </a:lnTo>
                  <a:lnTo>
                    <a:pt x="180" y="532"/>
                  </a:lnTo>
                  <a:lnTo>
                    <a:pt x="180" y="563"/>
                  </a:lnTo>
                  <a:lnTo>
                    <a:pt x="180" y="571"/>
                  </a:lnTo>
                  <a:lnTo>
                    <a:pt x="180" y="581"/>
                  </a:lnTo>
                  <a:lnTo>
                    <a:pt x="180" y="589"/>
                  </a:lnTo>
                  <a:lnTo>
                    <a:pt x="158" y="598"/>
                  </a:lnTo>
                  <a:lnTo>
                    <a:pt x="150" y="598"/>
                  </a:lnTo>
                  <a:lnTo>
                    <a:pt x="140" y="603"/>
                  </a:lnTo>
                  <a:lnTo>
                    <a:pt x="131" y="609"/>
                  </a:lnTo>
                  <a:lnTo>
                    <a:pt x="113" y="614"/>
                  </a:lnTo>
                  <a:lnTo>
                    <a:pt x="88" y="620"/>
                  </a:lnTo>
                  <a:lnTo>
                    <a:pt x="75" y="617"/>
                  </a:lnTo>
                  <a:lnTo>
                    <a:pt x="73" y="617"/>
                  </a:lnTo>
                  <a:lnTo>
                    <a:pt x="70" y="614"/>
                  </a:lnTo>
                  <a:lnTo>
                    <a:pt x="73" y="612"/>
                  </a:lnTo>
                  <a:lnTo>
                    <a:pt x="73" y="609"/>
                  </a:lnTo>
                  <a:lnTo>
                    <a:pt x="73" y="603"/>
                  </a:lnTo>
                  <a:lnTo>
                    <a:pt x="75" y="595"/>
                  </a:lnTo>
                  <a:lnTo>
                    <a:pt x="83" y="589"/>
                  </a:lnTo>
                  <a:lnTo>
                    <a:pt x="99" y="577"/>
                  </a:lnTo>
                  <a:lnTo>
                    <a:pt x="107" y="568"/>
                  </a:lnTo>
                  <a:lnTo>
                    <a:pt x="107" y="505"/>
                  </a:lnTo>
                  <a:lnTo>
                    <a:pt x="94" y="527"/>
                  </a:lnTo>
                  <a:lnTo>
                    <a:pt x="88" y="532"/>
                  </a:lnTo>
                  <a:lnTo>
                    <a:pt x="85" y="538"/>
                  </a:lnTo>
                  <a:lnTo>
                    <a:pt x="83" y="541"/>
                  </a:lnTo>
                  <a:lnTo>
                    <a:pt x="73" y="541"/>
                  </a:lnTo>
                  <a:lnTo>
                    <a:pt x="67" y="546"/>
                  </a:lnTo>
                  <a:lnTo>
                    <a:pt x="64" y="554"/>
                  </a:lnTo>
                  <a:lnTo>
                    <a:pt x="61" y="565"/>
                  </a:lnTo>
                  <a:lnTo>
                    <a:pt x="53" y="577"/>
                  </a:lnTo>
                  <a:lnTo>
                    <a:pt x="38" y="589"/>
                  </a:lnTo>
                  <a:lnTo>
                    <a:pt x="29" y="595"/>
                  </a:lnTo>
                  <a:lnTo>
                    <a:pt x="21" y="600"/>
                  </a:lnTo>
                  <a:lnTo>
                    <a:pt x="14" y="598"/>
                  </a:lnTo>
                  <a:lnTo>
                    <a:pt x="5" y="595"/>
                  </a:lnTo>
                  <a:lnTo>
                    <a:pt x="0" y="589"/>
                  </a:lnTo>
                  <a:lnTo>
                    <a:pt x="0" y="581"/>
                  </a:lnTo>
                  <a:lnTo>
                    <a:pt x="0" y="568"/>
                  </a:lnTo>
                  <a:lnTo>
                    <a:pt x="5" y="552"/>
                  </a:lnTo>
                  <a:lnTo>
                    <a:pt x="16" y="538"/>
                  </a:lnTo>
                  <a:lnTo>
                    <a:pt x="18" y="535"/>
                  </a:lnTo>
                  <a:lnTo>
                    <a:pt x="29" y="518"/>
                  </a:lnTo>
                  <a:lnTo>
                    <a:pt x="38" y="497"/>
                  </a:lnTo>
                  <a:lnTo>
                    <a:pt x="40" y="486"/>
                  </a:lnTo>
                  <a:lnTo>
                    <a:pt x="43" y="478"/>
                  </a:lnTo>
                  <a:lnTo>
                    <a:pt x="43" y="461"/>
                  </a:lnTo>
                  <a:lnTo>
                    <a:pt x="46" y="453"/>
                  </a:lnTo>
                  <a:lnTo>
                    <a:pt x="53" y="445"/>
                  </a:lnTo>
                  <a:lnTo>
                    <a:pt x="61" y="442"/>
                  </a:lnTo>
                  <a:lnTo>
                    <a:pt x="70" y="436"/>
                  </a:lnTo>
                  <a:lnTo>
                    <a:pt x="73" y="426"/>
                  </a:lnTo>
                  <a:lnTo>
                    <a:pt x="75" y="413"/>
                  </a:lnTo>
                  <a:lnTo>
                    <a:pt x="78" y="410"/>
                  </a:lnTo>
                  <a:lnTo>
                    <a:pt x="78" y="393"/>
                  </a:lnTo>
                  <a:lnTo>
                    <a:pt x="81" y="382"/>
                  </a:lnTo>
                  <a:lnTo>
                    <a:pt x="85" y="366"/>
                  </a:lnTo>
                  <a:lnTo>
                    <a:pt x="85" y="357"/>
                  </a:lnTo>
                  <a:lnTo>
                    <a:pt x="88" y="344"/>
                  </a:lnTo>
                  <a:lnTo>
                    <a:pt x="85" y="339"/>
                  </a:lnTo>
                  <a:lnTo>
                    <a:pt x="81" y="303"/>
                  </a:lnTo>
                  <a:lnTo>
                    <a:pt x="73" y="257"/>
                  </a:lnTo>
                  <a:lnTo>
                    <a:pt x="73" y="218"/>
                  </a:lnTo>
                  <a:lnTo>
                    <a:pt x="70" y="199"/>
                  </a:lnTo>
                  <a:lnTo>
                    <a:pt x="64" y="172"/>
                  </a:lnTo>
                  <a:lnTo>
                    <a:pt x="61" y="150"/>
                  </a:lnTo>
                  <a:lnTo>
                    <a:pt x="61" y="125"/>
                  </a:lnTo>
                  <a:lnTo>
                    <a:pt x="61" y="96"/>
                  </a:lnTo>
                  <a:lnTo>
                    <a:pt x="61" y="71"/>
                  </a:lnTo>
                  <a:lnTo>
                    <a:pt x="67" y="36"/>
                  </a:lnTo>
                  <a:lnTo>
                    <a:pt x="73" y="25"/>
                  </a:lnTo>
                  <a:lnTo>
                    <a:pt x="81" y="16"/>
                  </a:lnTo>
                  <a:lnTo>
                    <a:pt x="83" y="0"/>
                  </a:lnTo>
                  <a:lnTo>
                    <a:pt x="142" y="19"/>
                  </a:lnTo>
                  <a:lnTo>
                    <a:pt x="252" y="30"/>
                  </a:lnTo>
                </a:path>
              </a:pathLst>
            </a:custGeom>
            <a:solidFill>
              <a:srgbClr val="555555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973861" name="Freeform 23"/>
            <p:cNvSpPr>
              <a:spLocks/>
            </p:cNvSpPr>
            <p:nvPr/>
          </p:nvSpPr>
          <p:spPr bwMode="auto">
            <a:xfrm>
              <a:off x="1105" y="2031"/>
              <a:ext cx="272" cy="629"/>
            </a:xfrm>
            <a:custGeom>
              <a:avLst/>
              <a:gdLst>
                <a:gd name="T0" fmla="*/ 257 w 272"/>
                <a:gd name="T1" fmla="*/ 44 h 629"/>
                <a:gd name="T2" fmla="*/ 271 w 272"/>
                <a:gd name="T3" fmla="*/ 75 h 629"/>
                <a:gd name="T4" fmla="*/ 271 w 272"/>
                <a:gd name="T5" fmla="*/ 97 h 629"/>
                <a:gd name="T6" fmla="*/ 243 w 272"/>
                <a:gd name="T7" fmla="*/ 191 h 629"/>
                <a:gd name="T8" fmla="*/ 207 w 272"/>
                <a:gd name="T9" fmla="*/ 282 h 629"/>
                <a:gd name="T10" fmla="*/ 196 w 272"/>
                <a:gd name="T11" fmla="*/ 329 h 629"/>
                <a:gd name="T12" fmla="*/ 199 w 272"/>
                <a:gd name="T13" fmla="*/ 348 h 629"/>
                <a:gd name="T14" fmla="*/ 191 w 272"/>
                <a:gd name="T15" fmla="*/ 362 h 629"/>
                <a:gd name="T16" fmla="*/ 185 w 272"/>
                <a:gd name="T17" fmla="*/ 420 h 629"/>
                <a:gd name="T18" fmla="*/ 185 w 272"/>
                <a:gd name="T19" fmla="*/ 539 h 629"/>
                <a:gd name="T20" fmla="*/ 185 w 272"/>
                <a:gd name="T21" fmla="*/ 578 h 629"/>
                <a:gd name="T22" fmla="*/ 185 w 272"/>
                <a:gd name="T23" fmla="*/ 597 h 629"/>
                <a:gd name="T24" fmla="*/ 155 w 272"/>
                <a:gd name="T25" fmla="*/ 606 h 629"/>
                <a:gd name="T26" fmla="*/ 135 w 272"/>
                <a:gd name="T27" fmla="*/ 617 h 629"/>
                <a:gd name="T28" fmla="*/ 91 w 272"/>
                <a:gd name="T29" fmla="*/ 628 h 629"/>
                <a:gd name="T30" fmla="*/ 75 w 272"/>
                <a:gd name="T31" fmla="*/ 625 h 629"/>
                <a:gd name="T32" fmla="*/ 75 w 272"/>
                <a:gd name="T33" fmla="*/ 620 h 629"/>
                <a:gd name="T34" fmla="*/ 75 w 272"/>
                <a:gd name="T35" fmla="*/ 611 h 629"/>
                <a:gd name="T36" fmla="*/ 86 w 272"/>
                <a:gd name="T37" fmla="*/ 597 h 629"/>
                <a:gd name="T38" fmla="*/ 110 w 272"/>
                <a:gd name="T39" fmla="*/ 575 h 629"/>
                <a:gd name="T40" fmla="*/ 97 w 272"/>
                <a:gd name="T41" fmla="*/ 534 h 629"/>
                <a:gd name="T42" fmla="*/ 88 w 272"/>
                <a:gd name="T43" fmla="*/ 545 h 629"/>
                <a:gd name="T44" fmla="*/ 75 w 272"/>
                <a:gd name="T45" fmla="*/ 548 h 629"/>
                <a:gd name="T46" fmla="*/ 66 w 272"/>
                <a:gd name="T47" fmla="*/ 561 h 629"/>
                <a:gd name="T48" fmla="*/ 55 w 272"/>
                <a:gd name="T49" fmla="*/ 584 h 629"/>
                <a:gd name="T50" fmla="*/ 30 w 272"/>
                <a:gd name="T51" fmla="*/ 603 h 629"/>
                <a:gd name="T52" fmla="*/ 14 w 272"/>
                <a:gd name="T53" fmla="*/ 606 h 629"/>
                <a:gd name="T54" fmla="*/ 0 w 272"/>
                <a:gd name="T55" fmla="*/ 597 h 629"/>
                <a:gd name="T56" fmla="*/ 0 w 272"/>
                <a:gd name="T57" fmla="*/ 575 h 629"/>
                <a:gd name="T58" fmla="*/ 16 w 272"/>
                <a:gd name="T59" fmla="*/ 545 h 629"/>
                <a:gd name="T60" fmla="*/ 30 w 272"/>
                <a:gd name="T61" fmla="*/ 525 h 629"/>
                <a:gd name="T62" fmla="*/ 41 w 272"/>
                <a:gd name="T63" fmla="*/ 492 h 629"/>
                <a:gd name="T64" fmla="*/ 44 w 272"/>
                <a:gd name="T65" fmla="*/ 467 h 629"/>
                <a:gd name="T66" fmla="*/ 55 w 272"/>
                <a:gd name="T67" fmla="*/ 451 h 629"/>
                <a:gd name="T68" fmla="*/ 72 w 272"/>
                <a:gd name="T69" fmla="*/ 442 h 629"/>
                <a:gd name="T70" fmla="*/ 77 w 272"/>
                <a:gd name="T71" fmla="*/ 418 h 629"/>
                <a:gd name="T72" fmla="*/ 80 w 272"/>
                <a:gd name="T73" fmla="*/ 398 h 629"/>
                <a:gd name="T74" fmla="*/ 88 w 272"/>
                <a:gd name="T75" fmla="*/ 371 h 629"/>
                <a:gd name="T76" fmla="*/ 91 w 272"/>
                <a:gd name="T77" fmla="*/ 348 h 629"/>
                <a:gd name="T78" fmla="*/ 83 w 272"/>
                <a:gd name="T79" fmla="*/ 307 h 629"/>
                <a:gd name="T80" fmla="*/ 75 w 272"/>
                <a:gd name="T81" fmla="*/ 221 h 629"/>
                <a:gd name="T82" fmla="*/ 66 w 272"/>
                <a:gd name="T83" fmla="*/ 174 h 629"/>
                <a:gd name="T84" fmla="*/ 63 w 272"/>
                <a:gd name="T85" fmla="*/ 127 h 629"/>
                <a:gd name="T86" fmla="*/ 63 w 272"/>
                <a:gd name="T87" fmla="*/ 72 h 629"/>
                <a:gd name="T88" fmla="*/ 75 w 272"/>
                <a:gd name="T89" fmla="*/ 25 h 629"/>
                <a:gd name="T90" fmla="*/ 86 w 272"/>
                <a:gd name="T91" fmla="*/ 0 h 629"/>
                <a:gd name="T92" fmla="*/ 260 w 272"/>
                <a:gd name="T93" fmla="*/ 30 h 62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72"/>
                <a:gd name="T142" fmla="*/ 0 h 629"/>
                <a:gd name="T143" fmla="*/ 272 w 272"/>
                <a:gd name="T144" fmla="*/ 629 h 62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72" h="629">
                  <a:moveTo>
                    <a:pt x="260" y="30"/>
                  </a:moveTo>
                  <a:lnTo>
                    <a:pt x="257" y="44"/>
                  </a:lnTo>
                  <a:lnTo>
                    <a:pt x="263" y="50"/>
                  </a:lnTo>
                  <a:lnTo>
                    <a:pt x="271" y="75"/>
                  </a:lnTo>
                  <a:lnTo>
                    <a:pt x="271" y="91"/>
                  </a:lnTo>
                  <a:lnTo>
                    <a:pt x="271" y="97"/>
                  </a:lnTo>
                  <a:lnTo>
                    <a:pt x="263" y="133"/>
                  </a:lnTo>
                  <a:lnTo>
                    <a:pt x="243" y="191"/>
                  </a:lnTo>
                  <a:lnTo>
                    <a:pt x="229" y="229"/>
                  </a:lnTo>
                  <a:lnTo>
                    <a:pt x="207" y="282"/>
                  </a:lnTo>
                  <a:lnTo>
                    <a:pt x="199" y="318"/>
                  </a:lnTo>
                  <a:lnTo>
                    <a:pt x="196" y="329"/>
                  </a:lnTo>
                  <a:lnTo>
                    <a:pt x="194" y="340"/>
                  </a:lnTo>
                  <a:lnTo>
                    <a:pt x="199" y="348"/>
                  </a:lnTo>
                  <a:lnTo>
                    <a:pt x="199" y="354"/>
                  </a:lnTo>
                  <a:lnTo>
                    <a:pt x="191" y="362"/>
                  </a:lnTo>
                  <a:lnTo>
                    <a:pt x="182" y="371"/>
                  </a:lnTo>
                  <a:lnTo>
                    <a:pt x="185" y="420"/>
                  </a:lnTo>
                  <a:lnTo>
                    <a:pt x="188" y="487"/>
                  </a:lnTo>
                  <a:lnTo>
                    <a:pt x="185" y="539"/>
                  </a:lnTo>
                  <a:lnTo>
                    <a:pt x="185" y="570"/>
                  </a:lnTo>
                  <a:lnTo>
                    <a:pt x="185" y="578"/>
                  </a:lnTo>
                  <a:lnTo>
                    <a:pt x="185" y="589"/>
                  </a:lnTo>
                  <a:lnTo>
                    <a:pt x="185" y="597"/>
                  </a:lnTo>
                  <a:lnTo>
                    <a:pt x="163" y="606"/>
                  </a:lnTo>
                  <a:lnTo>
                    <a:pt x="155" y="606"/>
                  </a:lnTo>
                  <a:lnTo>
                    <a:pt x="144" y="611"/>
                  </a:lnTo>
                  <a:lnTo>
                    <a:pt x="135" y="617"/>
                  </a:lnTo>
                  <a:lnTo>
                    <a:pt x="116" y="622"/>
                  </a:lnTo>
                  <a:lnTo>
                    <a:pt x="91" y="628"/>
                  </a:lnTo>
                  <a:lnTo>
                    <a:pt x="77" y="625"/>
                  </a:lnTo>
                  <a:lnTo>
                    <a:pt x="75" y="625"/>
                  </a:lnTo>
                  <a:lnTo>
                    <a:pt x="72" y="622"/>
                  </a:lnTo>
                  <a:lnTo>
                    <a:pt x="75" y="620"/>
                  </a:lnTo>
                  <a:lnTo>
                    <a:pt x="75" y="617"/>
                  </a:lnTo>
                  <a:lnTo>
                    <a:pt x="75" y="611"/>
                  </a:lnTo>
                  <a:lnTo>
                    <a:pt x="77" y="603"/>
                  </a:lnTo>
                  <a:lnTo>
                    <a:pt x="86" y="597"/>
                  </a:lnTo>
                  <a:lnTo>
                    <a:pt x="102" y="584"/>
                  </a:lnTo>
                  <a:lnTo>
                    <a:pt x="110" y="575"/>
                  </a:lnTo>
                  <a:lnTo>
                    <a:pt x="110" y="512"/>
                  </a:lnTo>
                  <a:lnTo>
                    <a:pt x="97" y="534"/>
                  </a:lnTo>
                  <a:lnTo>
                    <a:pt x="91" y="539"/>
                  </a:lnTo>
                  <a:lnTo>
                    <a:pt x="88" y="545"/>
                  </a:lnTo>
                  <a:lnTo>
                    <a:pt x="86" y="548"/>
                  </a:lnTo>
                  <a:lnTo>
                    <a:pt x="75" y="548"/>
                  </a:lnTo>
                  <a:lnTo>
                    <a:pt x="69" y="553"/>
                  </a:lnTo>
                  <a:lnTo>
                    <a:pt x="66" y="561"/>
                  </a:lnTo>
                  <a:lnTo>
                    <a:pt x="63" y="572"/>
                  </a:lnTo>
                  <a:lnTo>
                    <a:pt x="55" y="584"/>
                  </a:lnTo>
                  <a:lnTo>
                    <a:pt x="39" y="597"/>
                  </a:lnTo>
                  <a:lnTo>
                    <a:pt x="30" y="603"/>
                  </a:lnTo>
                  <a:lnTo>
                    <a:pt x="22" y="608"/>
                  </a:lnTo>
                  <a:lnTo>
                    <a:pt x="14" y="606"/>
                  </a:lnTo>
                  <a:lnTo>
                    <a:pt x="5" y="603"/>
                  </a:lnTo>
                  <a:lnTo>
                    <a:pt x="0" y="597"/>
                  </a:lnTo>
                  <a:lnTo>
                    <a:pt x="0" y="589"/>
                  </a:lnTo>
                  <a:lnTo>
                    <a:pt x="0" y="575"/>
                  </a:lnTo>
                  <a:lnTo>
                    <a:pt x="5" y="559"/>
                  </a:lnTo>
                  <a:lnTo>
                    <a:pt x="16" y="545"/>
                  </a:lnTo>
                  <a:lnTo>
                    <a:pt x="19" y="542"/>
                  </a:lnTo>
                  <a:lnTo>
                    <a:pt x="30" y="525"/>
                  </a:lnTo>
                  <a:lnTo>
                    <a:pt x="39" y="503"/>
                  </a:lnTo>
                  <a:lnTo>
                    <a:pt x="41" y="492"/>
                  </a:lnTo>
                  <a:lnTo>
                    <a:pt x="44" y="484"/>
                  </a:lnTo>
                  <a:lnTo>
                    <a:pt x="44" y="467"/>
                  </a:lnTo>
                  <a:lnTo>
                    <a:pt x="47" y="459"/>
                  </a:lnTo>
                  <a:lnTo>
                    <a:pt x="55" y="451"/>
                  </a:lnTo>
                  <a:lnTo>
                    <a:pt x="63" y="448"/>
                  </a:lnTo>
                  <a:lnTo>
                    <a:pt x="72" y="442"/>
                  </a:lnTo>
                  <a:lnTo>
                    <a:pt x="75" y="431"/>
                  </a:lnTo>
                  <a:lnTo>
                    <a:pt x="77" y="418"/>
                  </a:lnTo>
                  <a:lnTo>
                    <a:pt x="80" y="415"/>
                  </a:lnTo>
                  <a:lnTo>
                    <a:pt x="80" y="398"/>
                  </a:lnTo>
                  <a:lnTo>
                    <a:pt x="83" y="387"/>
                  </a:lnTo>
                  <a:lnTo>
                    <a:pt x="88" y="371"/>
                  </a:lnTo>
                  <a:lnTo>
                    <a:pt x="88" y="362"/>
                  </a:lnTo>
                  <a:lnTo>
                    <a:pt x="91" y="348"/>
                  </a:lnTo>
                  <a:lnTo>
                    <a:pt x="88" y="343"/>
                  </a:lnTo>
                  <a:lnTo>
                    <a:pt x="83" y="307"/>
                  </a:lnTo>
                  <a:lnTo>
                    <a:pt x="75" y="260"/>
                  </a:lnTo>
                  <a:lnTo>
                    <a:pt x="75" y="221"/>
                  </a:lnTo>
                  <a:lnTo>
                    <a:pt x="72" y="202"/>
                  </a:lnTo>
                  <a:lnTo>
                    <a:pt x="66" y="174"/>
                  </a:lnTo>
                  <a:lnTo>
                    <a:pt x="63" y="152"/>
                  </a:lnTo>
                  <a:lnTo>
                    <a:pt x="63" y="127"/>
                  </a:lnTo>
                  <a:lnTo>
                    <a:pt x="63" y="97"/>
                  </a:lnTo>
                  <a:lnTo>
                    <a:pt x="63" y="72"/>
                  </a:lnTo>
                  <a:lnTo>
                    <a:pt x="69" y="36"/>
                  </a:lnTo>
                  <a:lnTo>
                    <a:pt x="75" y="25"/>
                  </a:lnTo>
                  <a:lnTo>
                    <a:pt x="83" y="16"/>
                  </a:lnTo>
                  <a:lnTo>
                    <a:pt x="86" y="0"/>
                  </a:lnTo>
                  <a:lnTo>
                    <a:pt x="146" y="19"/>
                  </a:lnTo>
                  <a:lnTo>
                    <a:pt x="260" y="3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973862" name="Freeform 24"/>
            <p:cNvSpPr>
              <a:spLocks/>
            </p:cNvSpPr>
            <p:nvPr/>
          </p:nvSpPr>
          <p:spPr bwMode="auto">
            <a:xfrm>
              <a:off x="1141" y="1790"/>
              <a:ext cx="264" cy="270"/>
            </a:xfrm>
            <a:custGeom>
              <a:avLst/>
              <a:gdLst>
                <a:gd name="T0" fmla="*/ 142 w 264"/>
                <a:gd name="T1" fmla="*/ 0 h 270"/>
                <a:gd name="T2" fmla="*/ 137 w 264"/>
                <a:gd name="T3" fmla="*/ 11 h 270"/>
                <a:gd name="T4" fmla="*/ 115 w 264"/>
                <a:gd name="T5" fmla="*/ 14 h 270"/>
                <a:gd name="T6" fmla="*/ 78 w 264"/>
                <a:gd name="T7" fmla="*/ 24 h 270"/>
                <a:gd name="T8" fmla="*/ 61 w 264"/>
                <a:gd name="T9" fmla="*/ 32 h 270"/>
                <a:gd name="T10" fmla="*/ 53 w 264"/>
                <a:gd name="T11" fmla="*/ 32 h 270"/>
                <a:gd name="T12" fmla="*/ 43 w 264"/>
                <a:gd name="T13" fmla="*/ 43 h 270"/>
                <a:gd name="T14" fmla="*/ 32 w 264"/>
                <a:gd name="T15" fmla="*/ 67 h 270"/>
                <a:gd name="T16" fmla="*/ 29 w 264"/>
                <a:gd name="T17" fmla="*/ 81 h 270"/>
                <a:gd name="T18" fmla="*/ 3 w 264"/>
                <a:gd name="T19" fmla="*/ 132 h 270"/>
                <a:gd name="T20" fmla="*/ 0 w 264"/>
                <a:gd name="T21" fmla="*/ 158 h 270"/>
                <a:gd name="T22" fmla="*/ 3 w 264"/>
                <a:gd name="T23" fmla="*/ 181 h 270"/>
                <a:gd name="T24" fmla="*/ 8 w 264"/>
                <a:gd name="T25" fmla="*/ 204 h 270"/>
                <a:gd name="T26" fmla="*/ 32 w 264"/>
                <a:gd name="T27" fmla="*/ 218 h 270"/>
                <a:gd name="T28" fmla="*/ 32 w 264"/>
                <a:gd name="T29" fmla="*/ 234 h 270"/>
                <a:gd name="T30" fmla="*/ 46 w 264"/>
                <a:gd name="T31" fmla="*/ 239 h 270"/>
                <a:gd name="T32" fmla="*/ 59 w 264"/>
                <a:gd name="T33" fmla="*/ 248 h 270"/>
                <a:gd name="T34" fmla="*/ 83 w 264"/>
                <a:gd name="T35" fmla="*/ 255 h 270"/>
                <a:gd name="T36" fmla="*/ 140 w 264"/>
                <a:gd name="T37" fmla="*/ 266 h 270"/>
                <a:gd name="T38" fmla="*/ 207 w 264"/>
                <a:gd name="T39" fmla="*/ 266 h 270"/>
                <a:gd name="T40" fmla="*/ 222 w 264"/>
                <a:gd name="T41" fmla="*/ 269 h 270"/>
                <a:gd name="T42" fmla="*/ 228 w 264"/>
                <a:gd name="T43" fmla="*/ 263 h 270"/>
                <a:gd name="T44" fmla="*/ 236 w 264"/>
                <a:gd name="T45" fmla="*/ 239 h 270"/>
                <a:gd name="T46" fmla="*/ 242 w 264"/>
                <a:gd name="T47" fmla="*/ 213 h 270"/>
                <a:gd name="T48" fmla="*/ 249 w 264"/>
                <a:gd name="T49" fmla="*/ 204 h 270"/>
                <a:gd name="T50" fmla="*/ 260 w 264"/>
                <a:gd name="T51" fmla="*/ 175 h 270"/>
                <a:gd name="T52" fmla="*/ 263 w 264"/>
                <a:gd name="T53" fmla="*/ 126 h 270"/>
                <a:gd name="T54" fmla="*/ 263 w 264"/>
                <a:gd name="T55" fmla="*/ 108 h 270"/>
                <a:gd name="T56" fmla="*/ 257 w 264"/>
                <a:gd name="T57" fmla="*/ 91 h 270"/>
                <a:gd name="T58" fmla="*/ 257 w 264"/>
                <a:gd name="T59" fmla="*/ 38 h 270"/>
                <a:gd name="T60" fmla="*/ 239 w 264"/>
                <a:gd name="T61" fmla="*/ 32 h 270"/>
                <a:gd name="T62" fmla="*/ 234 w 264"/>
                <a:gd name="T63" fmla="*/ 27 h 270"/>
                <a:gd name="T64" fmla="*/ 228 w 264"/>
                <a:gd name="T65" fmla="*/ 27 h 270"/>
                <a:gd name="T66" fmla="*/ 214 w 264"/>
                <a:gd name="T67" fmla="*/ 6 h 270"/>
                <a:gd name="T68" fmla="*/ 164 w 264"/>
                <a:gd name="T69" fmla="*/ 27 h 270"/>
                <a:gd name="T70" fmla="*/ 145 w 264"/>
                <a:gd name="T71" fmla="*/ 6 h 270"/>
                <a:gd name="T72" fmla="*/ 142 w 264"/>
                <a:gd name="T73" fmla="*/ 0 h 27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4"/>
                <a:gd name="T112" fmla="*/ 0 h 270"/>
                <a:gd name="T113" fmla="*/ 264 w 264"/>
                <a:gd name="T114" fmla="*/ 270 h 27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4" h="270">
                  <a:moveTo>
                    <a:pt x="142" y="0"/>
                  </a:moveTo>
                  <a:lnTo>
                    <a:pt x="137" y="11"/>
                  </a:lnTo>
                  <a:lnTo>
                    <a:pt x="115" y="14"/>
                  </a:lnTo>
                  <a:lnTo>
                    <a:pt x="78" y="24"/>
                  </a:lnTo>
                  <a:lnTo>
                    <a:pt x="61" y="32"/>
                  </a:lnTo>
                  <a:lnTo>
                    <a:pt x="53" y="32"/>
                  </a:lnTo>
                  <a:lnTo>
                    <a:pt x="43" y="43"/>
                  </a:lnTo>
                  <a:lnTo>
                    <a:pt x="32" y="67"/>
                  </a:lnTo>
                  <a:lnTo>
                    <a:pt x="29" y="81"/>
                  </a:lnTo>
                  <a:lnTo>
                    <a:pt x="3" y="132"/>
                  </a:lnTo>
                  <a:lnTo>
                    <a:pt x="0" y="158"/>
                  </a:lnTo>
                  <a:lnTo>
                    <a:pt x="3" y="181"/>
                  </a:lnTo>
                  <a:lnTo>
                    <a:pt x="8" y="204"/>
                  </a:lnTo>
                  <a:lnTo>
                    <a:pt x="32" y="218"/>
                  </a:lnTo>
                  <a:lnTo>
                    <a:pt x="32" y="234"/>
                  </a:lnTo>
                  <a:lnTo>
                    <a:pt x="46" y="239"/>
                  </a:lnTo>
                  <a:lnTo>
                    <a:pt x="59" y="248"/>
                  </a:lnTo>
                  <a:lnTo>
                    <a:pt x="83" y="255"/>
                  </a:lnTo>
                  <a:lnTo>
                    <a:pt x="140" y="266"/>
                  </a:lnTo>
                  <a:lnTo>
                    <a:pt x="207" y="266"/>
                  </a:lnTo>
                  <a:lnTo>
                    <a:pt x="222" y="269"/>
                  </a:lnTo>
                  <a:lnTo>
                    <a:pt x="228" y="263"/>
                  </a:lnTo>
                  <a:lnTo>
                    <a:pt x="236" y="239"/>
                  </a:lnTo>
                  <a:lnTo>
                    <a:pt x="242" y="213"/>
                  </a:lnTo>
                  <a:lnTo>
                    <a:pt x="249" y="204"/>
                  </a:lnTo>
                  <a:lnTo>
                    <a:pt x="260" y="175"/>
                  </a:lnTo>
                  <a:lnTo>
                    <a:pt x="263" y="126"/>
                  </a:lnTo>
                  <a:lnTo>
                    <a:pt x="263" y="108"/>
                  </a:lnTo>
                  <a:lnTo>
                    <a:pt x="257" y="91"/>
                  </a:lnTo>
                  <a:lnTo>
                    <a:pt x="257" y="38"/>
                  </a:lnTo>
                  <a:lnTo>
                    <a:pt x="239" y="32"/>
                  </a:lnTo>
                  <a:lnTo>
                    <a:pt x="234" y="27"/>
                  </a:lnTo>
                  <a:lnTo>
                    <a:pt x="228" y="27"/>
                  </a:lnTo>
                  <a:lnTo>
                    <a:pt x="214" y="6"/>
                  </a:lnTo>
                  <a:lnTo>
                    <a:pt x="164" y="27"/>
                  </a:lnTo>
                  <a:lnTo>
                    <a:pt x="145" y="6"/>
                  </a:lnTo>
                  <a:lnTo>
                    <a:pt x="142" y="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973863" name="Freeform 25"/>
            <p:cNvSpPr>
              <a:spLocks/>
            </p:cNvSpPr>
            <p:nvPr/>
          </p:nvSpPr>
          <p:spPr bwMode="auto">
            <a:xfrm>
              <a:off x="1141" y="1790"/>
              <a:ext cx="272" cy="278"/>
            </a:xfrm>
            <a:custGeom>
              <a:avLst/>
              <a:gdLst>
                <a:gd name="T0" fmla="*/ 146 w 272"/>
                <a:gd name="T1" fmla="*/ 0 h 278"/>
                <a:gd name="T2" fmla="*/ 141 w 272"/>
                <a:gd name="T3" fmla="*/ 11 h 278"/>
                <a:gd name="T4" fmla="*/ 119 w 272"/>
                <a:gd name="T5" fmla="*/ 14 h 278"/>
                <a:gd name="T6" fmla="*/ 80 w 272"/>
                <a:gd name="T7" fmla="*/ 25 h 278"/>
                <a:gd name="T8" fmla="*/ 63 w 272"/>
                <a:gd name="T9" fmla="*/ 33 h 278"/>
                <a:gd name="T10" fmla="*/ 55 w 272"/>
                <a:gd name="T11" fmla="*/ 33 h 278"/>
                <a:gd name="T12" fmla="*/ 44 w 272"/>
                <a:gd name="T13" fmla="*/ 44 h 278"/>
                <a:gd name="T14" fmla="*/ 33 w 272"/>
                <a:gd name="T15" fmla="*/ 69 h 278"/>
                <a:gd name="T16" fmla="*/ 30 w 272"/>
                <a:gd name="T17" fmla="*/ 83 h 278"/>
                <a:gd name="T18" fmla="*/ 3 w 272"/>
                <a:gd name="T19" fmla="*/ 136 h 278"/>
                <a:gd name="T20" fmla="*/ 0 w 272"/>
                <a:gd name="T21" fmla="*/ 163 h 278"/>
                <a:gd name="T22" fmla="*/ 3 w 272"/>
                <a:gd name="T23" fmla="*/ 186 h 278"/>
                <a:gd name="T24" fmla="*/ 8 w 272"/>
                <a:gd name="T25" fmla="*/ 210 h 278"/>
                <a:gd name="T26" fmla="*/ 33 w 272"/>
                <a:gd name="T27" fmla="*/ 224 h 278"/>
                <a:gd name="T28" fmla="*/ 33 w 272"/>
                <a:gd name="T29" fmla="*/ 241 h 278"/>
                <a:gd name="T30" fmla="*/ 47 w 272"/>
                <a:gd name="T31" fmla="*/ 246 h 278"/>
                <a:gd name="T32" fmla="*/ 61 w 272"/>
                <a:gd name="T33" fmla="*/ 255 h 278"/>
                <a:gd name="T34" fmla="*/ 86 w 272"/>
                <a:gd name="T35" fmla="*/ 263 h 278"/>
                <a:gd name="T36" fmla="*/ 144 w 272"/>
                <a:gd name="T37" fmla="*/ 274 h 278"/>
                <a:gd name="T38" fmla="*/ 213 w 272"/>
                <a:gd name="T39" fmla="*/ 274 h 278"/>
                <a:gd name="T40" fmla="*/ 229 w 272"/>
                <a:gd name="T41" fmla="*/ 277 h 278"/>
                <a:gd name="T42" fmla="*/ 235 w 272"/>
                <a:gd name="T43" fmla="*/ 271 h 278"/>
                <a:gd name="T44" fmla="*/ 243 w 272"/>
                <a:gd name="T45" fmla="*/ 246 h 278"/>
                <a:gd name="T46" fmla="*/ 249 w 272"/>
                <a:gd name="T47" fmla="*/ 219 h 278"/>
                <a:gd name="T48" fmla="*/ 257 w 272"/>
                <a:gd name="T49" fmla="*/ 210 h 278"/>
                <a:gd name="T50" fmla="*/ 268 w 272"/>
                <a:gd name="T51" fmla="*/ 180 h 278"/>
                <a:gd name="T52" fmla="*/ 271 w 272"/>
                <a:gd name="T53" fmla="*/ 130 h 278"/>
                <a:gd name="T54" fmla="*/ 271 w 272"/>
                <a:gd name="T55" fmla="*/ 111 h 278"/>
                <a:gd name="T56" fmla="*/ 265 w 272"/>
                <a:gd name="T57" fmla="*/ 94 h 278"/>
                <a:gd name="T58" fmla="*/ 265 w 272"/>
                <a:gd name="T59" fmla="*/ 39 h 278"/>
                <a:gd name="T60" fmla="*/ 246 w 272"/>
                <a:gd name="T61" fmla="*/ 33 h 278"/>
                <a:gd name="T62" fmla="*/ 241 w 272"/>
                <a:gd name="T63" fmla="*/ 28 h 278"/>
                <a:gd name="T64" fmla="*/ 235 w 272"/>
                <a:gd name="T65" fmla="*/ 28 h 278"/>
                <a:gd name="T66" fmla="*/ 221 w 272"/>
                <a:gd name="T67" fmla="*/ 6 h 278"/>
                <a:gd name="T68" fmla="*/ 169 w 272"/>
                <a:gd name="T69" fmla="*/ 28 h 278"/>
                <a:gd name="T70" fmla="*/ 149 w 272"/>
                <a:gd name="T71" fmla="*/ 6 h 278"/>
                <a:gd name="T72" fmla="*/ 146 w 272"/>
                <a:gd name="T73" fmla="*/ 0 h 27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72"/>
                <a:gd name="T112" fmla="*/ 0 h 278"/>
                <a:gd name="T113" fmla="*/ 272 w 272"/>
                <a:gd name="T114" fmla="*/ 278 h 27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72" h="278">
                  <a:moveTo>
                    <a:pt x="146" y="0"/>
                  </a:moveTo>
                  <a:lnTo>
                    <a:pt x="141" y="11"/>
                  </a:lnTo>
                  <a:lnTo>
                    <a:pt x="119" y="14"/>
                  </a:lnTo>
                  <a:lnTo>
                    <a:pt x="80" y="25"/>
                  </a:lnTo>
                  <a:lnTo>
                    <a:pt x="63" y="33"/>
                  </a:lnTo>
                  <a:lnTo>
                    <a:pt x="55" y="33"/>
                  </a:lnTo>
                  <a:lnTo>
                    <a:pt x="44" y="44"/>
                  </a:lnTo>
                  <a:lnTo>
                    <a:pt x="33" y="69"/>
                  </a:lnTo>
                  <a:lnTo>
                    <a:pt x="30" y="83"/>
                  </a:lnTo>
                  <a:lnTo>
                    <a:pt x="3" y="136"/>
                  </a:lnTo>
                  <a:lnTo>
                    <a:pt x="0" y="163"/>
                  </a:lnTo>
                  <a:lnTo>
                    <a:pt x="3" y="186"/>
                  </a:lnTo>
                  <a:lnTo>
                    <a:pt x="8" y="210"/>
                  </a:lnTo>
                  <a:lnTo>
                    <a:pt x="33" y="224"/>
                  </a:lnTo>
                  <a:lnTo>
                    <a:pt x="33" y="241"/>
                  </a:lnTo>
                  <a:lnTo>
                    <a:pt x="47" y="246"/>
                  </a:lnTo>
                  <a:lnTo>
                    <a:pt x="61" y="255"/>
                  </a:lnTo>
                  <a:lnTo>
                    <a:pt x="86" y="263"/>
                  </a:lnTo>
                  <a:lnTo>
                    <a:pt x="144" y="274"/>
                  </a:lnTo>
                  <a:lnTo>
                    <a:pt x="213" y="274"/>
                  </a:lnTo>
                  <a:lnTo>
                    <a:pt x="229" y="277"/>
                  </a:lnTo>
                  <a:lnTo>
                    <a:pt x="235" y="271"/>
                  </a:lnTo>
                  <a:lnTo>
                    <a:pt x="243" y="246"/>
                  </a:lnTo>
                  <a:lnTo>
                    <a:pt x="249" y="219"/>
                  </a:lnTo>
                  <a:lnTo>
                    <a:pt x="257" y="210"/>
                  </a:lnTo>
                  <a:lnTo>
                    <a:pt x="268" y="180"/>
                  </a:lnTo>
                  <a:lnTo>
                    <a:pt x="271" y="130"/>
                  </a:lnTo>
                  <a:lnTo>
                    <a:pt x="271" y="111"/>
                  </a:lnTo>
                  <a:lnTo>
                    <a:pt x="265" y="94"/>
                  </a:lnTo>
                  <a:lnTo>
                    <a:pt x="265" y="39"/>
                  </a:lnTo>
                  <a:lnTo>
                    <a:pt x="246" y="33"/>
                  </a:lnTo>
                  <a:lnTo>
                    <a:pt x="241" y="28"/>
                  </a:lnTo>
                  <a:lnTo>
                    <a:pt x="235" y="28"/>
                  </a:lnTo>
                  <a:lnTo>
                    <a:pt x="221" y="6"/>
                  </a:lnTo>
                  <a:lnTo>
                    <a:pt x="169" y="28"/>
                  </a:lnTo>
                  <a:lnTo>
                    <a:pt x="149" y="6"/>
                  </a:lnTo>
                  <a:lnTo>
                    <a:pt x="146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973864" name="Freeform 26"/>
            <p:cNvSpPr>
              <a:spLocks/>
            </p:cNvSpPr>
            <p:nvPr/>
          </p:nvSpPr>
          <p:spPr bwMode="auto">
            <a:xfrm>
              <a:off x="1337" y="1898"/>
              <a:ext cx="43" cy="15"/>
            </a:xfrm>
            <a:custGeom>
              <a:avLst/>
              <a:gdLst>
                <a:gd name="T0" fmla="*/ 0 w 43"/>
                <a:gd name="T1" fmla="*/ 12 h 15"/>
                <a:gd name="T2" fmla="*/ 8 w 43"/>
                <a:gd name="T3" fmla="*/ 9 h 15"/>
                <a:gd name="T4" fmla="*/ 14 w 43"/>
                <a:gd name="T5" fmla="*/ 4 h 15"/>
                <a:gd name="T6" fmla="*/ 24 w 43"/>
                <a:gd name="T7" fmla="*/ 2 h 15"/>
                <a:gd name="T8" fmla="*/ 33 w 43"/>
                <a:gd name="T9" fmla="*/ 0 h 15"/>
                <a:gd name="T10" fmla="*/ 28 w 43"/>
                <a:gd name="T11" fmla="*/ 2 h 15"/>
                <a:gd name="T12" fmla="*/ 35 w 43"/>
                <a:gd name="T13" fmla="*/ 0 h 15"/>
                <a:gd name="T14" fmla="*/ 38 w 43"/>
                <a:gd name="T15" fmla="*/ 4 h 15"/>
                <a:gd name="T16" fmla="*/ 42 w 43"/>
                <a:gd name="T17" fmla="*/ 7 h 15"/>
                <a:gd name="T18" fmla="*/ 38 w 43"/>
                <a:gd name="T19" fmla="*/ 9 h 15"/>
                <a:gd name="T20" fmla="*/ 33 w 43"/>
                <a:gd name="T21" fmla="*/ 11 h 15"/>
                <a:gd name="T22" fmla="*/ 28 w 43"/>
                <a:gd name="T23" fmla="*/ 11 h 15"/>
                <a:gd name="T24" fmla="*/ 28 w 43"/>
                <a:gd name="T25" fmla="*/ 12 h 15"/>
                <a:gd name="T26" fmla="*/ 24 w 43"/>
                <a:gd name="T27" fmla="*/ 11 h 15"/>
                <a:gd name="T28" fmla="*/ 14 w 43"/>
                <a:gd name="T29" fmla="*/ 12 h 15"/>
                <a:gd name="T30" fmla="*/ 12 w 43"/>
                <a:gd name="T31" fmla="*/ 14 h 15"/>
                <a:gd name="T32" fmla="*/ 9 w 43"/>
                <a:gd name="T33" fmla="*/ 12 h 15"/>
                <a:gd name="T34" fmla="*/ 0 w 43"/>
                <a:gd name="T35" fmla="*/ 12 h 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"/>
                <a:gd name="T55" fmla="*/ 0 h 15"/>
                <a:gd name="T56" fmla="*/ 43 w 43"/>
                <a:gd name="T57" fmla="*/ 15 h 1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" h="15">
                  <a:moveTo>
                    <a:pt x="0" y="12"/>
                  </a:moveTo>
                  <a:lnTo>
                    <a:pt x="8" y="9"/>
                  </a:lnTo>
                  <a:lnTo>
                    <a:pt x="14" y="4"/>
                  </a:lnTo>
                  <a:lnTo>
                    <a:pt x="24" y="2"/>
                  </a:lnTo>
                  <a:lnTo>
                    <a:pt x="33" y="0"/>
                  </a:lnTo>
                  <a:lnTo>
                    <a:pt x="28" y="2"/>
                  </a:lnTo>
                  <a:lnTo>
                    <a:pt x="35" y="0"/>
                  </a:lnTo>
                  <a:lnTo>
                    <a:pt x="38" y="4"/>
                  </a:lnTo>
                  <a:lnTo>
                    <a:pt x="42" y="7"/>
                  </a:lnTo>
                  <a:lnTo>
                    <a:pt x="38" y="9"/>
                  </a:lnTo>
                  <a:lnTo>
                    <a:pt x="33" y="11"/>
                  </a:lnTo>
                  <a:lnTo>
                    <a:pt x="28" y="11"/>
                  </a:lnTo>
                  <a:lnTo>
                    <a:pt x="28" y="12"/>
                  </a:lnTo>
                  <a:lnTo>
                    <a:pt x="24" y="11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9" y="12"/>
                  </a:lnTo>
                  <a:lnTo>
                    <a:pt x="0" y="12"/>
                  </a:lnTo>
                </a:path>
              </a:pathLst>
            </a:custGeom>
            <a:solidFill>
              <a:srgbClr val="FFCC99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973865" name="Freeform 27"/>
            <p:cNvSpPr>
              <a:spLocks/>
            </p:cNvSpPr>
            <p:nvPr/>
          </p:nvSpPr>
          <p:spPr bwMode="auto">
            <a:xfrm>
              <a:off x="1337" y="1898"/>
              <a:ext cx="51" cy="23"/>
            </a:xfrm>
            <a:custGeom>
              <a:avLst/>
              <a:gdLst>
                <a:gd name="T0" fmla="*/ 0 w 51"/>
                <a:gd name="T1" fmla="*/ 19 h 23"/>
                <a:gd name="T2" fmla="*/ 9 w 51"/>
                <a:gd name="T3" fmla="*/ 14 h 23"/>
                <a:gd name="T4" fmla="*/ 17 w 51"/>
                <a:gd name="T5" fmla="*/ 6 h 23"/>
                <a:gd name="T6" fmla="*/ 28 w 51"/>
                <a:gd name="T7" fmla="*/ 3 h 23"/>
                <a:gd name="T8" fmla="*/ 39 w 51"/>
                <a:gd name="T9" fmla="*/ 0 h 23"/>
                <a:gd name="T10" fmla="*/ 33 w 51"/>
                <a:gd name="T11" fmla="*/ 3 h 23"/>
                <a:gd name="T12" fmla="*/ 42 w 51"/>
                <a:gd name="T13" fmla="*/ 0 h 23"/>
                <a:gd name="T14" fmla="*/ 45 w 51"/>
                <a:gd name="T15" fmla="*/ 6 h 23"/>
                <a:gd name="T16" fmla="*/ 50 w 51"/>
                <a:gd name="T17" fmla="*/ 11 h 23"/>
                <a:gd name="T18" fmla="*/ 45 w 51"/>
                <a:gd name="T19" fmla="*/ 14 h 23"/>
                <a:gd name="T20" fmla="*/ 39 w 51"/>
                <a:gd name="T21" fmla="*/ 17 h 23"/>
                <a:gd name="T22" fmla="*/ 33 w 51"/>
                <a:gd name="T23" fmla="*/ 17 h 23"/>
                <a:gd name="T24" fmla="*/ 33 w 51"/>
                <a:gd name="T25" fmla="*/ 19 h 23"/>
                <a:gd name="T26" fmla="*/ 28 w 51"/>
                <a:gd name="T27" fmla="*/ 17 h 23"/>
                <a:gd name="T28" fmla="*/ 17 w 51"/>
                <a:gd name="T29" fmla="*/ 19 h 23"/>
                <a:gd name="T30" fmla="*/ 14 w 51"/>
                <a:gd name="T31" fmla="*/ 22 h 23"/>
                <a:gd name="T32" fmla="*/ 11 w 51"/>
                <a:gd name="T33" fmla="*/ 19 h 23"/>
                <a:gd name="T34" fmla="*/ 0 w 51"/>
                <a:gd name="T35" fmla="*/ 19 h 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1"/>
                <a:gd name="T55" fmla="*/ 0 h 23"/>
                <a:gd name="T56" fmla="*/ 51 w 51"/>
                <a:gd name="T57" fmla="*/ 23 h 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1" h="23">
                  <a:moveTo>
                    <a:pt x="0" y="19"/>
                  </a:moveTo>
                  <a:lnTo>
                    <a:pt x="9" y="14"/>
                  </a:lnTo>
                  <a:lnTo>
                    <a:pt x="17" y="6"/>
                  </a:lnTo>
                  <a:lnTo>
                    <a:pt x="28" y="3"/>
                  </a:lnTo>
                  <a:lnTo>
                    <a:pt x="39" y="0"/>
                  </a:lnTo>
                  <a:lnTo>
                    <a:pt x="33" y="3"/>
                  </a:lnTo>
                  <a:lnTo>
                    <a:pt x="42" y="0"/>
                  </a:lnTo>
                  <a:lnTo>
                    <a:pt x="45" y="6"/>
                  </a:lnTo>
                  <a:lnTo>
                    <a:pt x="50" y="11"/>
                  </a:lnTo>
                  <a:lnTo>
                    <a:pt x="45" y="14"/>
                  </a:lnTo>
                  <a:lnTo>
                    <a:pt x="39" y="17"/>
                  </a:lnTo>
                  <a:lnTo>
                    <a:pt x="33" y="17"/>
                  </a:lnTo>
                  <a:lnTo>
                    <a:pt x="33" y="19"/>
                  </a:lnTo>
                  <a:lnTo>
                    <a:pt x="28" y="17"/>
                  </a:lnTo>
                  <a:lnTo>
                    <a:pt x="17" y="19"/>
                  </a:lnTo>
                  <a:lnTo>
                    <a:pt x="14" y="22"/>
                  </a:lnTo>
                  <a:lnTo>
                    <a:pt x="11" y="19"/>
                  </a:lnTo>
                  <a:lnTo>
                    <a:pt x="0" y="19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973866" name="Freeform 28"/>
            <p:cNvSpPr>
              <a:spLocks/>
            </p:cNvSpPr>
            <p:nvPr/>
          </p:nvSpPr>
          <p:spPr bwMode="auto">
            <a:xfrm>
              <a:off x="1202" y="1923"/>
              <a:ext cx="26" cy="26"/>
            </a:xfrm>
            <a:custGeom>
              <a:avLst/>
              <a:gdLst>
                <a:gd name="T0" fmla="*/ 25 w 26"/>
                <a:gd name="T1" fmla="*/ 0 h 26"/>
                <a:gd name="T2" fmla="*/ 23 w 26"/>
                <a:gd name="T3" fmla="*/ 5 h 26"/>
                <a:gd name="T4" fmla="*/ 23 w 26"/>
                <a:gd name="T5" fmla="*/ 6 h 26"/>
                <a:gd name="T6" fmla="*/ 20 w 26"/>
                <a:gd name="T7" fmla="*/ 11 h 26"/>
                <a:gd name="T8" fmla="*/ 19 w 26"/>
                <a:gd name="T9" fmla="*/ 14 h 26"/>
                <a:gd name="T10" fmla="*/ 19 w 26"/>
                <a:gd name="T11" fmla="*/ 19 h 26"/>
                <a:gd name="T12" fmla="*/ 19 w 26"/>
                <a:gd name="T13" fmla="*/ 25 h 26"/>
                <a:gd name="T14" fmla="*/ 14 w 26"/>
                <a:gd name="T15" fmla="*/ 25 h 26"/>
                <a:gd name="T16" fmla="*/ 14 w 26"/>
                <a:gd name="T17" fmla="*/ 23 h 26"/>
                <a:gd name="T18" fmla="*/ 12 w 26"/>
                <a:gd name="T19" fmla="*/ 23 h 26"/>
                <a:gd name="T20" fmla="*/ 10 w 26"/>
                <a:gd name="T21" fmla="*/ 19 h 26"/>
                <a:gd name="T22" fmla="*/ 4 w 26"/>
                <a:gd name="T23" fmla="*/ 19 h 26"/>
                <a:gd name="T24" fmla="*/ 0 w 26"/>
                <a:gd name="T25" fmla="*/ 19 h 26"/>
                <a:gd name="T26" fmla="*/ 0 w 26"/>
                <a:gd name="T27" fmla="*/ 13 h 26"/>
                <a:gd name="T28" fmla="*/ 2 w 26"/>
                <a:gd name="T29" fmla="*/ 6 h 26"/>
                <a:gd name="T30" fmla="*/ 8 w 26"/>
                <a:gd name="T31" fmla="*/ 5 h 26"/>
                <a:gd name="T32" fmla="*/ 14 w 26"/>
                <a:gd name="T33" fmla="*/ 2 h 26"/>
                <a:gd name="T34" fmla="*/ 25 w 26"/>
                <a:gd name="T35" fmla="*/ 0 h 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6"/>
                <a:gd name="T55" fmla="*/ 0 h 26"/>
                <a:gd name="T56" fmla="*/ 26 w 26"/>
                <a:gd name="T57" fmla="*/ 26 h 2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6" h="26">
                  <a:moveTo>
                    <a:pt x="25" y="0"/>
                  </a:moveTo>
                  <a:lnTo>
                    <a:pt x="23" y="5"/>
                  </a:lnTo>
                  <a:lnTo>
                    <a:pt x="23" y="6"/>
                  </a:lnTo>
                  <a:lnTo>
                    <a:pt x="20" y="11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9" y="25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12" y="23"/>
                  </a:lnTo>
                  <a:lnTo>
                    <a:pt x="10" y="19"/>
                  </a:lnTo>
                  <a:lnTo>
                    <a:pt x="4" y="19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2" y="6"/>
                  </a:lnTo>
                  <a:lnTo>
                    <a:pt x="8" y="5"/>
                  </a:lnTo>
                  <a:lnTo>
                    <a:pt x="14" y="2"/>
                  </a:lnTo>
                  <a:lnTo>
                    <a:pt x="25" y="0"/>
                  </a:lnTo>
                </a:path>
              </a:pathLst>
            </a:custGeom>
            <a:solidFill>
              <a:srgbClr val="FFCC99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973867" name="Freeform 29"/>
            <p:cNvSpPr>
              <a:spLocks/>
            </p:cNvSpPr>
            <p:nvPr/>
          </p:nvSpPr>
          <p:spPr bwMode="auto">
            <a:xfrm>
              <a:off x="1202" y="1923"/>
              <a:ext cx="34" cy="34"/>
            </a:xfrm>
            <a:custGeom>
              <a:avLst/>
              <a:gdLst>
                <a:gd name="T0" fmla="*/ 33 w 34"/>
                <a:gd name="T1" fmla="*/ 0 h 34"/>
                <a:gd name="T2" fmla="*/ 30 w 34"/>
                <a:gd name="T3" fmla="*/ 6 h 34"/>
                <a:gd name="T4" fmla="*/ 30 w 34"/>
                <a:gd name="T5" fmla="*/ 8 h 34"/>
                <a:gd name="T6" fmla="*/ 27 w 34"/>
                <a:gd name="T7" fmla="*/ 14 h 34"/>
                <a:gd name="T8" fmla="*/ 25 w 34"/>
                <a:gd name="T9" fmla="*/ 19 h 34"/>
                <a:gd name="T10" fmla="*/ 25 w 34"/>
                <a:gd name="T11" fmla="*/ 25 h 34"/>
                <a:gd name="T12" fmla="*/ 25 w 34"/>
                <a:gd name="T13" fmla="*/ 33 h 34"/>
                <a:gd name="T14" fmla="*/ 19 w 34"/>
                <a:gd name="T15" fmla="*/ 33 h 34"/>
                <a:gd name="T16" fmla="*/ 19 w 34"/>
                <a:gd name="T17" fmla="*/ 30 h 34"/>
                <a:gd name="T18" fmla="*/ 16 w 34"/>
                <a:gd name="T19" fmla="*/ 30 h 34"/>
                <a:gd name="T20" fmla="*/ 13 w 34"/>
                <a:gd name="T21" fmla="*/ 25 h 34"/>
                <a:gd name="T22" fmla="*/ 5 w 34"/>
                <a:gd name="T23" fmla="*/ 25 h 34"/>
                <a:gd name="T24" fmla="*/ 0 w 34"/>
                <a:gd name="T25" fmla="*/ 25 h 34"/>
                <a:gd name="T26" fmla="*/ 0 w 34"/>
                <a:gd name="T27" fmla="*/ 17 h 34"/>
                <a:gd name="T28" fmla="*/ 2 w 34"/>
                <a:gd name="T29" fmla="*/ 8 h 34"/>
                <a:gd name="T30" fmla="*/ 11 w 34"/>
                <a:gd name="T31" fmla="*/ 6 h 34"/>
                <a:gd name="T32" fmla="*/ 19 w 34"/>
                <a:gd name="T33" fmla="*/ 3 h 34"/>
                <a:gd name="T34" fmla="*/ 33 w 34"/>
                <a:gd name="T35" fmla="*/ 0 h 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"/>
                <a:gd name="T55" fmla="*/ 0 h 34"/>
                <a:gd name="T56" fmla="*/ 34 w 34"/>
                <a:gd name="T57" fmla="*/ 34 h 3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" h="34">
                  <a:moveTo>
                    <a:pt x="33" y="0"/>
                  </a:moveTo>
                  <a:lnTo>
                    <a:pt x="30" y="6"/>
                  </a:lnTo>
                  <a:lnTo>
                    <a:pt x="30" y="8"/>
                  </a:lnTo>
                  <a:lnTo>
                    <a:pt x="27" y="14"/>
                  </a:lnTo>
                  <a:lnTo>
                    <a:pt x="25" y="19"/>
                  </a:lnTo>
                  <a:lnTo>
                    <a:pt x="25" y="25"/>
                  </a:lnTo>
                  <a:lnTo>
                    <a:pt x="25" y="33"/>
                  </a:lnTo>
                  <a:lnTo>
                    <a:pt x="19" y="33"/>
                  </a:lnTo>
                  <a:lnTo>
                    <a:pt x="19" y="30"/>
                  </a:lnTo>
                  <a:lnTo>
                    <a:pt x="16" y="30"/>
                  </a:lnTo>
                  <a:lnTo>
                    <a:pt x="13" y="25"/>
                  </a:lnTo>
                  <a:lnTo>
                    <a:pt x="5" y="25"/>
                  </a:lnTo>
                  <a:lnTo>
                    <a:pt x="0" y="25"/>
                  </a:lnTo>
                  <a:lnTo>
                    <a:pt x="0" y="17"/>
                  </a:lnTo>
                  <a:lnTo>
                    <a:pt x="2" y="8"/>
                  </a:lnTo>
                  <a:lnTo>
                    <a:pt x="11" y="6"/>
                  </a:lnTo>
                  <a:lnTo>
                    <a:pt x="19" y="3"/>
                  </a:lnTo>
                  <a:lnTo>
                    <a:pt x="33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973868" name="Freeform 30"/>
            <p:cNvSpPr>
              <a:spLocks/>
            </p:cNvSpPr>
            <p:nvPr/>
          </p:nvSpPr>
          <p:spPr bwMode="auto">
            <a:xfrm>
              <a:off x="1274" y="1685"/>
              <a:ext cx="100" cy="134"/>
            </a:xfrm>
            <a:custGeom>
              <a:avLst/>
              <a:gdLst>
                <a:gd name="T0" fmla="*/ 83 w 100"/>
                <a:gd name="T1" fmla="*/ 111 h 134"/>
                <a:gd name="T2" fmla="*/ 88 w 100"/>
                <a:gd name="T3" fmla="*/ 89 h 134"/>
                <a:gd name="T4" fmla="*/ 91 w 100"/>
                <a:gd name="T5" fmla="*/ 80 h 134"/>
                <a:gd name="T6" fmla="*/ 94 w 100"/>
                <a:gd name="T7" fmla="*/ 80 h 134"/>
                <a:gd name="T8" fmla="*/ 96 w 100"/>
                <a:gd name="T9" fmla="*/ 69 h 134"/>
                <a:gd name="T10" fmla="*/ 99 w 100"/>
                <a:gd name="T11" fmla="*/ 55 h 134"/>
                <a:gd name="T12" fmla="*/ 96 w 100"/>
                <a:gd name="T13" fmla="*/ 47 h 134"/>
                <a:gd name="T14" fmla="*/ 94 w 100"/>
                <a:gd name="T15" fmla="*/ 47 h 134"/>
                <a:gd name="T16" fmla="*/ 88 w 100"/>
                <a:gd name="T17" fmla="*/ 55 h 134"/>
                <a:gd name="T18" fmla="*/ 88 w 100"/>
                <a:gd name="T19" fmla="*/ 50 h 134"/>
                <a:gd name="T20" fmla="*/ 85 w 100"/>
                <a:gd name="T21" fmla="*/ 44 h 134"/>
                <a:gd name="T22" fmla="*/ 85 w 100"/>
                <a:gd name="T23" fmla="*/ 33 h 134"/>
                <a:gd name="T24" fmla="*/ 88 w 100"/>
                <a:gd name="T25" fmla="*/ 25 h 134"/>
                <a:gd name="T26" fmla="*/ 85 w 100"/>
                <a:gd name="T27" fmla="*/ 17 h 134"/>
                <a:gd name="T28" fmla="*/ 77 w 100"/>
                <a:gd name="T29" fmla="*/ 0 h 134"/>
                <a:gd name="T30" fmla="*/ 72 w 100"/>
                <a:gd name="T31" fmla="*/ 0 h 134"/>
                <a:gd name="T32" fmla="*/ 63 w 100"/>
                <a:gd name="T33" fmla="*/ 8 h 134"/>
                <a:gd name="T34" fmla="*/ 36 w 100"/>
                <a:gd name="T35" fmla="*/ 6 h 134"/>
                <a:gd name="T36" fmla="*/ 27 w 100"/>
                <a:gd name="T37" fmla="*/ 8 h 134"/>
                <a:gd name="T38" fmla="*/ 13 w 100"/>
                <a:gd name="T39" fmla="*/ 11 h 134"/>
                <a:gd name="T40" fmla="*/ 8 w 100"/>
                <a:gd name="T41" fmla="*/ 17 h 134"/>
                <a:gd name="T42" fmla="*/ 11 w 100"/>
                <a:gd name="T43" fmla="*/ 31 h 134"/>
                <a:gd name="T44" fmla="*/ 11 w 100"/>
                <a:gd name="T45" fmla="*/ 42 h 134"/>
                <a:gd name="T46" fmla="*/ 8 w 100"/>
                <a:gd name="T47" fmla="*/ 53 h 134"/>
                <a:gd name="T48" fmla="*/ 5 w 100"/>
                <a:gd name="T49" fmla="*/ 47 h 134"/>
                <a:gd name="T50" fmla="*/ 0 w 100"/>
                <a:gd name="T51" fmla="*/ 50 h 134"/>
                <a:gd name="T52" fmla="*/ 0 w 100"/>
                <a:gd name="T53" fmla="*/ 61 h 134"/>
                <a:gd name="T54" fmla="*/ 2 w 100"/>
                <a:gd name="T55" fmla="*/ 72 h 134"/>
                <a:gd name="T56" fmla="*/ 8 w 100"/>
                <a:gd name="T57" fmla="*/ 75 h 134"/>
                <a:gd name="T58" fmla="*/ 11 w 100"/>
                <a:gd name="T59" fmla="*/ 91 h 134"/>
                <a:gd name="T60" fmla="*/ 13 w 100"/>
                <a:gd name="T61" fmla="*/ 100 h 134"/>
                <a:gd name="T62" fmla="*/ 13 w 100"/>
                <a:gd name="T63" fmla="*/ 108 h 134"/>
                <a:gd name="T64" fmla="*/ 33 w 100"/>
                <a:gd name="T65" fmla="*/ 133 h 134"/>
                <a:gd name="T66" fmla="*/ 83 w 100"/>
                <a:gd name="T67" fmla="*/ 111 h 1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0"/>
                <a:gd name="T103" fmla="*/ 0 h 134"/>
                <a:gd name="T104" fmla="*/ 100 w 100"/>
                <a:gd name="T105" fmla="*/ 134 h 1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0" h="134">
                  <a:moveTo>
                    <a:pt x="83" y="111"/>
                  </a:moveTo>
                  <a:lnTo>
                    <a:pt x="88" y="89"/>
                  </a:lnTo>
                  <a:lnTo>
                    <a:pt x="91" y="80"/>
                  </a:lnTo>
                  <a:lnTo>
                    <a:pt x="94" y="80"/>
                  </a:lnTo>
                  <a:lnTo>
                    <a:pt x="96" y="69"/>
                  </a:lnTo>
                  <a:lnTo>
                    <a:pt x="99" y="55"/>
                  </a:lnTo>
                  <a:lnTo>
                    <a:pt x="96" y="47"/>
                  </a:lnTo>
                  <a:lnTo>
                    <a:pt x="94" y="47"/>
                  </a:lnTo>
                  <a:lnTo>
                    <a:pt x="88" y="55"/>
                  </a:lnTo>
                  <a:lnTo>
                    <a:pt x="88" y="50"/>
                  </a:lnTo>
                  <a:lnTo>
                    <a:pt x="85" y="44"/>
                  </a:lnTo>
                  <a:lnTo>
                    <a:pt x="85" y="33"/>
                  </a:lnTo>
                  <a:lnTo>
                    <a:pt x="88" y="25"/>
                  </a:lnTo>
                  <a:lnTo>
                    <a:pt x="85" y="17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3" y="8"/>
                  </a:lnTo>
                  <a:lnTo>
                    <a:pt x="36" y="6"/>
                  </a:lnTo>
                  <a:lnTo>
                    <a:pt x="27" y="8"/>
                  </a:lnTo>
                  <a:lnTo>
                    <a:pt x="13" y="11"/>
                  </a:lnTo>
                  <a:lnTo>
                    <a:pt x="8" y="17"/>
                  </a:lnTo>
                  <a:lnTo>
                    <a:pt x="11" y="31"/>
                  </a:lnTo>
                  <a:lnTo>
                    <a:pt x="11" y="42"/>
                  </a:lnTo>
                  <a:lnTo>
                    <a:pt x="8" y="53"/>
                  </a:lnTo>
                  <a:lnTo>
                    <a:pt x="5" y="47"/>
                  </a:lnTo>
                  <a:lnTo>
                    <a:pt x="0" y="50"/>
                  </a:lnTo>
                  <a:lnTo>
                    <a:pt x="0" y="61"/>
                  </a:lnTo>
                  <a:lnTo>
                    <a:pt x="2" y="72"/>
                  </a:lnTo>
                  <a:lnTo>
                    <a:pt x="8" y="75"/>
                  </a:lnTo>
                  <a:lnTo>
                    <a:pt x="11" y="91"/>
                  </a:lnTo>
                  <a:lnTo>
                    <a:pt x="13" y="100"/>
                  </a:lnTo>
                  <a:lnTo>
                    <a:pt x="13" y="108"/>
                  </a:lnTo>
                  <a:lnTo>
                    <a:pt x="33" y="133"/>
                  </a:lnTo>
                  <a:lnTo>
                    <a:pt x="83" y="111"/>
                  </a:lnTo>
                </a:path>
              </a:pathLst>
            </a:custGeom>
            <a:solidFill>
              <a:srgbClr val="FFCC99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973869" name="Freeform 31"/>
            <p:cNvSpPr>
              <a:spLocks/>
            </p:cNvSpPr>
            <p:nvPr/>
          </p:nvSpPr>
          <p:spPr bwMode="auto">
            <a:xfrm>
              <a:off x="1310" y="1793"/>
              <a:ext cx="42" cy="9"/>
            </a:xfrm>
            <a:custGeom>
              <a:avLst/>
              <a:gdLst>
                <a:gd name="T0" fmla="*/ 0 w 42"/>
                <a:gd name="T1" fmla="*/ 0 h 9"/>
                <a:gd name="T2" fmla="*/ 11 w 42"/>
                <a:gd name="T3" fmla="*/ 8 h 9"/>
                <a:gd name="T4" fmla="*/ 24 w 42"/>
                <a:gd name="T5" fmla="*/ 8 h 9"/>
                <a:gd name="T6" fmla="*/ 41 w 42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9"/>
                <a:gd name="T14" fmla="*/ 42 w 42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9">
                  <a:moveTo>
                    <a:pt x="0" y="0"/>
                  </a:moveTo>
                  <a:lnTo>
                    <a:pt x="11" y="8"/>
                  </a:lnTo>
                  <a:lnTo>
                    <a:pt x="24" y="8"/>
                  </a:lnTo>
                  <a:lnTo>
                    <a:pt x="41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sp>
        <p:nvSpPr>
          <p:cNvPr id="973834" name="Line 32"/>
          <p:cNvSpPr>
            <a:spLocks noChangeShapeType="1"/>
          </p:cNvSpPr>
          <p:nvPr/>
        </p:nvSpPr>
        <p:spPr bwMode="auto">
          <a:xfrm>
            <a:off x="4130675" y="3101975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73835" name="Rectangle 33"/>
          <p:cNvSpPr>
            <a:spLocks noChangeArrowheads="1"/>
          </p:cNvSpPr>
          <p:nvPr/>
        </p:nvSpPr>
        <p:spPr bwMode="auto">
          <a:xfrm>
            <a:off x="6781800" y="2667000"/>
            <a:ext cx="11334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1044575" eaLnBrk="0" hangingPunct="0"/>
            <a:r>
              <a:rPr lang="en-US" sz="1600" b="1"/>
              <a:t>DCs develop</a:t>
            </a:r>
          </a:p>
          <a:p>
            <a:pPr algn="ctr" defTabSz="1044575" eaLnBrk="0" hangingPunct="0"/>
            <a:r>
              <a:rPr lang="en-US" sz="1600" b="1"/>
              <a:t>in cell culture</a:t>
            </a:r>
          </a:p>
        </p:txBody>
      </p:sp>
      <p:sp>
        <p:nvSpPr>
          <p:cNvPr id="973836" name="Freeform 34"/>
          <p:cNvSpPr>
            <a:spLocks/>
          </p:cNvSpPr>
          <p:nvPr/>
        </p:nvSpPr>
        <p:spPr bwMode="auto">
          <a:xfrm>
            <a:off x="1990725" y="3857625"/>
            <a:ext cx="542925" cy="293688"/>
          </a:xfrm>
          <a:custGeom>
            <a:avLst/>
            <a:gdLst>
              <a:gd name="T0" fmla="*/ 0 w 386"/>
              <a:gd name="T1" fmla="*/ 70 h 270"/>
              <a:gd name="T2" fmla="*/ 344 w 386"/>
              <a:gd name="T3" fmla="*/ 269 h 270"/>
              <a:gd name="T4" fmla="*/ 385 w 386"/>
              <a:gd name="T5" fmla="*/ 196 h 270"/>
              <a:gd name="T6" fmla="*/ 40 w 386"/>
              <a:gd name="T7" fmla="*/ 0 h 270"/>
              <a:gd name="T8" fmla="*/ 0 w 386"/>
              <a:gd name="T9" fmla="*/ 70 h 2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6"/>
              <a:gd name="T16" fmla="*/ 0 h 270"/>
              <a:gd name="T17" fmla="*/ 386 w 386"/>
              <a:gd name="T18" fmla="*/ 270 h 2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6" h="270">
                <a:moveTo>
                  <a:pt x="0" y="70"/>
                </a:moveTo>
                <a:lnTo>
                  <a:pt x="344" y="269"/>
                </a:lnTo>
                <a:lnTo>
                  <a:pt x="385" y="196"/>
                </a:lnTo>
                <a:lnTo>
                  <a:pt x="40" y="0"/>
                </a:lnTo>
                <a:lnTo>
                  <a:pt x="0" y="70"/>
                </a:lnTo>
              </a:path>
            </a:pathLst>
          </a:custGeom>
          <a:solidFill>
            <a:srgbClr val="FFFFFF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73837" name="Freeform 35"/>
          <p:cNvSpPr>
            <a:spLocks/>
          </p:cNvSpPr>
          <p:nvPr/>
        </p:nvSpPr>
        <p:spPr bwMode="auto">
          <a:xfrm>
            <a:off x="1979613" y="3849688"/>
            <a:ext cx="554037" cy="301625"/>
          </a:xfrm>
          <a:custGeom>
            <a:avLst/>
            <a:gdLst>
              <a:gd name="T0" fmla="*/ 0 w 394"/>
              <a:gd name="T1" fmla="*/ 72 h 278"/>
              <a:gd name="T2" fmla="*/ 351 w 394"/>
              <a:gd name="T3" fmla="*/ 277 h 278"/>
              <a:gd name="T4" fmla="*/ 393 w 394"/>
              <a:gd name="T5" fmla="*/ 202 h 278"/>
              <a:gd name="T6" fmla="*/ 41 w 394"/>
              <a:gd name="T7" fmla="*/ 0 h 278"/>
              <a:gd name="T8" fmla="*/ 0 w 394"/>
              <a:gd name="T9" fmla="*/ 72 h 2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4"/>
              <a:gd name="T16" fmla="*/ 0 h 278"/>
              <a:gd name="T17" fmla="*/ 394 w 394"/>
              <a:gd name="T18" fmla="*/ 278 h 2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4" h="278">
                <a:moveTo>
                  <a:pt x="0" y="72"/>
                </a:moveTo>
                <a:lnTo>
                  <a:pt x="351" y="277"/>
                </a:lnTo>
                <a:lnTo>
                  <a:pt x="393" y="202"/>
                </a:lnTo>
                <a:lnTo>
                  <a:pt x="41" y="0"/>
                </a:lnTo>
                <a:lnTo>
                  <a:pt x="0" y="7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73838" name="Freeform 36"/>
          <p:cNvSpPr>
            <a:spLocks/>
          </p:cNvSpPr>
          <p:nvPr/>
        </p:nvSpPr>
        <p:spPr bwMode="auto">
          <a:xfrm>
            <a:off x="2001838" y="3860800"/>
            <a:ext cx="420687" cy="234950"/>
          </a:xfrm>
          <a:custGeom>
            <a:avLst/>
            <a:gdLst>
              <a:gd name="T0" fmla="*/ 0 w 300"/>
              <a:gd name="T1" fmla="*/ 67 h 217"/>
              <a:gd name="T2" fmla="*/ 259 w 300"/>
              <a:gd name="T3" fmla="*/ 216 h 217"/>
              <a:gd name="T4" fmla="*/ 299 w 300"/>
              <a:gd name="T5" fmla="*/ 147 h 217"/>
              <a:gd name="T6" fmla="*/ 41 w 300"/>
              <a:gd name="T7" fmla="*/ 0 h 217"/>
              <a:gd name="T8" fmla="*/ 0 w 300"/>
              <a:gd name="T9" fmla="*/ 67 h 2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"/>
              <a:gd name="T16" fmla="*/ 0 h 217"/>
              <a:gd name="T17" fmla="*/ 300 w 300"/>
              <a:gd name="T18" fmla="*/ 217 h 2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" h="217">
                <a:moveTo>
                  <a:pt x="0" y="67"/>
                </a:moveTo>
                <a:lnTo>
                  <a:pt x="259" y="216"/>
                </a:lnTo>
                <a:lnTo>
                  <a:pt x="299" y="147"/>
                </a:lnTo>
                <a:lnTo>
                  <a:pt x="41" y="0"/>
                </a:lnTo>
                <a:lnTo>
                  <a:pt x="0" y="67"/>
                </a:lnTo>
              </a:path>
            </a:pathLst>
          </a:custGeom>
          <a:solidFill>
            <a:srgbClr val="770000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73839" name="Freeform 37"/>
          <p:cNvSpPr>
            <a:spLocks/>
          </p:cNvSpPr>
          <p:nvPr/>
        </p:nvSpPr>
        <p:spPr bwMode="auto">
          <a:xfrm>
            <a:off x="1990725" y="3852863"/>
            <a:ext cx="431800" cy="242887"/>
          </a:xfrm>
          <a:custGeom>
            <a:avLst/>
            <a:gdLst>
              <a:gd name="T0" fmla="*/ 0 w 308"/>
              <a:gd name="T1" fmla="*/ 69 h 225"/>
              <a:gd name="T2" fmla="*/ 266 w 308"/>
              <a:gd name="T3" fmla="*/ 224 h 225"/>
              <a:gd name="T4" fmla="*/ 307 w 308"/>
              <a:gd name="T5" fmla="*/ 152 h 225"/>
              <a:gd name="T6" fmla="*/ 42 w 308"/>
              <a:gd name="T7" fmla="*/ 0 h 225"/>
              <a:gd name="T8" fmla="*/ 0 w 308"/>
              <a:gd name="T9" fmla="*/ 69 h 2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8"/>
              <a:gd name="T16" fmla="*/ 0 h 225"/>
              <a:gd name="T17" fmla="*/ 308 w 308"/>
              <a:gd name="T18" fmla="*/ 225 h 2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8" h="225">
                <a:moveTo>
                  <a:pt x="0" y="69"/>
                </a:moveTo>
                <a:lnTo>
                  <a:pt x="266" y="224"/>
                </a:lnTo>
                <a:lnTo>
                  <a:pt x="307" y="152"/>
                </a:lnTo>
                <a:lnTo>
                  <a:pt x="42" y="0"/>
                </a:lnTo>
                <a:lnTo>
                  <a:pt x="0" y="69"/>
                </a:lnTo>
              </a:path>
            </a:pathLst>
          </a:custGeom>
          <a:solidFill>
            <a:srgbClr val="FDE3BA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73840" name="Freeform 38"/>
          <p:cNvSpPr>
            <a:spLocks/>
          </p:cNvSpPr>
          <p:nvPr/>
        </p:nvSpPr>
        <p:spPr bwMode="auto">
          <a:xfrm>
            <a:off x="1971675" y="3860800"/>
            <a:ext cx="41275" cy="44450"/>
          </a:xfrm>
          <a:custGeom>
            <a:avLst/>
            <a:gdLst>
              <a:gd name="T0" fmla="*/ 0 w 29"/>
              <a:gd name="T1" fmla="*/ 34 h 40"/>
              <a:gd name="T2" fmla="*/ 11 w 29"/>
              <a:gd name="T3" fmla="*/ 39 h 40"/>
              <a:gd name="T4" fmla="*/ 28 w 29"/>
              <a:gd name="T5" fmla="*/ 6 h 40"/>
              <a:gd name="T6" fmla="*/ 20 w 29"/>
              <a:gd name="T7" fmla="*/ 0 h 40"/>
              <a:gd name="T8" fmla="*/ 0 w 29"/>
              <a:gd name="T9" fmla="*/ 34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40"/>
              <a:gd name="T17" fmla="*/ 29 w 29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40">
                <a:moveTo>
                  <a:pt x="0" y="34"/>
                </a:moveTo>
                <a:lnTo>
                  <a:pt x="11" y="39"/>
                </a:lnTo>
                <a:lnTo>
                  <a:pt x="28" y="6"/>
                </a:lnTo>
                <a:lnTo>
                  <a:pt x="20" y="0"/>
                </a:lnTo>
                <a:lnTo>
                  <a:pt x="0" y="34"/>
                </a:lnTo>
              </a:path>
            </a:pathLst>
          </a:custGeom>
          <a:solidFill>
            <a:srgbClr val="FFFFFF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73841" name="Line 39"/>
          <p:cNvSpPr>
            <a:spLocks noChangeShapeType="1"/>
          </p:cNvSpPr>
          <p:nvPr/>
        </p:nvSpPr>
        <p:spPr bwMode="auto">
          <a:xfrm>
            <a:off x="1722438" y="3760788"/>
            <a:ext cx="250825" cy="114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73842" name="Freeform 40"/>
          <p:cNvSpPr>
            <a:spLocks/>
          </p:cNvSpPr>
          <p:nvPr/>
        </p:nvSpPr>
        <p:spPr bwMode="auto">
          <a:xfrm>
            <a:off x="2368550" y="4030663"/>
            <a:ext cx="73025" cy="77787"/>
          </a:xfrm>
          <a:custGeom>
            <a:avLst/>
            <a:gdLst>
              <a:gd name="T0" fmla="*/ 0 w 50"/>
              <a:gd name="T1" fmla="*/ 67 h 73"/>
              <a:gd name="T2" fmla="*/ 11 w 50"/>
              <a:gd name="T3" fmla="*/ 72 h 73"/>
              <a:gd name="T4" fmla="*/ 49 w 50"/>
              <a:gd name="T5" fmla="*/ 6 h 73"/>
              <a:gd name="T6" fmla="*/ 38 w 50"/>
              <a:gd name="T7" fmla="*/ 0 h 73"/>
              <a:gd name="T8" fmla="*/ 0 w 50"/>
              <a:gd name="T9" fmla="*/ 67 h 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73"/>
              <a:gd name="T17" fmla="*/ 50 w 50"/>
              <a:gd name="T18" fmla="*/ 73 h 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73">
                <a:moveTo>
                  <a:pt x="0" y="67"/>
                </a:moveTo>
                <a:lnTo>
                  <a:pt x="11" y="72"/>
                </a:lnTo>
                <a:lnTo>
                  <a:pt x="49" y="6"/>
                </a:lnTo>
                <a:lnTo>
                  <a:pt x="38" y="0"/>
                </a:lnTo>
                <a:lnTo>
                  <a:pt x="0" y="67"/>
                </a:lnTo>
              </a:path>
            </a:pathLst>
          </a:custGeom>
          <a:solidFill>
            <a:srgbClr val="FFFFFF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73843" name="Line 41"/>
          <p:cNvSpPr>
            <a:spLocks noChangeShapeType="1"/>
          </p:cNvSpPr>
          <p:nvPr/>
        </p:nvSpPr>
        <p:spPr bwMode="auto">
          <a:xfrm>
            <a:off x="2398713" y="4073525"/>
            <a:ext cx="246062" cy="10953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73844" name="Line 42"/>
          <p:cNvSpPr>
            <a:spLocks noChangeShapeType="1"/>
          </p:cNvSpPr>
          <p:nvPr/>
        </p:nvSpPr>
        <p:spPr bwMode="auto">
          <a:xfrm rot="414413" flipV="1">
            <a:off x="2624138" y="4111625"/>
            <a:ext cx="47625" cy="1333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73845" name="Rectangle 43"/>
          <p:cNvSpPr>
            <a:spLocks noChangeArrowheads="1"/>
          </p:cNvSpPr>
          <p:nvPr/>
        </p:nvSpPr>
        <p:spPr bwMode="auto">
          <a:xfrm>
            <a:off x="1524000" y="4953000"/>
            <a:ext cx="2132013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1044575" eaLnBrk="0" hangingPunct="0"/>
            <a:r>
              <a:rPr lang="en-US" sz="1600" b="1" dirty="0"/>
              <a:t>Antigens </a:t>
            </a:r>
          </a:p>
          <a:p>
            <a:pPr algn="ctr" defTabSz="1044575" eaLnBrk="0" hangingPunct="0"/>
            <a:r>
              <a:rPr lang="en-US" sz="1400" b="1" dirty="0"/>
              <a:t>(acid-eluted peptides, </a:t>
            </a:r>
            <a:r>
              <a:rPr lang="en-US" sz="1400" b="1" dirty="0" smtClean="0"/>
              <a:t> </a:t>
            </a:r>
          </a:p>
          <a:p>
            <a:pPr algn="ctr" defTabSz="1044575" eaLnBrk="0" hangingPunct="0"/>
            <a:r>
              <a:rPr lang="en-US" sz="1400" b="1" dirty="0" smtClean="0"/>
              <a:t>synthetic tumor-associated antigens, </a:t>
            </a:r>
          </a:p>
          <a:p>
            <a:pPr algn="ctr" defTabSz="1044575" eaLnBrk="0" hangingPunct="0"/>
            <a:r>
              <a:rPr lang="en-US" sz="1400" b="1" dirty="0" err="1" smtClean="0"/>
              <a:t>autologous</a:t>
            </a:r>
            <a:r>
              <a:rPr lang="en-US" sz="1400" b="1" dirty="0" smtClean="0"/>
              <a:t> tumor </a:t>
            </a:r>
            <a:r>
              <a:rPr lang="en-US" sz="1400" b="1" dirty="0" err="1"/>
              <a:t>lysates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pic>
        <p:nvPicPr>
          <p:cNvPr id="973847" name="Picture 45" descr="D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4419600"/>
            <a:ext cx="1608138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73848" name="Text Box 46"/>
          <p:cNvSpPr txBox="1">
            <a:spLocks noChangeArrowheads="1"/>
          </p:cNvSpPr>
          <p:nvPr/>
        </p:nvSpPr>
        <p:spPr bwMode="auto">
          <a:xfrm>
            <a:off x="1219200" y="2667000"/>
            <a:ext cx="1649413" cy="2333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/>
          <a:lstStyle/>
          <a:p>
            <a:pPr algn="ctr" defTabSz="1044575" eaLnBrk="0" hangingPunct="0"/>
            <a:r>
              <a:rPr lang="en-US" sz="1600" b="1" dirty="0" err="1"/>
              <a:t>Leukapheresis</a:t>
            </a:r>
            <a:endParaRPr lang="en-US" sz="1600" b="1" dirty="0"/>
          </a:p>
          <a:p>
            <a:pPr algn="ctr" defTabSz="1044575" eaLnBrk="0" hangingPunct="0"/>
            <a:r>
              <a:rPr lang="en-US" sz="1600" b="1" dirty="0"/>
              <a:t>(Day –7)</a:t>
            </a:r>
          </a:p>
        </p:txBody>
      </p:sp>
      <p:sp>
        <p:nvSpPr>
          <p:cNvPr id="973849" name="Text Box 47"/>
          <p:cNvSpPr txBox="1">
            <a:spLocks noChangeArrowheads="1"/>
          </p:cNvSpPr>
          <p:nvPr/>
        </p:nvSpPr>
        <p:spPr bwMode="auto">
          <a:xfrm>
            <a:off x="381000" y="3810000"/>
            <a:ext cx="965200" cy="401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/>
          <a:lstStyle/>
          <a:p>
            <a:pPr marL="452438" indent="-452438" algn="ctr" defTabSz="1044575" eaLnBrk="0" hangingPunct="0"/>
            <a:r>
              <a:rPr lang="en-US" sz="1600" b="1" dirty="0"/>
              <a:t>3 bi-weekly</a:t>
            </a:r>
          </a:p>
          <a:p>
            <a:pPr marL="452438" indent="-452438" algn="ctr" defTabSz="1044575" eaLnBrk="0" hangingPunct="0"/>
            <a:r>
              <a:rPr lang="en-US" sz="1600" b="1" dirty="0"/>
              <a:t>Injections</a:t>
            </a:r>
          </a:p>
          <a:p>
            <a:pPr marL="452438" indent="-452438" algn="ctr" defTabSz="1044575" eaLnBrk="0" hangingPunct="0"/>
            <a:r>
              <a:rPr lang="en-US" sz="1600" b="1" dirty="0"/>
              <a:t>(Days </a:t>
            </a:r>
          </a:p>
          <a:p>
            <a:pPr marL="452438" indent="-452438" algn="ctr" defTabSz="1044575" eaLnBrk="0" hangingPunct="0"/>
            <a:r>
              <a:rPr lang="en-US" sz="1600" b="1" dirty="0"/>
              <a:t>0, 14, 28</a:t>
            </a:r>
            <a:r>
              <a:rPr lang="en-US" sz="1600" b="1" dirty="0" smtClean="0"/>
              <a:t>) +</a:t>
            </a:r>
          </a:p>
          <a:p>
            <a:pPr marL="452438" indent="-452438" algn="ctr" defTabSz="1044575" eaLnBrk="0" hangingPunct="0"/>
            <a:r>
              <a:rPr lang="en-US" sz="1600" b="1" dirty="0" smtClean="0"/>
              <a:t>boosters</a:t>
            </a:r>
            <a:endParaRPr lang="en-US" sz="1600" b="1" dirty="0"/>
          </a:p>
        </p:txBody>
      </p:sp>
      <p:sp>
        <p:nvSpPr>
          <p:cNvPr id="973850" name="Text Box 48"/>
          <p:cNvSpPr txBox="1">
            <a:spLocks noChangeArrowheads="1"/>
          </p:cNvSpPr>
          <p:nvPr/>
        </p:nvSpPr>
        <p:spPr bwMode="auto">
          <a:xfrm>
            <a:off x="3657600" y="2590800"/>
            <a:ext cx="1620838" cy="571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/>
          <a:lstStyle/>
          <a:p>
            <a:pPr algn="ctr" defTabSz="1044575" eaLnBrk="0" hangingPunct="0"/>
            <a:r>
              <a:rPr lang="en-US" sz="1400" b="1"/>
              <a:t>Monocyte</a:t>
            </a:r>
          </a:p>
          <a:p>
            <a:pPr algn="ctr" defTabSz="1044575" eaLnBrk="0" hangingPunct="0"/>
            <a:r>
              <a:rPr lang="en-US" sz="1400" b="1"/>
              <a:t>(DC precursor)</a:t>
            </a:r>
          </a:p>
          <a:p>
            <a:pPr algn="ctr" defTabSz="1044575" eaLnBrk="0" hangingPunct="0"/>
            <a:r>
              <a:rPr lang="en-US" sz="1400" b="1"/>
              <a:t>enrichment</a:t>
            </a:r>
          </a:p>
        </p:txBody>
      </p:sp>
      <p:sp>
        <p:nvSpPr>
          <p:cNvPr id="973851" name="Freeform 49"/>
          <p:cNvSpPr>
            <a:spLocks/>
          </p:cNvSpPr>
          <p:nvPr/>
        </p:nvSpPr>
        <p:spPr bwMode="auto">
          <a:xfrm>
            <a:off x="1925638" y="3189288"/>
            <a:ext cx="742950" cy="365125"/>
          </a:xfrm>
          <a:custGeom>
            <a:avLst/>
            <a:gdLst>
              <a:gd name="T0" fmla="*/ 0 w 768"/>
              <a:gd name="T1" fmla="*/ 240 h 240"/>
              <a:gd name="T2" fmla="*/ 336 w 768"/>
              <a:gd name="T3" fmla="*/ 48 h 240"/>
              <a:gd name="T4" fmla="*/ 768 w 768"/>
              <a:gd name="T5" fmla="*/ 0 h 240"/>
              <a:gd name="T6" fmla="*/ 0 60000 65536"/>
              <a:gd name="T7" fmla="*/ 0 60000 65536"/>
              <a:gd name="T8" fmla="*/ 0 60000 65536"/>
              <a:gd name="T9" fmla="*/ 0 w 768"/>
              <a:gd name="T10" fmla="*/ 0 h 240"/>
              <a:gd name="T11" fmla="*/ 768 w 768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240">
                <a:moveTo>
                  <a:pt x="0" y="240"/>
                </a:moveTo>
                <a:cubicBezTo>
                  <a:pt x="104" y="164"/>
                  <a:pt x="208" y="88"/>
                  <a:pt x="336" y="48"/>
                </a:cubicBezTo>
                <a:cubicBezTo>
                  <a:pt x="464" y="8"/>
                  <a:pt x="616" y="4"/>
                  <a:pt x="768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73852" name="Line 50"/>
          <p:cNvSpPr>
            <a:spLocks noChangeShapeType="1"/>
          </p:cNvSpPr>
          <p:nvPr/>
        </p:nvSpPr>
        <p:spPr bwMode="auto">
          <a:xfrm>
            <a:off x="3733800" y="3276600"/>
            <a:ext cx="14843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73853" name="Freeform 51"/>
          <p:cNvSpPr>
            <a:spLocks/>
          </p:cNvSpPr>
          <p:nvPr/>
        </p:nvSpPr>
        <p:spPr bwMode="auto">
          <a:xfrm>
            <a:off x="2514600" y="4267200"/>
            <a:ext cx="2271713" cy="654050"/>
          </a:xfrm>
          <a:custGeom>
            <a:avLst/>
            <a:gdLst>
              <a:gd name="T0" fmla="*/ 1872 w 1872"/>
              <a:gd name="T1" fmla="*/ 528 h 568"/>
              <a:gd name="T2" fmla="*/ 1056 w 1872"/>
              <a:gd name="T3" fmla="*/ 480 h 568"/>
              <a:gd name="T4" fmla="*/ 0 w 1872"/>
              <a:gd name="T5" fmla="*/ 0 h 568"/>
              <a:gd name="T6" fmla="*/ 0 60000 65536"/>
              <a:gd name="T7" fmla="*/ 0 60000 65536"/>
              <a:gd name="T8" fmla="*/ 0 60000 65536"/>
              <a:gd name="T9" fmla="*/ 0 w 1872"/>
              <a:gd name="T10" fmla="*/ 0 h 568"/>
              <a:gd name="T11" fmla="*/ 1872 w 1872"/>
              <a:gd name="T12" fmla="*/ 568 h 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568">
                <a:moveTo>
                  <a:pt x="1872" y="528"/>
                </a:moveTo>
                <a:cubicBezTo>
                  <a:pt x="1620" y="548"/>
                  <a:pt x="1368" y="568"/>
                  <a:pt x="1056" y="480"/>
                </a:cubicBezTo>
                <a:cubicBezTo>
                  <a:pt x="744" y="392"/>
                  <a:pt x="372" y="1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73854" name="Freeform 52"/>
          <p:cNvSpPr>
            <a:spLocks/>
          </p:cNvSpPr>
          <p:nvPr/>
        </p:nvSpPr>
        <p:spPr bwMode="auto">
          <a:xfrm>
            <a:off x="3470275" y="4802188"/>
            <a:ext cx="269875" cy="260350"/>
          </a:xfrm>
          <a:custGeom>
            <a:avLst/>
            <a:gdLst>
              <a:gd name="T0" fmla="*/ 192 w 192"/>
              <a:gd name="T1" fmla="*/ 240 h 240"/>
              <a:gd name="T2" fmla="*/ 144 w 192"/>
              <a:gd name="T3" fmla="*/ 96 h 240"/>
              <a:gd name="T4" fmla="*/ 0 w 192"/>
              <a:gd name="T5" fmla="*/ 0 h 240"/>
              <a:gd name="T6" fmla="*/ 0 60000 65536"/>
              <a:gd name="T7" fmla="*/ 0 60000 65536"/>
              <a:gd name="T8" fmla="*/ 0 60000 65536"/>
              <a:gd name="T9" fmla="*/ 0 w 192"/>
              <a:gd name="T10" fmla="*/ 0 h 240"/>
              <a:gd name="T11" fmla="*/ 192 w 192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240">
                <a:moveTo>
                  <a:pt x="192" y="240"/>
                </a:moveTo>
                <a:cubicBezTo>
                  <a:pt x="184" y="188"/>
                  <a:pt x="176" y="136"/>
                  <a:pt x="144" y="96"/>
                </a:cubicBezTo>
                <a:cubicBezTo>
                  <a:pt x="112" y="56"/>
                  <a:pt x="56" y="28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73855" name="Freeform 53"/>
          <p:cNvSpPr>
            <a:spLocks/>
          </p:cNvSpPr>
          <p:nvPr/>
        </p:nvSpPr>
        <p:spPr bwMode="auto">
          <a:xfrm>
            <a:off x="2819400" y="4495800"/>
            <a:ext cx="236538" cy="417513"/>
          </a:xfrm>
          <a:custGeom>
            <a:avLst/>
            <a:gdLst>
              <a:gd name="T0" fmla="*/ 144 w 168"/>
              <a:gd name="T1" fmla="*/ 384 h 384"/>
              <a:gd name="T2" fmla="*/ 144 w 168"/>
              <a:gd name="T3" fmla="*/ 192 h 384"/>
              <a:gd name="T4" fmla="*/ 0 w 168"/>
              <a:gd name="T5" fmla="*/ 0 h 384"/>
              <a:gd name="T6" fmla="*/ 0 60000 65536"/>
              <a:gd name="T7" fmla="*/ 0 60000 65536"/>
              <a:gd name="T8" fmla="*/ 0 60000 65536"/>
              <a:gd name="T9" fmla="*/ 0 w 168"/>
              <a:gd name="T10" fmla="*/ 0 h 384"/>
              <a:gd name="T11" fmla="*/ 168 w 1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384">
                <a:moveTo>
                  <a:pt x="144" y="384"/>
                </a:moveTo>
                <a:cubicBezTo>
                  <a:pt x="156" y="320"/>
                  <a:pt x="168" y="256"/>
                  <a:pt x="144" y="192"/>
                </a:cubicBezTo>
                <a:cubicBezTo>
                  <a:pt x="120" y="128"/>
                  <a:pt x="60" y="64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pic>
        <p:nvPicPr>
          <p:cNvPr id="973856" name="Picture 54" descr="C:\WINDOWS\Profiles\lmliau\Application Data\Microsoft\Media Catalog\Downloaded Clips\cl0\HM00365_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819400"/>
            <a:ext cx="10668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>
          <a:xfrm>
            <a:off x="4572000" y="624946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400" b="1" dirty="0" smtClean="0">
                <a:latin typeface="Comic Sans MS" pitchFamily="66" charset="0"/>
              </a:rPr>
              <a:t>R21-CA91545</a:t>
            </a:r>
            <a:endParaRPr lang="en-US" sz="2400" b="1" i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B8D8E"/>
      </a:lt2>
      <a:accent1>
        <a:srgbClr val="536895"/>
      </a:accent1>
      <a:accent2>
        <a:srgbClr val="616365"/>
      </a:accent2>
      <a:accent3>
        <a:srgbClr val="FFFFFF"/>
      </a:accent3>
      <a:accent4>
        <a:srgbClr val="000000"/>
      </a:accent4>
      <a:accent5>
        <a:srgbClr val="B3B9C8"/>
      </a:accent5>
      <a:accent6>
        <a:srgbClr val="57595B"/>
      </a:accent6>
      <a:hlink>
        <a:srgbClr val="F1E3BB"/>
      </a:hlink>
      <a:folHlink>
        <a:srgbClr val="FFB612"/>
      </a:folHlink>
    </a:clrScheme>
    <a:fontScheme name="Default">
      <a:majorFont>
        <a:latin typeface="Times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B8D8E"/>
        </a:lt2>
        <a:accent1>
          <a:srgbClr val="536895"/>
        </a:accent1>
        <a:accent2>
          <a:srgbClr val="616365"/>
        </a:accent2>
        <a:accent3>
          <a:srgbClr val="FFFFFF"/>
        </a:accent3>
        <a:accent4>
          <a:srgbClr val="000000"/>
        </a:accent4>
        <a:accent5>
          <a:srgbClr val="B3B9C8"/>
        </a:accent5>
        <a:accent6>
          <a:srgbClr val="57595B"/>
        </a:accent6>
        <a:hlink>
          <a:srgbClr val="F1E3BB"/>
        </a:hlink>
        <a:folHlink>
          <a:srgbClr val="FFB6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3313</TotalTime>
  <Words>1022</Words>
  <Application>Microsoft Office PowerPoint</Application>
  <PresentationFormat>On-screen Show (4:3)</PresentationFormat>
  <Paragraphs>264</Paragraphs>
  <Slides>20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</vt:lpstr>
      <vt:lpstr>Developing a Clinical Trial:   Lessons Learned</vt:lpstr>
      <vt:lpstr>Disclosures</vt:lpstr>
      <vt:lpstr>Define the Clinical Problem:  GBM always recurs despite standard therapy</vt:lpstr>
      <vt:lpstr>Get Ideas:  Dendritic Cells (DC),  master regulators of immunity</vt:lpstr>
      <vt:lpstr>Dendritic Cells:  “Professional” Antigen-presenting Cells (APC)</vt:lpstr>
      <vt:lpstr>Develop Hypothesis:  DC-based  Brain Tumor Vaccines</vt:lpstr>
      <vt:lpstr>Get funding to test hypothesis:   K career development award</vt:lpstr>
      <vt:lpstr>Test hypothesis in animal models:  Treatment of intracranial gliomas with DCs + tumor antigens </vt:lpstr>
      <vt:lpstr>FDA IND #8434:  Phase I Clinical Trial of DC Immunotherapy for Malignant Gliomas</vt:lpstr>
      <vt:lpstr>DC vaccination in glioblastoma patients induces systemic and intracranial T-cell responses modulated by the local CNS brain tumor microenvironment </vt:lpstr>
      <vt:lpstr>FDA IND #11053:  Phase I/II clinical trial of DC-tumor lysate vaccine</vt:lpstr>
      <vt:lpstr>“Mesenchymal” gene expression signature associated with increased tumor-infiltrating lymphocytes</vt:lpstr>
      <vt:lpstr>Slide 13</vt:lpstr>
      <vt:lpstr>Collaboration with Industry:   Clinical Development of DCVax-L®</vt:lpstr>
      <vt:lpstr>Phase III  DCVax-L® Trial Design </vt:lpstr>
      <vt:lpstr>Slide 16</vt:lpstr>
      <vt:lpstr>International Expansion of Phase III DCVax-L trial for GBM</vt:lpstr>
      <vt:lpstr>DCVax-L Phase III Trial for GBM – Projections </vt:lpstr>
      <vt:lpstr>Conclusion:   Steps to heading a clinical trial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Tieu, Tuong</dc:creator>
  <cp:lastModifiedBy>lliau</cp:lastModifiedBy>
  <cp:revision>183</cp:revision>
  <cp:lastPrinted>2013-05-01T22:43:13Z</cp:lastPrinted>
  <dcterms:created xsi:type="dcterms:W3CDTF">2009-05-04T15:50:16Z</dcterms:created>
  <dcterms:modified xsi:type="dcterms:W3CDTF">2013-06-09T14:12:21Z</dcterms:modified>
</cp:coreProperties>
</file>