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81" r:id="rId4"/>
    <p:sldId id="288" r:id="rId5"/>
    <p:sldId id="290" r:id="rId6"/>
    <p:sldId id="291" r:id="rId7"/>
    <p:sldId id="292" r:id="rId8"/>
    <p:sldId id="293" r:id="rId9"/>
    <p:sldId id="294" r:id="rId10"/>
    <p:sldId id="295" r:id="rId11"/>
    <p:sldId id="296" r:id="rId12"/>
    <p:sldId id="297" r:id="rId13"/>
    <p:sldId id="287" r:id="rId14"/>
    <p:sldId id="298" r:id="rId15"/>
    <p:sldId id="305" r:id="rId16"/>
    <p:sldId id="299" r:id="rId17"/>
    <p:sldId id="300" r:id="rId18"/>
    <p:sldId id="302" r:id="rId19"/>
    <p:sldId id="301" r:id="rId20"/>
    <p:sldId id="303" r:id="rId21"/>
    <p:sldId id="304" r:id="rId22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F" initials="RF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66FF33"/>
    <a:srgbClr val="FFFF00"/>
    <a:srgbClr val="FFFF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15" autoAdjust="0"/>
    <p:restoredTop sz="82890" autoAdjust="0"/>
  </p:normalViewPr>
  <p:slideViewPr>
    <p:cSldViewPr snapToGrid="0" snapToObjects="1">
      <p:cViewPr varScale="1">
        <p:scale>
          <a:sx n="66" d="100"/>
          <a:sy n="66" d="100"/>
        </p:scale>
        <p:origin x="1698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91E4EE7-EA98-4D43-9F56-2412A1CC1C29}" type="doc">
      <dgm:prSet loTypeId="urn:microsoft.com/office/officeart/2005/8/layout/vList6" loCatId="process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9D2A2D2-7AD6-4979-89D6-7D33EE38421E}">
      <dgm:prSet phldrT="[Text]"/>
      <dgm:spPr/>
      <dgm:t>
        <a:bodyPr/>
        <a:lstStyle/>
        <a:p>
          <a:r>
            <a:rPr lang="en-US" dirty="0"/>
            <a:t>Chairman</a:t>
          </a:r>
        </a:p>
      </dgm:t>
    </dgm:pt>
    <dgm:pt modelId="{F290F2CC-663B-469D-9237-3D3F4E36CD77}" type="parTrans" cxnId="{6DD00E98-6298-4DE2-8FDC-859701E473DB}">
      <dgm:prSet/>
      <dgm:spPr/>
      <dgm:t>
        <a:bodyPr/>
        <a:lstStyle/>
        <a:p>
          <a:endParaRPr lang="en-US"/>
        </a:p>
      </dgm:t>
    </dgm:pt>
    <dgm:pt modelId="{5C8C5BA2-2765-419B-AF1A-CBF7859EFE6A}" type="sibTrans" cxnId="{6DD00E98-6298-4DE2-8FDC-859701E473DB}">
      <dgm:prSet/>
      <dgm:spPr/>
      <dgm:t>
        <a:bodyPr/>
        <a:lstStyle/>
        <a:p>
          <a:endParaRPr lang="en-US"/>
        </a:p>
      </dgm:t>
    </dgm:pt>
    <dgm:pt modelId="{6AF6FEB1-4199-4BE7-88F0-36CC64214FF5}">
      <dgm:prSet phldrT="[Text]"/>
      <dgm:spPr/>
      <dgm:t>
        <a:bodyPr/>
        <a:lstStyle/>
        <a:p>
          <a:r>
            <a:rPr lang="en-US" dirty="0"/>
            <a:t>Institution</a:t>
          </a:r>
        </a:p>
      </dgm:t>
    </dgm:pt>
    <dgm:pt modelId="{8BBA3142-A73D-4BCB-9E06-72E98F7A8690}" type="parTrans" cxnId="{8D8178D8-1FC9-4004-89D3-7AFBB750EF40}">
      <dgm:prSet/>
      <dgm:spPr/>
      <dgm:t>
        <a:bodyPr/>
        <a:lstStyle/>
        <a:p>
          <a:endParaRPr lang="en-US"/>
        </a:p>
      </dgm:t>
    </dgm:pt>
    <dgm:pt modelId="{53D87AF5-E1B2-4794-A433-14F6F38434EB}" type="sibTrans" cxnId="{8D8178D8-1FC9-4004-89D3-7AFBB750EF40}">
      <dgm:prSet/>
      <dgm:spPr/>
      <dgm:t>
        <a:bodyPr/>
        <a:lstStyle/>
        <a:p>
          <a:endParaRPr lang="en-US"/>
        </a:p>
      </dgm:t>
    </dgm:pt>
    <dgm:pt modelId="{41956540-C4B5-42FE-B14C-E93C6F71200F}">
      <dgm:prSet phldrT="[Text]"/>
      <dgm:spPr/>
      <dgm:t>
        <a:bodyPr/>
        <a:lstStyle/>
        <a:p>
          <a:r>
            <a:rPr lang="en-US" dirty="0"/>
            <a:t>Functional leadership </a:t>
          </a:r>
        </a:p>
      </dgm:t>
    </dgm:pt>
    <dgm:pt modelId="{8742F167-D6C3-4BE6-B8C6-647863916D59}" type="parTrans" cxnId="{DA43134B-C4B4-485D-AAC1-A5EE8EDB296F}">
      <dgm:prSet/>
      <dgm:spPr/>
      <dgm:t>
        <a:bodyPr/>
        <a:lstStyle/>
        <a:p>
          <a:endParaRPr lang="en-US"/>
        </a:p>
      </dgm:t>
    </dgm:pt>
    <dgm:pt modelId="{7DAE9AC5-565F-4877-B246-FBD2AB1C46D8}" type="sibTrans" cxnId="{DA43134B-C4B4-485D-AAC1-A5EE8EDB296F}">
      <dgm:prSet/>
      <dgm:spPr/>
      <dgm:t>
        <a:bodyPr/>
        <a:lstStyle/>
        <a:p>
          <a:endParaRPr lang="en-US"/>
        </a:p>
      </dgm:t>
    </dgm:pt>
    <dgm:pt modelId="{9289AE61-870E-48DE-9B5E-244C745406D4}">
      <dgm:prSet phldrT="[Text]"/>
      <dgm:spPr/>
      <dgm:t>
        <a:bodyPr/>
        <a:lstStyle/>
        <a:p>
          <a:r>
            <a:rPr lang="en-US" dirty="0"/>
            <a:t>Leading surgeon</a:t>
          </a:r>
        </a:p>
      </dgm:t>
    </dgm:pt>
    <dgm:pt modelId="{AFD96B27-7D24-4E87-BD79-1BEC40F579E8}" type="parTrans" cxnId="{336AE519-7E56-4B4C-9B91-70C176C07BAC}">
      <dgm:prSet/>
      <dgm:spPr/>
      <dgm:t>
        <a:bodyPr/>
        <a:lstStyle/>
        <a:p>
          <a:endParaRPr lang="en-US"/>
        </a:p>
      </dgm:t>
    </dgm:pt>
    <dgm:pt modelId="{282A1F8A-7D24-433B-9E63-6173AE389DB2}" type="sibTrans" cxnId="{336AE519-7E56-4B4C-9B91-70C176C07BAC}">
      <dgm:prSet/>
      <dgm:spPr/>
      <dgm:t>
        <a:bodyPr/>
        <a:lstStyle/>
        <a:p>
          <a:endParaRPr lang="en-US"/>
        </a:p>
      </dgm:t>
    </dgm:pt>
    <dgm:pt modelId="{3DCF06FC-1D21-4EAC-BD5D-18D4D92EA41A}">
      <dgm:prSet phldrT="[Text]"/>
      <dgm:spPr/>
      <dgm:t>
        <a:bodyPr/>
        <a:lstStyle/>
        <a:p>
          <a:r>
            <a:rPr lang="en-US" dirty="0"/>
            <a:t>Execution</a:t>
          </a:r>
        </a:p>
      </dgm:t>
    </dgm:pt>
    <dgm:pt modelId="{B25F85FE-6588-4DFA-9AD4-AE70D7D4AFEF}" type="parTrans" cxnId="{A53400E7-A731-4F70-A047-D46A0D51B290}">
      <dgm:prSet/>
      <dgm:spPr/>
      <dgm:t>
        <a:bodyPr/>
        <a:lstStyle/>
        <a:p>
          <a:endParaRPr lang="en-US"/>
        </a:p>
      </dgm:t>
    </dgm:pt>
    <dgm:pt modelId="{8A9907B3-68DD-403B-BAC8-79D19EFEFBF4}" type="sibTrans" cxnId="{A53400E7-A731-4F70-A047-D46A0D51B290}">
      <dgm:prSet/>
      <dgm:spPr/>
      <dgm:t>
        <a:bodyPr/>
        <a:lstStyle/>
        <a:p>
          <a:endParaRPr lang="en-US"/>
        </a:p>
      </dgm:t>
    </dgm:pt>
    <dgm:pt modelId="{E7E35576-762B-4FE5-A87B-6E04A522E678}">
      <dgm:prSet phldrT="[Text]"/>
      <dgm:spPr/>
      <dgm:t>
        <a:bodyPr/>
        <a:lstStyle/>
        <a:p>
          <a:r>
            <a:rPr lang="en-US" dirty="0"/>
            <a:t>Gathering and reporting of information</a:t>
          </a:r>
        </a:p>
      </dgm:t>
    </dgm:pt>
    <dgm:pt modelId="{4A748010-BA8F-4F49-86D5-1CB4C06332E8}" type="parTrans" cxnId="{66D8AF46-7A76-438F-98DB-1A727B24F7A0}">
      <dgm:prSet/>
      <dgm:spPr/>
      <dgm:t>
        <a:bodyPr/>
        <a:lstStyle/>
        <a:p>
          <a:endParaRPr lang="en-US"/>
        </a:p>
      </dgm:t>
    </dgm:pt>
    <dgm:pt modelId="{F338D078-D6C6-41D2-955D-CC386DE8821C}" type="sibTrans" cxnId="{66D8AF46-7A76-438F-98DB-1A727B24F7A0}">
      <dgm:prSet/>
      <dgm:spPr/>
      <dgm:t>
        <a:bodyPr/>
        <a:lstStyle/>
        <a:p>
          <a:endParaRPr lang="en-US"/>
        </a:p>
      </dgm:t>
    </dgm:pt>
    <dgm:pt modelId="{81D698BE-E2E7-448B-9C1A-088AA8B00F76}">
      <dgm:prSet phldrT="[Text]"/>
      <dgm:spPr/>
      <dgm:t>
        <a:bodyPr/>
        <a:lstStyle/>
        <a:p>
          <a:r>
            <a:rPr lang="en-US" dirty="0"/>
            <a:t>Assistants / Residents</a:t>
          </a:r>
        </a:p>
      </dgm:t>
    </dgm:pt>
    <dgm:pt modelId="{0AE7AD0D-A8A8-481C-A223-78C1A48E9729}" type="parTrans" cxnId="{F46BD88F-0810-465D-A492-2572F15949A7}">
      <dgm:prSet/>
      <dgm:spPr/>
      <dgm:t>
        <a:bodyPr/>
        <a:lstStyle/>
        <a:p>
          <a:endParaRPr lang="en-US"/>
        </a:p>
      </dgm:t>
    </dgm:pt>
    <dgm:pt modelId="{81C1A707-6D20-4F95-885D-FBB4255C9C9A}" type="sibTrans" cxnId="{F46BD88F-0810-465D-A492-2572F15949A7}">
      <dgm:prSet/>
      <dgm:spPr/>
      <dgm:t>
        <a:bodyPr/>
        <a:lstStyle/>
        <a:p>
          <a:endParaRPr lang="en-US"/>
        </a:p>
      </dgm:t>
    </dgm:pt>
    <dgm:pt modelId="{C082532A-C312-430C-ABCA-618C3C6DD8FC}">
      <dgm:prSet phldrT="[Text]"/>
      <dgm:spPr/>
      <dgm:t>
        <a:bodyPr/>
        <a:lstStyle/>
        <a:p>
          <a:r>
            <a:rPr lang="en-US" dirty="0"/>
            <a:t>Treatment plan</a:t>
          </a:r>
        </a:p>
      </dgm:t>
    </dgm:pt>
    <dgm:pt modelId="{C1B071DC-C0AD-4E4C-BDD8-8799AD2B6F0D}" type="parTrans" cxnId="{3B79F4F2-FDC4-4F7E-8421-E4EB2581B278}">
      <dgm:prSet/>
      <dgm:spPr/>
      <dgm:t>
        <a:bodyPr/>
        <a:lstStyle/>
        <a:p>
          <a:endParaRPr lang="en-US"/>
        </a:p>
      </dgm:t>
    </dgm:pt>
    <dgm:pt modelId="{032DC465-A2EC-4BCC-91BD-E3B806603907}" type="sibTrans" cxnId="{3B79F4F2-FDC4-4F7E-8421-E4EB2581B278}">
      <dgm:prSet/>
      <dgm:spPr/>
      <dgm:t>
        <a:bodyPr/>
        <a:lstStyle/>
        <a:p>
          <a:endParaRPr lang="en-US"/>
        </a:p>
      </dgm:t>
    </dgm:pt>
    <dgm:pt modelId="{F06D3DF8-A1FB-4053-B4FC-12D9583E496B}">
      <dgm:prSet phldrT="[Text]"/>
      <dgm:spPr/>
      <dgm:t>
        <a:bodyPr/>
        <a:lstStyle/>
        <a:p>
          <a:r>
            <a:rPr lang="en-US" dirty="0"/>
            <a:t>Coordination</a:t>
          </a:r>
        </a:p>
      </dgm:t>
    </dgm:pt>
    <dgm:pt modelId="{16CA8D50-F416-42D0-B6CA-29EC9F91A717}" type="parTrans" cxnId="{A67E0F30-69CB-4235-A51B-D92EE338967F}">
      <dgm:prSet/>
      <dgm:spPr/>
      <dgm:t>
        <a:bodyPr/>
        <a:lstStyle/>
        <a:p>
          <a:endParaRPr lang="en-US"/>
        </a:p>
      </dgm:t>
    </dgm:pt>
    <dgm:pt modelId="{10B06F07-7B80-4DA8-9890-9D4796CB3CFF}" type="sibTrans" cxnId="{A67E0F30-69CB-4235-A51B-D92EE338967F}">
      <dgm:prSet/>
      <dgm:spPr/>
      <dgm:t>
        <a:bodyPr/>
        <a:lstStyle/>
        <a:p>
          <a:endParaRPr lang="en-US"/>
        </a:p>
      </dgm:t>
    </dgm:pt>
    <dgm:pt modelId="{4CA1F269-3AA1-49D0-BC79-AF72F16734A2}">
      <dgm:prSet phldrT="[Text]"/>
      <dgm:spPr/>
      <dgm:t>
        <a:bodyPr/>
        <a:lstStyle/>
        <a:p>
          <a:r>
            <a:rPr lang="en-US" dirty="0"/>
            <a:t>Execution</a:t>
          </a:r>
        </a:p>
      </dgm:t>
    </dgm:pt>
    <dgm:pt modelId="{36336980-EDDD-458B-9948-40F99F988E90}" type="parTrans" cxnId="{128D15CE-24C4-4388-936E-171E934673A7}">
      <dgm:prSet/>
      <dgm:spPr/>
      <dgm:t>
        <a:bodyPr/>
        <a:lstStyle/>
        <a:p>
          <a:endParaRPr lang="en-US"/>
        </a:p>
      </dgm:t>
    </dgm:pt>
    <dgm:pt modelId="{96939E3F-C7EA-49CB-8659-D7528AE869ED}" type="sibTrans" cxnId="{128D15CE-24C4-4388-936E-171E934673A7}">
      <dgm:prSet/>
      <dgm:spPr/>
      <dgm:t>
        <a:bodyPr/>
        <a:lstStyle/>
        <a:p>
          <a:endParaRPr lang="en-US"/>
        </a:p>
      </dgm:t>
    </dgm:pt>
    <dgm:pt modelId="{85753728-2490-4D0E-B057-B7536598B43F}">
      <dgm:prSet phldrT="[Text]"/>
      <dgm:spPr/>
      <dgm:t>
        <a:bodyPr/>
        <a:lstStyle/>
        <a:p>
          <a:r>
            <a:rPr lang="en-US" dirty="0"/>
            <a:t>Consulting services</a:t>
          </a:r>
        </a:p>
      </dgm:t>
    </dgm:pt>
    <dgm:pt modelId="{DCFF08C0-B0B2-4E4E-9238-5B47077C8D4B}" type="parTrans" cxnId="{3985CA81-F3B1-4E85-A68F-0C9A4FD103A7}">
      <dgm:prSet/>
      <dgm:spPr/>
      <dgm:t>
        <a:bodyPr/>
        <a:lstStyle/>
        <a:p>
          <a:endParaRPr lang="en-US"/>
        </a:p>
      </dgm:t>
    </dgm:pt>
    <dgm:pt modelId="{BA3F8E40-8836-4A21-A1DB-FD29C740D173}" type="sibTrans" cxnId="{3985CA81-F3B1-4E85-A68F-0C9A4FD103A7}">
      <dgm:prSet/>
      <dgm:spPr/>
      <dgm:t>
        <a:bodyPr/>
        <a:lstStyle/>
        <a:p>
          <a:endParaRPr lang="en-US"/>
        </a:p>
      </dgm:t>
    </dgm:pt>
    <dgm:pt modelId="{1BCBD38C-24A0-4A12-8534-412E57C79D6D}">
      <dgm:prSet phldrT="[Text]"/>
      <dgm:spPr/>
      <dgm:t>
        <a:bodyPr/>
        <a:lstStyle/>
        <a:p>
          <a:r>
            <a:rPr lang="en-US" dirty="0"/>
            <a:t>Consulting services</a:t>
          </a:r>
        </a:p>
      </dgm:t>
    </dgm:pt>
    <dgm:pt modelId="{946E2099-91C6-4504-B0D7-2E5578C5470D}" type="parTrans" cxnId="{D0796FCE-E634-4D31-BCA3-C549AB83B3E8}">
      <dgm:prSet/>
      <dgm:spPr/>
      <dgm:t>
        <a:bodyPr/>
        <a:lstStyle/>
        <a:p>
          <a:endParaRPr lang="en-US"/>
        </a:p>
      </dgm:t>
    </dgm:pt>
    <dgm:pt modelId="{F7E3ACB0-22A4-45B6-865A-3926EB598CE9}" type="sibTrans" cxnId="{D0796FCE-E634-4D31-BCA3-C549AB83B3E8}">
      <dgm:prSet/>
      <dgm:spPr/>
      <dgm:t>
        <a:bodyPr/>
        <a:lstStyle/>
        <a:p>
          <a:endParaRPr lang="en-US"/>
        </a:p>
      </dgm:t>
    </dgm:pt>
    <dgm:pt modelId="{14C864C0-7BB0-4A49-A2F4-5488FD373B6D}">
      <dgm:prSet phldrT="[Text]"/>
      <dgm:spPr/>
      <dgm:t>
        <a:bodyPr/>
        <a:lstStyle/>
        <a:p>
          <a:r>
            <a:rPr lang="en-US" dirty="0"/>
            <a:t>Ancillary staff</a:t>
          </a:r>
        </a:p>
      </dgm:t>
    </dgm:pt>
    <dgm:pt modelId="{A8ACE8EE-D86C-47A7-A29E-431F2CDC98B1}" type="parTrans" cxnId="{FACDFBC3-9E47-44F0-B49A-E9BC1DD6E05E}">
      <dgm:prSet/>
      <dgm:spPr/>
      <dgm:t>
        <a:bodyPr/>
        <a:lstStyle/>
        <a:p>
          <a:endParaRPr lang="en-US"/>
        </a:p>
      </dgm:t>
    </dgm:pt>
    <dgm:pt modelId="{D21A4E59-7232-4685-A946-CA729EF7E501}" type="sibTrans" cxnId="{FACDFBC3-9E47-44F0-B49A-E9BC1DD6E05E}">
      <dgm:prSet/>
      <dgm:spPr/>
      <dgm:t>
        <a:bodyPr/>
        <a:lstStyle/>
        <a:p>
          <a:endParaRPr lang="en-US"/>
        </a:p>
      </dgm:t>
    </dgm:pt>
    <dgm:pt modelId="{9FDE8279-8727-4379-9D54-237F4A604751}" type="pres">
      <dgm:prSet presAssocID="{F91E4EE7-EA98-4D43-9F56-2412A1CC1C29}" presName="Name0" presStyleCnt="0">
        <dgm:presLayoutVars>
          <dgm:dir/>
          <dgm:animLvl val="lvl"/>
          <dgm:resizeHandles/>
        </dgm:presLayoutVars>
      </dgm:prSet>
      <dgm:spPr/>
    </dgm:pt>
    <dgm:pt modelId="{306D1425-AB24-4D17-9C83-1FD70E2A0670}" type="pres">
      <dgm:prSet presAssocID="{D9D2A2D2-7AD6-4979-89D6-7D33EE38421E}" presName="linNode" presStyleCnt="0"/>
      <dgm:spPr/>
    </dgm:pt>
    <dgm:pt modelId="{9591752E-8113-45B3-85E6-D283F490D769}" type="pres">
      <dgm:prSet presAssocID="{D9D2A2D2-7AD6-4979-89D6-7D33EE38421E}" presName="parentShp" presStyleLbl="node1" presStyleIdx="0" presStyleCnt="3">
        <dgm:presLayoutVars>
          <dgm:bulletEnabled val="1"/>
        </dgm:presLayoutVars>
      </dgm:prSet>
      <dgm:spPr/>
    </dgm:pt>
    <dgm:pt modelId="{7023C7C8-CC08-409F-9E4E-D54500ED42B5}" type="pres">
      <dgm:prSet presAssocID="{D9D2A2D2-7AD6-4979-89D6-7D33EE38421E}" presName="childShp" presStyleLbl="bgAccFollowNode1" presStyleIdx="0" presStyleCnt="3">
        <dgm:presLayoutVars>
          <dgm:bulletEnabled val="1"/>
        </dgm:presLayoutVars>
      </dgm:prSet>
      <dgm:spPr/>
    </dgm:pt>
    <dgm:pt modelId="{B0727454-3335-4066-AAD7-3F87F372C922}" type="pres">
      <dgm:prSet presAssocID="{5C8C5BA2-2765-419B-AF1A-CBF7859EFE6A}" presName="spacing" presStyleCnt="0"/>
      <dgm:spPr/>
    </dgm:pt>
    <dgm:pt modelId="{7A4C9218-FD4A-48C8-917C-6F216F4FF0A0}" type="pres">
      <dgm:prSet presAssocID="{9289AE61-870E-48DE-9B5E-244C745406D4}" presName="linNode" presStyleCnt="0"/>
      <dgm:spPr/>
    </dgm:pt>
    <dgm:pt modelId="{7787101A-96DC-48E4-A2C7-B16FE3D65737}" type="pres">
      <dgm:prSet presAssocID="{9289AE61-870E-48DE-9B5E-244C745406D4}" presName="parentShp" presStyleLbl="node1" presStyleIdx="1" presStyleCnt="3">
        <dgm:presLayoutVars>
          <dgm:bulletEnabled val="1"/>
        </dgm:presLayoutVars>
      </dgm:prSet>
      <dgm:spPr/>
    </dgm:pt>
    <dgm:pt modelId="{D1FE356C-42A1-44CC-825B-D906E7DCDECD}" type="pres">
      <dgm:prSet presAssocID="{9289AE61-870E-48DE-9B5E-244C745406D4}" presName="childShp" presStyleLbl="bgAccFollowNode1" presStyleIdx="1" presStyleCnt="3">
        <dgm:presLayoutVars>
          <dgm:bulletEnabled val="1"/>
        </dgm:presLayoutVars>
      </dgm:prSet>
      <dgm:spPr/>
    </dgm:pt>
    <dgm:pt modelId="{B69209D3-6988-4A8C-A561-444F741FD01E}" type="pres">
      <dgm:prSet presAssocID="{282A1F8A-7D24-433B-9E63-6173AE389DB2}" presName="spacing" presStyleCnt="0"/>
      <dgm:spPr/>
    </dgm:pt>
    <dgm:pt modelId="{B1AE6374-B180-4EAA-90F6-2D5C24C82042}" type="pres">
      <dgm:prSet presAssocID="{81D698BE-E2E7-448B-9C1A-088AA8B00F76}" presName="linNode" presStyleCnt="0"/>
      <dgm:spPr/>
    </dgm:pt>
    <dgm:pt modelId="{1E82DC87-8801-45B4-8EB0-BAB810CDB7A7}" type="pres">
      <dgm:prSet presAssocID="{81D698BE-E2E7-448B-9C1A-088AA8B00F76}" presName="parentShp" presStyleLbl="node1" presStyleIdx="2" presStyleCnt="3">
        <dgm:presLayoutVars>
          <dgm:bulletEnabled val="1"/>
        </dgm:presLayoutVars>
      </dgm:prSet>
      <dgm:spPr/>
    </dgm:pt>
    <dgm:pt modelId="{A41DD435-3AB7-41EC-84A0-93162E68B52E}" type="pres">
      <dgm:prSet presAssocID="{81D698BE-E2E7-448B-9C1A-088AA8B00F76}" presName="childShp" presStyleLbl="bgAccFollowNode1" presStyleIdx="2" presStyleCnt="3">
        <dgm:presLayoutVars>
          <dgm:bulletEnabled val="1"/>
        </dgm:presLayoutVars>
      </dgm:prSet>
      <dgm:spPr/>
    </dgm:pt>
  </dgm:ptLst>
  <dgm:cxnLst>
    <dgm:cxn modelId="{B62F4307-2CCF-4A90-ABF6-6BB3B4B7987C}" type="presOf" srcId="{C082532A-C312-430C-ABCA-618C3C6DD8FC}" destId="{D1FE356C-42A1-44CC-825B-D906E7DCDECD}" srcOrd="0" destOrd="0" presId="urn:microsoft.com/office/officeart/2005/8/layout/vList6"/>
    <dgm:cxn modelId="{342D5715-429A-4662-A215-3AE734A41980}" type="presOf" srcId="{E7E35576-762B-4FE5-A87B-6E04A522E678}" destId="{A41DD435-3AB7-41EC-84A0-93162E68B52E}" srcOrd="0" destOrd="1" presId="urn:microsoft.com/office/officeart/2005/8/layout/vList6"/>
    <dgm:cxn modelId="{0C44AB19-8889-465D-88FE-BE6BB350F6C0}" type="presOf" srcId="{D9D2A2D2-7AD6-4979-89D6-7D33EE38421E}" destId="{9591752E-8113-45B3-85E6-D283F490D769}" srcOrd="0" destOrd="0" presId="urn:microsoft.com/office/officeart/2005/8/layout/vList6"/>
    <dgm:cxn modelId="{336AE519-7E56-4B4C-9B91-70C176C07BAC}" srcId="{F91E4EE7-EA98-4D43-9F56-2412A1CC1C29}" destId="{9289AE61-870E-48DE-9B5E-244C745406D4}" srcOrd="1" destOrd="0" parTransId="{AFD96B27-7D24-4E87-BD79-1BEC40F579E8}" sibTransId="{282A1F8A-7D24-433B-9E63-6173AE389DB2}"/>
    <dgm:cxn modelId="{35569823-9F86-47EA-8F62-866D82547BEA}" type="presOf" srcId="{F06D3DF8-A1FB-4053-B4FC-12D9583E496B}" destId="{D1FE356C-42A1-44CC-825B-D906E7DCDECD}" srcOrd="0" destOrd="1" presId="urn:microsoft.com/office/officeart/2005/8/layout/vList6"/>
    <dgm:cxn modelId="{A67E0F30-69CB-4235-A51B-D92EE338967F}" srcId="{9289AE61-870E-48DE-9B5E-244C745406D4}" destId="{F06D3DF8-A1FB-4053-B4FC-12D9583E496B}" srcOrd="1" destOrd="0" parTransId="{16CA8D50-F416-42D0-B6CA-29EC9F91A717}" sibTransId="{10B06F07-7B80-4DA8-9890-9D4796CB3CFF}"/>
    <dgm:cxn modelId="{66D8AF46-7A76-438F-98DB-1A727B24F7A0}" srcId="{81D698BE-E2E7-448B-9C1A-088AA8B00F76}" destId="{E7E35576-762B-4FE5-A87B-6E04A522E678}" srcOrd="1" destOrd="0" parTransId="{4A748010-BA8F-4F49-86D5-1CB4C06332E8}" sibTransId="{F338D078-D6C6-41D2-955D-CC386DE8821C}"/>
    <dgm:cxn modelId="{DA43134B-C4B4-485D-AAC1-A5EE8EDB296F}" srcId="{D9D2A2D2-7AD6-4979-89D6-7D33EE38421E}" destId="{41956540-C4B5-42FE-B14C-E93C6F71200F}" srcOrd="1" destOrd="0" parTransId="{8742F167-D6C3-4BE6-B8C6-647863916D59}" sibTransId="{7DAE9AC5-565F-4877-B246-FBD2AB1C46D8}"/>
    <dgm:cxn modelId="{5B1BFC4B-62C6-45A4-B0E0-906E73138527}" type="presOf" srcId="{41956540-C4B5-42FE-B14C-E93C6F71200F}" destId="{7023C7C8-CC08-409F-9E4E-D54500ED42B5}" srcOrd="0" destOrd="1" presId="urn:microsoft.com/office/officeart/2005/8/layout/vList6"/>
    <dgm:cxn modelId="{3DFB0C55-5C74-43A6-A938-865C4FABBE21}" type="presOf" srcId="{85753728-2490-4D0E-B057-B7536598B43F}" destId="{D1FE356C-42A1-44CC-825B-D906E7DCDECD}" srcOrd="0" destOrd="3" presId="urn:microsoft.com/office/officeart/2005/8/layout/vList6"/>
    <dgm:cxn modelId="{3985CA81-F3B1-4E85-A68F-0C9A4FD103A7}" srcId="{9289AE61-870E-48DE-9B5E-244C745406D4}" destId="{85753728-2490-4D0E-B057-B7536598B43F}" srcOrd="3" destOrd="0" parTransId="{DCFF08C0-B0B2-4E4E-9238-5B47077C8D4B}" sibTransId="{BA3F8E40-8836-4A21-A1DB-FD29C740D173}"/>
    <dgm:cxn modelId="{98E2628C-BD71-4671-AAE9-008DACFC61C6}" type="presOf" srcId="{81D698BE-E2E7-448B-9C1A-088AA8B00F76}" destId="{1E82DC87-8801-45B4-8EB0-BAB810CDB7A7}" srcOrd="0" destOrd="0" presId="urn:microsoft.com/office/officeart/2005/8/layout/vList6"/>
    <dgm:cxn modelId="{54D4428E-3989-4B48-8FAF-87EC35D70235}" type="presOf" srcId="{6AF6FEB1-4199-4BE7-88F0-36CC64214FF5}" destId="{7023C7C8-CC08-409F-9E4E-D54500ED42B5}" srcOrd="0" destOrd="0" presId="urn:microsoft.com/office/officeart/2005/8/layout/vList6"/>
    <dgm:cxn modelId="{812F708E-3B3A-45B3-9970-A3F4837DDE9C}" type="presOf" srcId="{14C864C0-7BB0-4A49-A2F4-5488FD373B6D}" destId="{A41DD435-3AB7-41EC-84A0-93162E68B52E}" srcOrd="0" destOrd="3" presId="urn:microsoft.com/office/officeart/2005/8/layout/vList6"/>
    <dgm:cxn modelId="{F46BD88F-0810-465D-A492-2572F15949A7}" srcId="{F91E4EE7-EA98-4D43-9F56-2412A1CC1C29}" destId="{81D698BE-E2E7-448B-9C1A-088AA8B00F76}" srcOrd="2" destOrd="0" parTransId="{0AE7AD0D-A8A8-481C-A223-78C1A48E9729}" sibTransId="{81C1A707-6D20-4F95-885D-FBB4255C9C9A}"/>
    <dgm:cxn modelId="{6DD00E98-6298-4DE2-8FDC-859701E473DB}" srcId="{F91E4EE7-EA98-4D43-9F56-2412A1CC1C29}" destId="{D9D2A2D2-7AD6-4979-89D6-7D33EE38421E}" srcOrd="0" destOrd="0" parTransId="{F290F2CC-663B-469D-9237-3D3F4E36CD77}" sibTransId="{5C8C5BA2-2765-419B-AF1A-CBF7859EFE6A}"/>
    <dgm:cxn modelId="{6088759D-AE17-4686-83B7-6F2C0887FD78}" type="presOf" srcId="{F91E4EE7-EA98-4D43-9F56-2412A1CC1C29}" destId="{9FDE8279-8727-4379-9D54-237F4A604751}" srcOrd="0" destOrd="0" presId="urn:microsoft.com/office/officeart/2005/8/layout/vList6"/>
    <dgm:cxn modelId="{793DB0BB-7E04-4A6D-A7D0-D27676ED74C1}" type="presOf" srcId="{3DCF06FC-1D21-4EAC-BD5D-18D4D92EA41A}" destId="{A41DD435-3AB7-41EC-84A0-93162E68B52E}" srcOrd="0" destOrd="0" presId="urn:microsoft.com/office/officeart/2005/8/layout/vList6"/>
    <dgm:cxn modelId="{9A16CCBF-7CB5-4FAF-BFFE-5F090849E3F5}" type="presOf" srcId="{4CA1F269-3AA1-49D0-BC79-AF72F16734A2}" destId="{D1FE356C-42A1-44CC-825B-D906E7DCDECD}" srcOrd="0" destOrd="2" presId="urn:microsoft.com/office/officeart/2005/8/layout/vList6"/>
    <dgm:cxn modelId="{FACDFBC3-9E47-44F0-B49A-E9BC1DD6E05E}" srcId="{81D698BE-E2E7-448B-9C1A-088AA8B00F76}" destId="{14C864C0-7BB0-4A49-A2F4-5488FD373B6D}" srcOrd="3" destOrd="0" parTransId="{A8ACE8EE-D86C-47A7-A29E-431F2CDC98B1}" sibTransId="{D21A4E59-7232-4685-A946-CA729EF7E501}"/>
    <dgm:cxn modelId="{6DCD6AC9-E591-4910-90A7-6914AC9F4A49}" type="presOf" srcId="{9289AE61-870E-48DE-9B5E-244C745406D4}" destId="{7787101A-96DC-48E4-A2C7-B16FE3D65737}" srcOrd="0" destOrd="0" presId="urn:microsoft.com/office/officeart/2005/8/layout/vList6"/>
    <dgm:cxn modelId="{128D15CE-24C4-4388-936E-171E934673A7}" srcId="{9289AE61-870E-48DE-9B5E-244C745406D4}" destId="{4CA1F269-3AA1-49D0-BC79-AF72F16734A2}" srcOrd="2" destOrd="0" parTransId="{36336980-EDDD-458B-9948-40F99F988E90}" sibTransId="{96939E3F-C7EA-49CB-8659-D7528AE869ED}"/>
    <dgm:cxn modelId="{D0796FCE-E634-4D31-BCA3-C549AB83B3E8}" srcId="{81D698BE-E2E7-448B-9C1A-088AA8B00F76}" destId="{1BCBD38C-24A0-4A12-8534-412E57C79D6D}" srcOrd="2" destOrd="0" parTransId="{946E2099-91C6-4504-B0D7-2E5578C5470D}" sibTransId="{F7E3ACB0-22A4-45B6-865A-3926EB598CE9}"/>
    <dgm:cxn modelId="{53A988D3-5756-46DA-8B21-8D10DA8F1065}" type="presOf" srcId="{1BCBD38C-24A0-4A12-8534-412E57C79D6D}" destId="{A41DD435-3AB7-41EC-84A0-93162E68B52E}" srcOrd="0" destOrd="2" presId="urn:microsoft.com/office/officeart/2005/8/layout/vList6"/>
    <dgm:cxn modelId="{8D8178D8-1FC9-4004-89D3-7AFBB750EF40}" srcId="{D9D2A2D2-7AD6-4979-89D6-7D33EE38421E}" destId="{6AF6FEB1-4199-4BE7-88F0-36CC64214FF5}" srcOrd="0" destOrd="0" parTransId="{8BBA3142-A73D-4BCB-9E06-72E98F7A8690}" sibTransId="{53D87AF5-E1B2-4794-A433-14F6F38434EB}"/>
    <dgm:cxn modelId="{A53400E7-A731-4F70-A047-D46A0D51B290}" srcId="{81D698BE-E2E7-448B-9C1A-088AA8B00F76}" destId="{3DCF06FC-1D21-4EAC-BD5D-18D4D92EA41A}" srcOrd="0" destOrd="0" parTransId="{B25F85FE-6588-4DFA-9AD4-AE70D7D4AFEF}" sibTransId="{8A9907B3-68DD-403B-BAC8-79D19EFEFBF4}"/>
    <dgm:cxn modelId="{3B79F4F2-FDC4-4F7E-8421-E4EB2581B278}" srcId="{9289AE61-870E-48DE-9B5E-244C745406D4}" destId="{C082532A-C312-430C-ABCA-618C3C6DD8FC}" srcOrd="0" destOrd="0" parTransId="{C1B071DC-C0AD-4E4C-BDD8-8799AD2B6F0D}" sibTransId="{032DC465-A2EC-4BCC-91BD-E3B806603907}"/>
    <dgm:cxn modelId="{D5F47916-4970-4001-B7D2-7163A41A150E}" type="presParOf" srcId="{9FDE8279-8727-4379-9D54-237F4A604751}" destId="{306D1425-AB24-4D17-9C83-1FD70E2A0670}" srcOrd="0" destOrd="0" presId="urn:microsoft.com/office/officeart/2005/8/layout/vList6"/>
    <dgm:cxn modelId="{D48B8FA8-E0A8-48BB-92A0-253F656AA7B9}" type="presParOf" srcId="{306D1425-AB24-4D17-9C83-1FD70E2A0670}" destId="{9591752E-8113-45B3-85E6-D283F490D769}" srcOrd="0" destOrd="0" presId="urn:microsoft.com/office/officeart/2005/8/layout/vList6"/>
    <dgm:cxn modelId="{C97B3E92-EFC6-4A12-80DD-33973BA6D7EC}" type="presParOf" srcId="{306D1425-AB24-4D17-9C83-1FD70E2A0670}" destId="{7023C7C8-CC08-409F-9E4E-D54500ED42B5}" srcOrd="1" destOrd="0" presId="urn:microsoft.com/office/officeart/2005/8/layout/vList6"/>
    <dgm:cxn modelId="{B4B1DB19-BB84-4DE4-B8D2-A7C2963F5B50}" type="presParOf" srcId="{9FDE8279-8727-4379-9D54-237F4A604751}" destId="{B0727454-3335-4066-AAD7-3F87F372C922}" srcOrd="1" destOrd="0" presId="urn:microsoft.com/office/officeart/2005/8/layout/vList6"/>
    <dgm:cxn modelId="{60AD2F3C-E11D-4D4A-B22C-50A74578A744}" type="presParOf" srcId="{9FDE8279-8727-4379-9D54-237F4A604751}" destId="{7A4C9218-FD4A-48C8-917C-6F216F4FF0A0}" srcOrd="2" destOrd="0" presId="urn:microsoft.com/office/officeart/2005/8/layout/vList6"/>
    <dgm:cxn modelId="{A5DBB93F-3FD0-43C3-91BA-7376D995F370}" type="presParOf" srcId="{7A4C9218-FD4A-48C8-917C-6F216F4FF0A0}" destId="{7787101A-96DC-48E4-A2C7-B16FE3D65737}" srcOrd="0" destOrd="0" presId="urn:microsoft.com/office/officeart/2005/8/layout/vList6"/>
    <dgm:cxn modelId="{835BDC1B-8187-4EF6-A886-1B64739C7C77}" type="presParOf" srcId="{7A4C9218-FD4A-48C8-917C-6F216F4FF0A0}" destId="{D1FE356C-42A1-44CC-825B-D906E7DCDECD}" srcOrd="1" destOrd="0" presId="urn:microsoft.com/office/officeart/2005/8/layout/vList6"/>
    <dgm:cxn modelId="{877AA176-A1E9-4B32-8A7F-378DED084EDC}" type="presParOf" srcId="{9FDE8279-8727-4379-9D54-237F4A604751}" destId="{B69209D3-6988-4A8C-A561-444F741FD01E}" srcOrd="3" destOrd="0" presId="urn:microsoft.com/office/officeart/2005/8/layout/vList6"/>
    <dgm:cxn modelId="{132F0BAB-EB77-4133-9EA7-3845B4053651}" type="presParOf" srcId="{9FDE8279-8727-4379-9D54-237F4A604751}" destId="{B1AE6374-B180-4EAA-90F6-2D5C24C82042}" srcOrd="4" destOrd="0" presId="urn:microsoft.com/office/officeart/2005/8/layout/vList6"/>
    <dgm:cxn modelId="{B7680201-EE42-456B-9E2E-A61ED3D6DD21}" type="presParOf" srcId="{B1AE6374-B180-4EAA-90F6-2D5C24C82042}" destId="{1E82DC87-8801-45B4-8EB0-BAB810CDB7A7}" srcOrd="0" destOrd="0" presId="urn:microsoft.com/office/officeart/2005/8/layout/vList6"/>
    <dgm:cxn modelId="{9ADF0B00-948B-40CE-B1B0-911354156278}" type="presParOf" srcId="{B1AE6374-B180-4EAA-90F6-2D5C24C82042}" destId="{A41DD435-3AB7-41EC-84A0-93162E68B52E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23C7C8-CC08-409F-9E4E-D54500ED42B5}">
      <dsp:nvSpPr>
        <dsp:cNvPr id="0" name=""/>
        <dsp:cNvSpPr/>
      </dsp:nvSpPr>
      <dsp:spPr>
        <a:xfrm>
          <a:off x="2438399" y="0"/>
          <a:ext cx="3657600" cy="1269999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9525" rIns="9525" bIns="952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Institution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Functional leadership </a:t>
          </a:r>
        </a:p>
      </dsp:txBody>
      <dsp:txXfrm>
        <a:off x="2438399" y="158750"/>
        <a:ext cx="3181350" cy="952499"/>
      </dsp:txXfrm>
    </dsp:sp>
    <dsp:sp modelId="{9591752E-8113-45B3-85E6-D283F490D769}">
      <dsp:nvSpPr>
        <dsp:cNvPr id="0" name=""/>
        <dsp:cNvSpPr/>
      </dsp:nvSpPr>
      <dsp:spPr>
        <a:xfrm>
          <a:off x="0" y="0"/>
          <a:ext cx="2438400" cy="126999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5730" tIns="62865" rIns="125730" bIns="62865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Chairman</a:t>
          </a:r>
        </a:p>
      </dsp:txBody>
      <dsp:txXfrm>
        <a:off x="61996" y="61996"/>
        <a:ext cx="2314408" cy="1146007"/>
      </dsp:txXfrm>
    </dsp:sp>
    <dsp:sp modelId="{D1FE356C-42A1-44CC-825B-D906E7DCDECD}">
      <dsp:nvSpPr>
        <dsp:cNvPr id="0" name=""/>
        <dsp:cNvSpPr/>
      </dsp:nvSpPr>
      <dsp:spPr>
        <a:xfrm>
          <a:off x="2438400" y="1397000"/>
          <a:ext cx="3657600" cy="1269999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9525" rIns="9525" bIns="952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Treatment plan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Coordination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Execution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Consulting services</a:t>
          </a:r>
        </a:p>
      </dsp:txBody>
      <dsp:txXfrm>
        <a:off x="2438400" y="1555750"/>
        <a:ext cx="3181350" cy="952499"/>
      </dsp:txXfrm>
    </dsp:sp>
    <dsp:sp modelId="{7787101A-96DC-48E4-A2C7-B16FE3D65737}">
      <dsp:nvSpPr>
        <dsp:cNvPr id="0" name=""/>
        <dsp:cNvSpPr/>
      </dsp:nvSpPr>
      <dsp:spPr>
        <a:xfrm>
          <a:off x="0" y="1397000"/>
          <a:ext cx="2438400" cy="126999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5730" tIns="62865" rIns="125730" bIns="62865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Leading surgeon</a:t>
          </a:r>
        </a:p>
      </dsp:txBody>
      <dsp:txXfrm>
        <a:off x="61996" y="1458996"/>
        <a:ext cx="2314408" cy="1146007"/>
      </dsp:txXfrm>
    </dsp:sp>
    <dsp:sp modelId="{A41DD435-3AB7-41EC-84A0-93162E68B52E}">
      <dsp:nvSpPr>
        <dsp:cNvPr id="0" name=""/>
        <dsp:cNvSpPr/>
      </dsp:nvSpPr>
      <dsp:spPr>
        <a:xfrm>
          <a:off x="2438400" y="2793999"/>
          <a:ext cx="3657600" cy="1269999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9525" rIns="9525" bIns="952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Execution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Gathering and reporting of information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Consulting services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Ancillary staff</a:t>
          </a:r>
        </a:p>
      </dsp:txBody>
      <dsp:txXfrm>
        <a:off x="2438400" y="2952749"/>
        <a:ext cx="3181350" cy="952499"/>
      </dsp:txXfrm>
    </dsp:sp>
    <dsp:sp modelId="{1E82DC87-8801-45B4-8EB0-BAB810CDB7A7}">
      <dsp:nvSpPr>
        <dsp:cNvPr id="0" name=""/>
        <dsp:cNvSpPr/>
      </dsp:nvSpPr>
      <dsp:spPr>
        <a:xfrm>
          <a:off x="0" y="2793999"/>
          <a:ext cx="2438400" cy="126999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5730" tIns="62865" rIns="125730" bIns="62865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Assistants / Residents</a:t>
          </a:r>
        </a:p>
      </dsp:txBody>
      <dsp:txXfrm>
        <a:off x="61996" y="2855995"/>
        <a:ext cx="2314408" cy="114600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9E6396D-C564-4486-AFFD-DC0A2176DD2E}" type="datetime1">
              <a:rPr lang="en-US" altLang="en-US"/>
              <a:pPr/>
              <a:t>3/2/2020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6372CBB-C70F-4062-85CD-25EEC56EC4E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353861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Compiled by Richard W. Byrne,</a:t>
            </a:r>
            <a:r>
              <a:rPr lang="en-US" baseline="0" dirty="0"/>
              <a:t> MD, and Ricardo B. V. Fontes, MD, PhD. Please refer to these notes for explanations on the individual slides.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72CBB-C70F-4062-85CD-25EEC56EC4E0}" type="slidenum">
              <a:rPr lang="en-US" altLang="en-US" smtClean="0"/>
              <a:pPr/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47872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All present theories</a:t>
            </a:r>
            <a:r>
              <a:rPr lang="en-US" baseline="0" dirty="0"/>
              <a:t> have flaws and none is perfect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Integration of points from the several different theories is key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72CBB-C70F-4062-85CD-25EEC56EC4E0}" type="slidenum">
              <a:rPr lang="en-US" altLang="en-US" smtClean="0"/>
              <a:pPr/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04490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So why</a:t>
            </a:r>
            <a:r>
              <a:rPr lang="en-US" baseline="0" dirty="0"/>
              <a:t> and how do these guys become leaders?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72CBB-C70F-4062-85CD-25EEC56EC4E0}" type="slidenum">
              <a:rPr lang="en-US" altLang="en-US" smtClean="0"/>
              <a:pPr/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8275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Plenty</a:t>
            </a:r>
            <a:r>
              <a:rPr lang="en-US" baseline="0" dirty="0"/>
              <a:t> of theoretical explanations of leadership development and theories exist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72CBB-C70F-4062-85CD-25EEC56EC4E0}" type="slidenum">
              <a:rPr lang="en-US" altLang="en-US" smtClean="0"/>
              <a:pPr/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28357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But most of us will learn from a mentorship</a:t>
            </a:r>
            <a:r>
              <a:rPr lang="en-US" baseline="0" dirty="0"/>
              <a:t> model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Both positive and negative examples of leadership are perceived, with positive (or negative) Traits and Actions perceived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Attempt to emulate (or avoid) these examples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More like Ben Casey and not House (few young residents will know Ben Casey though…) – House would not last a single day in a real world hospital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72CBB-C70F-4062-85CD-25EEC56EC4E0}" type="slidenum">
              <a:rPr lang="en-US" altLang="en-US" smtClean="0"/>
              <a:pPr/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18953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Examples of these qualities and defects of good and bad leaders, from prior</a:t>
            </a:r>
            <a:r>
              <a:rPr lang="en-US" baseline="0" dirty="0"/>
              <a:t> SNS Junior Resident workshops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72CBB-C70F-4062-85CD-25EEC56EC4E0}" type="slidenum">
              <a:rPr lang="en-US" altLang="en-US" smtClean="0"/>
              <a:pPr/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18953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These</a:t>
            </a:r>
            <a:r>
              <a:rPr lang="en-US" baseline="0" dirty="0"/>
              <a:t> 3 statements are proposed to explain the situation of Neurosurgery as a specialty and for the individual surgeon today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72CBB-C70F-4062-85CD-25EEC56EC4E0}" type="slidenum">
              <a:rPr lang="en-US" altLang="en-US" smtClean="0"/>
              <a:pPr/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54939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Recognition of</a:t>
            </a:r>
            <a:r>
              <a:rPr lang="en-US" baseline="0" dirty="0"/>
              <a:t> the importance of leadership development is incorporated into one of the ACGME core competencies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Besides identifying positive and negative traits, the NSGY resident needs to learn Group- and Goal-centered attitudes that exemplify leadership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72CBB-C70F-4062-85CD-25EEC56EC4E0}" type="slidenum">
              <a:rPr lang="en-US" altLang="en-US" smtClean="0"/>
              <a:pPr/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83621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Recognition of</a:t>
            </a:r>
            <a:r>
              <a:rPr lang="en-US" baseline="0" dirty="0"/>
              <a:t> the importance of leadership development is incorporated into one of the ACGME core competencies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Besides identifying positive and negative traits, the NSGY resident needs to learn Group- and Goal-centered attitudes that exemplify leadership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1" u="sng" baseline="0" dirty="0"/>
              <a:t>Absence</a:t>
            </a:r>
            <a:r>
              <a:rPr lang="en-US" b="0" u="none" baseline="0" dirty="0"/>
              <a:t> of planning and leadership may be even worse than an incomplete or remedial plan, especially in </a:t>
            </a:r>
            <a:r>
              <a:rPr lang="en-US" b="1" u="sng" baseline="0" dirty="0"/>
              <a:t>crisis-management</a:t>
            </a:r>
            <a:endParaRPr lang="en-US" b="0" u="none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u="none" baseline="0" dirty="0"/>
              <a:t>Leader must maintain initiative and be proactive – example in the words of General Ridgway when assuming command in the face of the largest retreat in US military history</a:t>
            </a:r>
            <a:endParaRPr lang="en-US" b="1" u="sng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72CBB-C70F-4062-85CD-25EEC56EC4E0}" type="slidenum">
              <a:rPr lang="en-US" altLang="en-US" smtClean="0"/>
              <a:pPr/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10896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Leadership and</a:t>
            </a:r>
            <a:r>
              <a:rPr lang="en-US" baseline="0" dirty="0"/>
              <a:t> teamwork are not administrative whims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Designed to obtain </a:t>
            </a:r>
            <a:r>
              <a:rPr lang="en-US" u="sng" baseline="0" dirty="0"/>
              <a:t>maximum performance</a:t>
            </a:r>
            <a:r>
              <a:rPr lang="en-US" u="none" baseline="0" dirty="0"/>
              <a:t> of individual members so as to achieve the best patient outcomes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72CBB-C70F-4062-85CD-25EEC56EC4E0}" type="slidenum">
              <a:rPr lang="en-US" altLang="en-US" smtClean="0"/>
              <a:pPr/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53647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No “follow these steps recipe” to develop</a:t>
            </a:r>
            <a:r>
              <a:rPr lang="en-US" baseline="0" dirty="0"/>
              <a:t> a leadership presence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72CBB-C70F-4062-85CD-25EEC56EC4E0}" type="slidenum">
              <a:rPr lang="en-US" altLang="en-US" smtClean="0"/>
              <a:pPr/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2736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Most</a:t>
            </a:r>
            <a:r>
              <a:rPr lang="en-US" baseline="0" dirty="0"/>
              <a:t> neurosurgeons may think of themselves as extremely intelligent and/or skilled – but do they have what it takes to be a leader?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How to train / transform / mold a junior resident into a leader in caring for the extremely sick?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72CBB-C70F-4062-85CD-25EEC56EC4E0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398585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/>
              <a:t>No “follow these steps recipe” to develop</a:t>
            </a:r>
            <a:r>
              <a:rPr lang="en-US" baseline="0" dirty="0"/>
              <a:t> a leadership presence</a:t>
            </a:r>
          </a:p>
          <a:p>
            <a:pPr marL="171450" marR="0" indent="-171450" algn="l" defTabSz="4572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aseline="0" dirty="0"/>
              <a:t>Despite workshops, theories </a:t>
            </a:r>
            <a:r>
              <a:rPr lang="en-US" baseline="0"/>
              <a:t>and examples, results </a:t>
            </a:r>
            <a:r>
              <a:rPr lang="en-US" baseline="0" dirty="0"/>
              <a:t>will be individually different – every NSGY resident must become a leader at least in the short-term, small-field of care of the individual patient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72CBB-C70F-4062-85CD-25EEC56EC4E0}" type="slidenum">
              <a:rPr lang="en-US" altLang="en-US" smtClean="0"/>
              <a:pPr/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08465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What</a:t>
            </a:r>
            <a:r>
              <a:rPr lang="en-US" baseline="0" dirty="0"/>
              <a:t> is the definition of leadership?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72CBB-C70F-4062-85CD-25EEC56EC4E0}" type="slidenum">
              <a:rPr lang="en-US" altLang="en-US" smtClean="0"/>
              <a:pPr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05356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</a:t>
            </a:r>
            <a:r>
              <a:rPr lang="en-US" baseline="0" dirty="0"/>
              <a:t> number of theories have examined the characteristics and processes which determine leadership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In the Western world, the “Trait theory” was the prevalent theory until the 19</a:t>
            </a:r>
            <a:r>
              <a:rPr lang="en-US" baseline="30000" dirty="0"/>
              <a:t>th</a:t>
            </a:r>
            <a:r>
              <a:rPr lang="en-US" baseline="0" dirty="0"/>
              <a:t> century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72CBB-C70F-4062-85CD-25EEC56EC4E0}" type="slidenum">
              <a:rPr lang="en-US" altLang="en-US" smtClean="0"/>
              <a:pPr/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619452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</a:t>
            </a:r>
            <a:r>
              <a:rPr lang="en-US" baseline="0" dirty="0"/>
              <a:t> Situational theory supports that different styles are (in)appropriate for specific situations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Leaders often possess or adopt a certain style – for example, the Authoritarian style may be appropriate for periods of crisis or war but frequently leads to excess attrition during day-to-day activities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The Democratic style may be appropriate for situations of consensus or to build that but may be ineffective in crisis periods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One example – Churchill, remembered today as one of England’s greatest leaders for his role in civil leadership during WWII, was considered a failure as a military leader during WWI, when he was responsible for (poorly) planning and executing the Gallipoli landings. Fired from a coalition government, was demoted to a rearguard sector in France with no military responsibility.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72CBB-C70F-4062-85CD-25EEC56EC4E0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31760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</a:t>
            </a:r>
            <a:r>
              <a:rPr lang="en-US" baseline="0" dirty="0"/>
              <a:t> Situational theory supports that different styles are (in)appropriate for specific situations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Leaders often possess or adopt a certain style – for example, the Authoritarian style may be appropriate for periods of crisis or war but frequently leads to excess attrition during day-to-day activities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The Democratic style may be appropriate for situations of consensus or to build that but may be ineffective in crisis periods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One example – Churchill, remembered today as one of England’s greatest leaders for his role in civil leadership during WWII, was considered a failure as a military leader during WWI, when he was responsible for (poorly) planning and executing the Gallipoli landings. Fired from a coalition government, was demoted to a rearguard sector in France with no military responsibility.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72CBB-C70F-4062-85CD-25EEC56EC4E0}" type="slidenum">
              <a:rPr lang="en-US" altLang="en-US" smtClean="0"/>
              <a:pPr/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4671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</a:t>
            </a:r>
            <a:r>
              <a:rPr lang="en-US" baseline="0" dirty="0"/>
              <a:t> Situational theory supports that different styles are (in)appropriate for specific situations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Leaders often possess or adopt a certain style – for example, the Authoritarian style may be appropriate for periods of crisis or war but frequently leads to excess attrition during day-to-day activities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The Democratic style may be appropriate for situations of consensus or to build that but may be ineffective in crisis periods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One example – Churchill, remembered today as one of England’s greatest leaders for his role in civil leadership during WWII, was considered a failure as a military leader during WWI, when he was responsible for (poorly) planning and executing the Gallipoli landings. Fired from a coalition government, was demoted to a rearguard sector in France with no military responsibility.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72CBB-C70F-4062-85CD-25EEC56EC4E0}" type="slidenum">
              <a:rPr lang="en-US" altLang="en-US" smtClean="0"/>
              <a:pPr/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06440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Contingency</a:t>
            </a:r>
            <a:r>
              <a:rPr lang="en-US" baseline="0" dirty="0"/>
              <a:t> theory suggests that all leader actions may be group- or goal-centered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Failure to balance these styles lead to lost production (Gulag or Country club models)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Ideally, on the right hand graph one should strive to be situated on the right upper corner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72CBB-C70F-4062-85CD-25EEC56EC4E0}" type="slidenum">
              <a:rPr lang="en-US" altLang="en-US" smtClean="0"/>
              <a:pPr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37268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In the second half of the</a:t>
            </a:r>
            <a:r>
              <a:rPr lang="en-US" baseline="0" dirty="0"/>
              <a:t> 20</a:t>
            </a:r>
            <a:r>
              <a:rPr lang="en-US" baseline="30000" dirty="0"/>
              <a:t>th</a:t>
            </a:r>
            <a:r>
              <a:rPr lang="en-US" baseline="0" dirty="0"/>
              <a:t> century</a:t>
            </a:r>
            <a:r>
              <a:rPr lang="en-US" dirty="0"/>
              <a:t>, other leadership theories have emerged to explore weak points of prior</a:t>
            </a:r>
            <a:r>
              <a:rPr lang="en-US" baseline="0" dirty="0"/>
              <a:t> theories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Example – leader-member exchange (leader is dependent on recognition and empowerment from followers) or emotional intelligence and several other which will not be detailed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372CBB-C70F-4062-85CD-25EEC56EC4E0}" type="slidenum">
              <a:rPr lang="en-US" altLang="en-US" smtClean="0"/>
              <a:pPr/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69382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6F5FFB2-D256-43BA-8475-C0AAD53E1A40}" type="datetime1">
              <a:rPr lang="en-US" altLang="en-US"/>
              <a:pPr/>
              <a:t>3/2/2020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05427D-1407-416E-9B27-481DDCF1D67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919084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FBDFF4D-EA07-4775-9459-AB18A7BA3A3E}" type="datetime1">
              <a:rPr lang="en-US" altLang="en-US"/>
              <a:pPr/>
              <a:t>3/2/2020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1FCF4B-7656-4E2D-A128-BD06CF489A8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82404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8B6D2BC-12C9-4BC5-8B9E-BDA17B215587}" type="datetime1">
              <a:rPr lang="en-US" altLang="en-US"/>
              <a:pPr/>
              <a:t>3/2/2020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406B80-676A-4381-A118-DD62547CDB1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7942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C52D239-ECD8-470C-90C9-0BFA309C79A6}" type="datetime1">
              <a:rPr lang="en-US" altLang="en-US"/>
              <a:pPr/>
              <a:t>3/2/2020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39ED4E-056B-49F8-949A-9157B09182C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119522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0AD8E80-5D64-4AD9-815F-85D98DD4B7E0}" type="datetime1">
              <a:rPr lang="en-US" altLang="en-US"/>
              <a:pPr/>
              <a:t>3/2/2020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3D0947-F25B-4709-8B90-DF689B7BFB0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57953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422117A-4043-4180-8FD1-330B61189F57}" type="datetime1">
              <a:rPr lang="en-US" altLang="en-US"/>
              <a:pPr/>
              <a:t>3/2/2020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7284F1-7C7B-42DB-8C4B-BD8B73F950C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6794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63DF74E-CC15-41C8-8D24-C3835D95DB9C}" type="datetime1">
              <a:rPr lang="en-US" altLang="en-US"/>
              <a:pPr/>
              <a:t>3/2/2020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473939-D434-47AE-A1FF-9972DB105B2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19469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4E1CD06-1FDF-4D2C-9546-6A83A3C790F7}" type="datetime1">
              <a:rPr lang="en-US" altLang="en-US"/>
              <a:pPr/>
              <a:t>3/2/2020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4DB4CB-5923-47DD-91BF-7DDA029F703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37390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45904D5-E61D-4BCE-A17B-C2DA1F5FB973}" type="datetime1">
              <a:rPr lang="en-US" altLang="en-US"/>
              <a:pPr/>
              <a:t>3/2/2020</a:t>
            </a:fld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83EAFD-9CA4-4E8E-AE43-8B4E9F31EC4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284727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B5723A4-E225-4B1E-9F7E-815A209F456F}" type="datetime1">
              <a:rPr lang="en-US" altLang="en-US"/>
              <a:pPr/>
              <a:t>3/2/2020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C95DA1-D985-4321-9409-83CB03FB0E0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12312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DB0D5BA-DF78-43FD-99BE-2AB5284729CF}" type="datetime1">
              <a:rPr lang="en-US" altLang="en-US"/>
              <a:pPr/>
              <a:t>3/2/2020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6B9FE4-CAD7-46AD-AB2E-27CB6180044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740539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fld id="{9C4D4FA1-841C-4964-8E80-5254C4BD1283}" type="datetime1">
              <a:rPr lang="en-US" altLang="en-US"/>
              <a:pPr/>
              <a:t>3/2/2020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fld id="{976F7129-B5CE-4C90-B92A-B47E04D69FB3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7688" y="286674"/>
            <a:ext cx="8048625" cy="1980560"/>
          </a:xfrm>
          <a:effectLst>
            <a:outerShdw blurRad="63500" dist="25401" dir="2700000" rotWithShape="0">
              <a:srgbClr val="000000">
                <a:alpha val="42998"/>
              </a:srgbClr>
            </a:outerShdw>
          </a:effectLst>
        </p:spPr>
        <p:txBody>
          <a:bodyPr anchor="t"/>
          <a:lstStyle/>
          <a:p>
            <a:pPr eaLnBrk="1" hangingPunct="1">
              <a:defRPr/>
            </a:pPr>
            <a:r>
              <a:rPr lang="en-US" sz="5400" b="1" dirty="0">
                <a:solidFill>
                  <a:srgbClr val="EBF1D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ＭＳ Ｐゴシック" pitchFamily="34" charset="-128"/>
                <a:cs typeface="Arial" pitchFamily="34" charset="0"/>
              </a:rPr>
              <a:t>Medical leadership for neurosurgery residents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720318" y="3254643"/>
            <a:ext cx="59137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SNS Junior Resident Boot Camp Course - 2014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Title 6"/>
          <p:cNvSpPr>
            <a:spLocks noGrp="1"/>
          </p:cNvSpPr>
          <p:nvPr>
            <p:ph type="title"/>
          </p:nvPr>
        </p:nvSpPr>
        <p:spPr>
          <a:xfrm>
            <a:off x="457200" y="110862"/>
            <a:ext cx="8229600" cy="1143000"/>
          </a:xfrm>
        </p:spPr>
        <p:txBody>
          <a:bodyPr/>
          <a:lstStyle/>
          <a:p>
            <a:r>
              <a:rPr lang="en-US" altLang="en-US" i="1" dirty="0">
                <a:solidFill>
                  <a:schemeClr val="bg1"/>
                </a:solidFill>
              </a:rPr>
              <a:t>What is leadership?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67151" y="1253862"/>
            <a:ext cx="8362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bg1"/>
                </a:solidFill>
              </a:rPr>
              <a:t>“A process of social influence in which one person can enlist the aid and support of others in the accomplishment of a common task” – </a:t>
            </a:r>
            <a:r>
              <a:rPr lang="en-US" dirty="0" err="1">
                <a:solidFill>
                  <a:schemeClr val="bg1"/>
                </a:solidFill>
              </a:rPr>
              <a:t>Chemers</a:t>
            </a:r>
            <a:r>
              <a:rPr lang="en-US" dirty="0">
                <a:solidFill>
                  <a:schemeClr val="bg1"/>
                </a:solidFill>
              </a:rPr>
              <a:t>, 1997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61948" y="1949798"/>
            <a:ext cx="5276851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Theories: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Trait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Situational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Contingency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Functional  </a:t>
            </a:r>
            <a:endParaRPr lang="en-US" b="1" u="sng" dirty="0">
              <a:solidFill>
                <a:schemeClr val="bg1"/>
              </a:solidFill>
            </a:endParaRPr>
          </a:p>
          <a:p>
            <a:endParaRPr lang="en-US" i="1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And many others: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Integrated psychological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Transactional / transformational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Leader-member exchange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Emotional intelligence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Among several others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i="1" dirty="0">
                <a:solidFill>
                  <a:schemeClr val="bg1"/>
                </a:solidFill>
              </a:rPr>
              <a:t>	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0984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Title 6"/>
          <p:cNvSpPr>
            <a:spLocks noGrp="1"/>
          </p:cNvSpPr>
          <p:nvPr>
            <p:ph type="title"/>
          </p:nvPr>
        </p:nvSpPr>
        <p:spPr>
          <a:xfrm>
            <a:off x="457200" y="110862"/>
            <a:ext cx="8229600" cy="1143000"/>
          </a:xfrm>
        </p:spPr>
        <p:txBody>
          <a:bodyPr/>
          <a:lstStyle/>
          <a:p>
            <a:r>
              <a:rPr lang="en-US" altLang="en-US" i="1" dirty="0">
                <a:solidFill>
                  <a:schemeClr val="bg1"/>
                </a:solidFill>
              </a:rPr>
              <a:t>No single theory explains it all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61948" y="1253862"/>
            <a:ext cx="5255082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Theories: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Trait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Great for selecting leaders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Leaders cannot be developed (or harder to)</a:t>
            </a:r>
          </a:p>
          <a:p>
            <a:pPr lvl="1"/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Situational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An ideal style does not suit all circumstances</a:t>
            </a:r>
          </a:p>
          <a:p>
            <a:pPr lvl="1"/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Contingency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Assumes leaders can change behavior according to situation</a:t>
            </a:r>
          </a:p>
          <a:p>
            <a:pPr lvl="1"/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Functional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Does not address the challenge of developing “</a:t>
            </a:r>
            <a:r>
              <a:rPr lang="en-US" b="1" u="sng" dirty="0">
                <a:solidFill>
                  <a:schemeClr val="bg1"/>
                </a:solidFill>
              </a:rPr>
              <a:t>leadership presence</a:t>
            </a:r>
            <a:r>
              <a:rPr lang="en-US" dirty="0">
                <a:solidFill>
                  <a:schemeClr val="bg1"/>
                </a:solidFill>
              </a:rPr>
              <a:t>”</a:t>
            </a:r>
          </a:p>
          <a:p>
            <a:endParaRPr lang="en-US" i="1" dirty="0">
              <a:solidFill>
                <a:schemeClr val="bg1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6320118" y="1761563"/>
            <a:ext cx="1936377" cy="2097741"/>
          </a:xfrm>
          <a:prstGeom prst="ellipse">
            <a:avLst/>
          </a:prstGeom>
          <a:solidFill>
            <a:srgbClr val="FF3300">
              <a:alpha val="50196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617030" y="3056963"/>
            <a:ext cx="1936377" cy="2097741"/>
          </a:xfrm>
          <a:prstGeom prst="ellipse">
            <a:avLst/>
          </a:prstGeom>
          <a:solidFill>
            <a:srgbClr val="FFFF00">
              <a:alpha val="49020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6898983" y="3056963"/>
            <a:ext cx="1936377" cy="2097741"/>
          </a:xfrm>
          <a:prstGeom prst="ellipse">
            <a:avLst/>
          </a:prstGeom>
          <a:solidFill>
            <a:srgbClr val="66FF33">
              <a:alpha val="47059"/>
            </a:srgb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409443" y="5355522"/>
            <a:ext cx="1757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INTEGRATION</a:t>
            </a:r>
          </a:p>
        </p:txBody>
      </p:sp>
    </p:spTree>
    <p:extLst>
      <p:ext uri="{BB962C8B-B14F-4D97-AF65-F5344CB8AC3E}">
        <p14:creationId xmlns:p14="http://schemas.microsoft.com/office/powerpoint/2010/main" val="3633332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Title 6"/>
          <p:cNvSpPr>
            <a:spLocks noGrp="1"/>
          </p:cNvSpPr>
          <p:nvPr>
            <p:ph type="title"/>
          </p:nvPr>
        </p:nvSpPr>
        <p:spPr>
          <a:xfrm>
            <a:off x="457200" y="110862"/>
            <a:ext cx="8229600" cy="1143000"/>
          </a:xfrm>
        </p:spPr>
        <p:txBody>
          <a:bodyPr/>
          <a:lstStyle/>
          <a:p>
            <a:r>
              <a:rPr lang="en-US" altLang="en-US" i="1" dirty="0">
                <a:solidFill>
                  <a:schemeClr val="bg1"/>
                </a:solidFill>
              </a:rPr>
              <a:t>So… how to become a leader?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10" t="22928" r="9644"/>
          <a:stretch/>
        </p:blipFill>
        <p:spPr>
          <a:xfrm>
            <a:off x="3186954" y="3684494"/>
            <a:ext cx="3160058" cy="3062568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3576918" y="3993776"/>
            <a:ext cx="134470" cy="14791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5289176" y="4157382"/>
            <a:ext cx="134470" cy="147918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348318" y="3684494"/>
            <a:ext cx="228600" cy="201706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5423646" y="3850341"/>
            <a:ext cx="228600" cy="201706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3065932" y="3281082"/>
            <a:ext cx="275664" cy="29583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5652246" y="3489511"/>
            <a:ext cx="275664" cy="295835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138955" y="1253862"/>
            <a:ext cx="2826122" cy="3761891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5020235" y="982678"/>
            <a:ext cx="3998257" cy="265475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2706" name="Picture 2" descr="http://justinthemiddle.com/wp-content/uploads/point-one-washingto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4072" y="1361670"/>
            <a:ext cx="3090582" cy="17731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6800850" y="3600935"/>
            <a:ext cx="22176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Washington crossing the Delaware</a:t>
            </a:r>
          </a:p>
          <a:p>
            <a:r>
              <a:rPr lang="en-US" sz="1400" i="1" dirty="0"/>
              <a:t>Met, NY</a:t>
            </a:r>
          </a:p>
          <a:p>
            <a:r>
              <a:rPr lang="en-US" sz="1400" i="1" dirty="0"/>
              <a:t>Leutze, 1851</a:t>
            </a:r>
          </a:p>
        </p:txBody>
      </p:sp>
      <p:pic>
        <p:nvPicPr>
          <p:cNvPr id="72708" name="Picture 4" descr="http://4.bp.blogspot.com/_myX5Q4qMDhY/S7IjqUQezII/AAAAAAAAEWY/XYyItx-6xq0/s1600/sipa_patton_071112_ssv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241"/>
          <a:stretch/>
        </p:blipFill>
        <p:spPr bwMode="auto">
          <a:xfrm>
            <a:off x="577805" y="1671286"/>
            <a:ext cx="1948422" cy="288375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443195" y="5015753"/>
            <a:ext cx="22176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George C. Scott in “Patton” </a:t>
            </a:r>
          </a:p>
          <a:p>
            <a:r>
              <a:rPr lang="en-US" sz="1400" i="1" dirty="0"/>
              <a:t>1970</a:t>
            </a:r>
          </a:p>
        </p:txBody>
      </p:sp>
    </p:spTree>
    <p:extLst>
      <p:ext uri="{BB962C8B-B14F-4D97-AF65-F5344CB8AC3E}">
        <p14:creationId xmlns:p14="http://schemas.microsoft.com/office/powerpoint/2010/main" val="623218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2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2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8" grpId="0" animBg="1"/>
      <p:bldP spid="13" grpId="0" animBg="1"/>
      <p:bldP spid="10" grpId="0" animBg="1"/>
      <p:bldP spid="15" grpId="0" animBg="1"/>
      <p:bldP spid="16" grpId="0" animBg="1"/>
      <p:bldP spid="17" grpId="0" animBg="1"/>
      <p:bldP spid="14" grpId="0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Title 6"/>
          <p:cNvSpPr>
            <a:spLocks noGrp="1"/>
          </p:cNvSpPr>
          <p:nvPr>
            <p:ph type="title"/>
          </p:nvPr>
        </p:nvSpPr>
        <p:spPr>
          <a:xfrm>
            <a:off x="457200" y="110862"/>
            <a:ext cx="8229600" cy="1143000"/>
          </a:xfrm>
        </p:spPr>
        <p:txBody>
          <a:bodyPr/>
          <a:lstStyle/>
          <a:p>
            <a:r>
              <a:rPr lang="en-US" altLang="en-US" i="1" dirty="0">
                <a:solidFill>
                  <a:schemeClr val="bg1"/>
                </a:solidFill>
              </a:rPr>
              <a:t>Leadership – theory and examples</a:t>
            </a:r>
          </a:p>
        </p:txBody>
      </p:sp>
      <p:pic>
        <p:nvPicPr>
          <p:cNvPr id="68609" name="Picture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/>
          <a:stretch/>
        </p:blipFill>
        <p:spPr bwMode="auto">
          <a:xfrm>
            <a:off x="80682" y="1510960"/>
            <a:ext cx="8955726" cy="4405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own Arrow 1"/>
          <p:cNvSpPr/>
          <p:nvPr/>
        </p:nvSpPr>
        <p:spPr>
          <a:xfrm rot="2453633">
            <a:off x="2568390" y="1726114"/>
            <a:ext cx="968188" cy="1770122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305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Title 6"/>
          <p:cNvSpPr>
            <a:spLocks noGrp="1"/>
          </p:cNvSpPr>
          <p:nvPr>
            <p:ph type="title"/>
          </p:nvPr>
        </p:nvSpPr>
        <p:spPr>
          <a:xfrm>
            <a:off x="457200" y="110862"/>
            <a:ext cx="8229600" cy="1143000"/>
          </a:xfrm>
        </p:spPr>
        <p:txBody>
          <a:bodyPr/>
          <a:lstStyle/>
          <a:p>
            <a:r>
              <a:rPr lang="en-US" altLang="en-US" i="1" dirty="0">
                <a:solidFill>
                  <a:schemeClr val="bg1"/>
                </a:solidFill>
              </a:rPr>
              <a:t>Leadership – theory and examples</a:t>
            </a:r>
          </a:p>
        </p:txBody>
      </p:sp>
      <p:pic>
        <p:nvPicPr>
          <p:cNvPr id="76802" name="Picture 2" descr="http://www.impawards.com/tv/posters/house_md_ver4_xl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9569" y="1745876"/>
            <a:ext cx="2524125" cy="37433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770755" y="2032488"/>
            <a:ext cx="1895071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0" b="1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453707" y="1244315"/>
            <a:ext cx="21723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chemeClr val="bg1"/>
                </a:solidFill>
              </a:rPr>
              <a:t>Mentorship model</a:t>
            </a:r>
          </a:p>
        </p:txBody>
      </p:sp>
      <p:pic>
        <p:nvPicPr>
          <p:cNvPr id="1028" name="Picture 4" descr="Ben Case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638" y="1679201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47532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Title 6"/>
          <p:cNvSpPr>
            <a:spLocks noGrp="1"/>
          </p:cNvSpPr>
          <p:nvPr>
            <p:ph type="title"/>
          </p:nvPr>
        </p:nvSpPr>
        <p:spPr>
          <a:xfrm>
            <a:off x="457200" y="110862"/>
            <a:ext cx="8229600" cy="1143000"/>
          </a:xfrm>
        </p:spPr>
        <p:txBody>
          <a:bodyPr/>
          <a:lstStyle/>
          <a:p>
            <a:r>
              <a:rPr lang="en-US" altLang="en-US" i="1" dirty="0">
                <a:solidFill>
                  <a:schemeClr val="bg1"/>
                </a:solidFill>
              </a:rPr>
              <a:t>Leadership – theory and examples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53143" y="1602205"/>
            <a:ext cx="367937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+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Skilled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Invested in residents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Lead by example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Diligence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Procedural autonomy for junior residents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Patient-centered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Mentorship for team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Using evidence to teach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Ownership of patients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Availability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Patience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Imperturbability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bg1"/>
                </a:solidFill>
              </a:rPr>
              <a:t>etc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67943" y="1595932"/>
            <a:ext cx="367937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-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Insecure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Judgmental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Overconfidence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Unavailable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No independence for team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Arrogant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Not believing residents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Blaming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Negative attitude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Unhappy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Ruminating bad outcomes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Ruling with fear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Do as I say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bg1"/>
                </a:solidFill>
              </a:rPr>
              <a:t>etc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60429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Title 6"/>
          <p:cNvSpPr>
            <a:spLocks noGrp="1"/>
          </p:cNvSpPr>
          <p:nvPr>
            <p:ph type="title"/>
          </p:nvPr>
        </p:nvSpPr>
        <p:spPr>
          <a:xfrm>
            <a:off x="457200" y="110862"/>
            <a:ext cx="8229600" cy="1143000"/>
          </a:xfrm>
        </p:spPr>
        <p:txBody>
          <a:bodyPr/>
          <a:lstStyle/>
          <a:p>
            <a:r>
              <a:rPr lang="en-US" altLang="en-US" i="1" dirty="0">
                <a:solidFill>
                  <a:schemeClr val="bg1"/>
                </a:solidFill>
              </a:rPr>
              <a:t>Neurosurgery, 2014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61948" y="1253862"/>
            <a:ext cx="4842064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Three propositions: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342900" indent="-342900">
              <a:buAutoNum type="arabicParenR"/>
            </a:pPr>
            <a:r>
              <a:rPr lang="en-US" dirty="0">
                <a:solidFill>
                  <a:schemeClr val="bg1"/>
                </a:solidFill>
              </a:rPr>
              <a:t>Neurosurgeons do not work alone, but are part of a team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Every member is important</a:t>
            </a:r>
          </a:p>
          <a:p>
            <a:pPr marL="342900" indent="-342900">
              <a:buAutoNum type="arabicParenR"/>
            </a:pPr>
            <a:endParaRPr lang="en-US" dirty="0">
              <a:solidFill>
                <a:schemeClr val="bg1"/>
              </a:solidFill>
            </a:endParaRPr>
          </a:p>
          <a:p>
            <a:pPr marL="342900" indent="-342900">
              <a:buAutoNum type="arabicParenR"/>
            </a:pPr>
            <a:r>
              <a:rPr lang="en-US" dirty="0">
                <a:solidFill>
                  <a:schemeClr val="bg1"/>
                </a:solidFill>
              </a:rPr>
              <a:t>In most situations, the neurosurgeon </a:t>
            </a:r>
            <a:r>
              <a:rPr lang="en-US" b="1" u="sng" dirty="0">
                <a:solidFill>
                  <a:schemeClr val="bg1"/>
                </a:solidFill>
              </a:rPr>
              <a:t>is expected</a:t>
            </a:r>
            <a:r>
              <a:rPr lang="en-US" dirty="0">
                <a:solidFill>
                  <a:schemeClr val="bg1"/>
                </a:solidFill>
              </a:rPr>
              <a:t> to lead the team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Patient-physician contract is with the </a:t>
            </a:r>
            <a:r>
              <a:rPr lang="en-US" b="1" u="sng" dirty="0">
                <a:solidFill>
                  <a:schemeClr val="bg1"/>
                </a:solidFill>
              </a:rPr>
              <a:t>neurosurgeon</a:t>
            </a:r>
            <a:endParaRPr lang="en-US" dirty="0">
              <a:solidFill>
                <a:schemeClr val="bg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Therefore </a:t>
            </a:r>
            <a:r>
              <a:rPr lang="en-US" b="1" u="sng" dirty="0">
                <a:solidFill>
                  <a:schemeClr val="bg1"/>
                </a:solidFill>
              </a:rPr>
              <a:t>consent</a:t>
            </a:r>
            <a:r>
              <a:rPr lang="en-US" dirty="0">
                <a:solidFill>
                  <a:schemeClr val="bg1"/>
                </a:solidFill>
              </a:rPr>
              <a:t> is provided nominally to the neurosurgeon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Or the anesthesiologist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Or the </a:t>
            </a:r>
            <a:r>
              <a:rPr lang="en-US" dirty="0" err="1">
                <a:solidFill>
                  <a:schemeClr val="bg1"/>
                </a:solidFill>
              </a:rPr>
              <a:t>intensivist</a:t>
            </a:r>
            <a:endParaRPr lang="en-US" dirty="0">
              <a:solidFill>
                <a:schemeClr val="bg1"/>
              </a:solidFill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bg1"/>
                </a:solidFill>
              </a:rPr>
              <a:t>etc</a:t>
            </a:r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3) The neurosurgeon </a:t>
            </a:r>
            <a:r>
              <a:rPr lang="en-US" b="1" u="sng" dirty="0">
                <a:solidFill>
                  <a:schemeClr val="bg1"/>
                </a:solidFill>
              </a:rPr>
              <a:t>must learn</a:t>
            </a:r>
            <a:r>
              <a:rPr lang="en-US" dirty="0">
                <a:solidFill>
                  <a:schemeClr val="bg1"/>
                </a:solidFill>
              </a:rPr>
              <a:t> when to: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u="sng" dirty="0">
                <a:solidFill>
                  <a:schemeClr val="bg1"/>
                </a:solidFill>
              </a:rPr>
              <a:t>Take charge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u="sng" dirty="0">
                <a:solidFill>
                  <a:schemeClr val="bg1"/>
                </a:solidFill>
              </a:rPr>
              <a:t>Relinquish control</a:t>
            </a:r>
          </a:p>
        </p:txBody>
      </p:sp>
      <p:pic>
        <p:nvPicPr>
          <p:cNvPr id="77826" name="Picture 2" descr="http://accesslocal.tv/wp-content/uploads/2014/01/wolf-wallpaper-hd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6435" y="2315522"/>
            <a:ext cx="3939988" cy="295499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57316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Title 6"/>
          <p:cNvSpPr>
            <a:spLocks noGrp="1"/>
          </p:cNvSpPr>
          <p:nvPr>
            <p:ph type="title"/>
          </p:nvPr>
        </p:nvSpPr>
        <p:spPr>
          <a:xfrm>
            <a:off x="457200" y="110862"/>
            <a:ext cx="8229600" cy="1143000"/>
          </a:xfrm>
        </p:spPr>
        <p:txBody>
          <a:bodyPr/>
          <a:lstStyle/>
          <a:p>
            <a:r>
              <a:rPr lang="en-US" altLang="en-US" i="1" dirty="0">
                <a:solidFill>
                  <a:schemeClr val="bg1"/>
                </a:solidFill>
              </a:rPr>
              <a:t>(Successfully ) leading a multidisciplinary team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61948" y="1253862"/>
            <a:ext cx="3793193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ACGME core competency – interpersonal and communication skills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Group-centered actions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b="1" u="sng" dirty="0">
                <a:solidFill>
                  <a:schemeClr val="bg1"/>
                </a:solidFill>
              </a:rPr>
              <a:t>Acknowledgement of other team members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Mission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Vision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Values</a:t>
            </a:r>
          </a:p>
          <a:p>
            <a:pPr lvl="1"/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Goal-centered actions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u="sng" dirty="0">
                <a:solidFill>
                  <a:schemeClr val="bg1"/>
                </a:solidFill>
              </a:rPr>
              <a:t>Clear plan of action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Initiative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Crisis management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Accountability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Reward or corrective action</a:t>
            </a:r>
          </a:p>
        </p:txBody>
      </p:sp>
      <p:pic>
        <p:nvPicPr>
          <p:cNvPr id="79874" name="Picture 2" descr="http://www.thealmightyguru.com/Pointless/Wolves/Pack-Lookou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9610" y="1736665"/>
            <a:ext cx="4638395" cy="348751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38448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Title 6"/>
          <p:cNvSpPr>
            <a:spLocks noGrp="1"/>
          </p:cNvSpPr>
          <p:nvPr>
            <p:ph type="title"/>
          </p:nvPr>
        </p:nvSpPr>
        <p:spPr>
          <a:xfrm>
            <a:off x="457200" y="110862"/>
            <a:ext cx="8229600" cy="1143000"/>
          </a:xfrm>
        </p:spPr>
        <p:txBody>
          <a:bodyPr/>
          <a:lstStyle/>
          <a:p>
            <a:r>
              <a:rPr lang="en-US" altLang="en-US" i="1" dirty="0">
                <a:solidFill>
                  <a:schemeClr val="bg1"/>
                </a:solidFill>
              </a:rPr>
              <a:t>(Successfully ) leading a multidisciplinary team</a:t>
            </a:r>
          </a:p>
        </p:txBody>
      </p:sp>
      <p:pic>
        <p:nvPicPr>
          <p:cNvPr id="80898" name="Picture 2" descr="http://www2.needham.k12.ma.us/nhs/cur/wwii/12/brooke-korea-lk/images/korean_war_ma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4318" y="1539677"/>
            <a:ext cx="2554661" cy="395268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330896" y="5515197"/>
            <a:ext cx="4781319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i="1" dirty="0"/>
              <a:t>“If I find the situation to my liking, would you</a:t>
            </a:r>
          </a:p>
          <a:p>
            <a:r>
              <a:rPr lang="en-US" sz="1600" i="1" dirty="0"/>
              <a:t>have any objections to my attacking?”</a:t>
            </a:r>
          </a:p>
          <a:p>
            <a:r>
              <a:rPr lang="en-US" sz="1600" dirty="0"/>
              <a:t>M. Ridgway to D. MacArthur, after the longest retreat of any US military unit in history. December 1950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61948" y="1253862"/>
            <a:ext cx="3793193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ACGME core competency – interpersonal and communication skills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Group-centered actions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b="1" u="sng" dirty="0">
                <a:solidFill>
                  <a:schemeClr val="bg1"/>
                </a:solidFill>
              </a:rPr>
              <a:t>Acknowledgement of other team members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Mission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Vision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Values</a:t>
            </a:r>
          </a:p>
          <a:p>
            <a:pPr lvl="1"/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Goal-centered actions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b="1" u="sng" dirty="0">
                <a:solidFill>
                  <a:schemeClr val="bg1"/>
                </a:solidFill>
              </a:rPr>
              <a:t>Clear plan of action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Initiative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Crisis management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Accountability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Reward or corrective action</a:t>
            </a:r>
          </a:p>
        </p:txBody>
      </p:sp>
    </p:spTree>
    <p:extLst>
      <p:ext uri="{BB962C8B-B14F-4D97-AF65-F5344CB8AC3E}">
        <p14:creationId xmlns:p14="http://schemas.microsoft.com/office/powerpoint/2010/main" val="670453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Title 6"/>
          <p:cNvSpPr>
            <a:spLocks noGrp="1"/>
          </p:cNvSpPr>
          <p:nvPr>
            <p:ph type="title"/>
          </p:nvPr>
        </p:nvSpPr>
        <p:spPr>
          <a:xfrm>
            <a:off x="457200" y="110862"/>
            <a:ext cx="8229600" cy="1143000"/>
          </a:xfrm>
        </p:spPr>
        <p:txBody>
          <a:bodyPr/>
          <a:lstStyle/>
          <a:p>
            <a:r>
              <a:rPr lang="en-US" altLang="en-US" i="1" dirty="0">
                <a:solidFill>
                  <a:schemeClr val="bg1"/>
                </a:solidFill>
              </a:rPr>
              <a:t>(Successfully ) leading a multidisciplinary team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476780361"/>
              </p:ext>
            </p:extLst>
          </p:nvPr>
        </p:nvGraphicFramePr>
        <p:xfrm>
          <a:off x="1524000" y="1679389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Up-Down Arrow 4"/>
          <p:cNvSpPr/>
          <p:nvPr/>
        </p:nvSpPr>
        <p:spPr>
          <a:xfrm>
            <a:off x="672352" y="1909482"/>
            <a:ext cx="672353" cy="3659095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959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>
            <a:outerShdw blurRad="63500" dist="25401" dir="2700000" rotWithShape="0">
              <a:srgbClr val="000000">
                <a:alpha val="42998"/>
              </a:srgbClr>
            </a:outerShdw>
          </a:effectLst>
        </p:spPr>
        <p:txBody>
          <a:bodyPr anchor="t"/>
          <a:lstStyle/>
          <a:p>
            <a:pPr eaLnBrk="1" hangingPunct="1"/>
            <a:r>
              <a:rPr lang="en-US" altLang="en-US" sz="3600" b="1" i="1" dirty="0">
                <a:solidFill>
                  <a:srgbClr val="EBF1DE"/>
                </a:solidFill>
                <a:latin typeface="Arial" charset="0"/>
                <a:cs typeface="Arial" charset="0"/>
              </a:rPr>
              <a:t>Neurosurgeons as leaders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01231" y="3711336"/>
            <a:ext cx="3377821" cy="2533367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2900145" y="3294225"/>
            <a:ext cx="177421" cy="228600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3057095" y="3075011"/>
            <a:ext cx="218364" cy="237128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275459" y="2811011"/>
            <a:ext cx="300251" cy="341193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637127" y="2554263"/>
            <a:ext cx="395785" cy="427345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032912" y="-6824"/>
            <a:ext cx="4906372" cy="5834418"/>
          </a:xfrm>
          <a:prstGeom prst="ellipse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509" name="Picture 5" descr="File:Napoleon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508" y="1001333"/>
            <a:ext cx="3257180" cy="38181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159465" y="5827594"/>
            <a:ext cx="29845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Napoleon crossing the Alps</a:t>
            </a:r>
          </a:p>
          <a:p>
            <a:r>
              <a:rPr lang="en-US" i="1" dirty="0"/>
              <a:t>Jacques-Louis David, 1801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8426"/>
            <a:ext cx="8202706" cy="1143000"/>
          </a:xfrm>
        </p:spPr>
        <p:txBody>
          <a:bodyPr/>
          <a:lstStyle/>
          <a:p>
            <a:r>
              <a:rPr lang="en-US" i="1" dirty="0">
                <a:solidFill>
                  <a:schemeClr val="bg1"/>
                </a:solidFill>
              </a:rPr>
              <a:t>Medical leadership for neurosurgery residents</a:t>
            </a:r>
          </a:p>
        </p:txBody>
      </p:sp>
      <p:pic>
        <p:nvPicPr>
          <p:cNvPr id="81925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03" t="12500" r="39518" b="4735"/>
          <a:stretch/>
        </p:blipFill>
        <p:spPr bwMode="auto">
          <a:xfrm>
            <a:off x="2568389" y="1936377"/>
            <a:ext cx="4672560" cy="4598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65858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9108"/>
            <a:ext cx="8229600" cy="1143000"/>
          </a:xfrm>
        </p:spPr>
        <p:txBody>
          <a:bodyPr/>
          <a:lstStyle/>
          <a:p>
            <a:pPr algn="l"/>
            <a:r>
              <a:rPr lang="en-US" i="1" dirty="0">
                <a:solidFill>
                  <a:schemeClr val="bg1"/>
                </a:solidFill>
              </a:rPr>
              <a:t>Medical leadership for neurosurgery residents</a:t>
            </a:r>
          </a:p>
        </p:txBody>
      </p:sp>
      <p:pic>
        <p:nvPicPr>
          <p:cNvPr id="81922" name="Picture 2" descr="C:\Users\Mestre\Desktop\Fotos\2013-14\CAM0004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521" y="4679578"/>
            <a:ext cx="2904562" cy="217842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3" name="Picture 3" descr="C:\Users\Mestre\Desktop\Fotos\2013-14\CAM0009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521" y="268940"/>
            <a:ext cx="2904562" cy="217842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24" name="Picture 4" descr="C:\Users\Mestre\Desktop\Fotos\2013-14\DSC00690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06" t="22158" r="13677" b="11176"/>
          <a:stretch/>
        </p:blipFill>
        <p:spPr bwMode="auto">
          <a:xfrm>
            <a:off x="6091521" y="2528050"/>
            <a:ext cx="2866595" cy="21515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57201" y="2285999"/>
            <a:ext cx="540571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Just like most aspects of resident training, no “quick and easy” recipe;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Summation of individual values, traits, beliefs and experience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Each resident must become a leader with his/her own style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At least when caring for the individual patient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Do the best for your patient, work hard and take charge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601035" y="5967826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chemeClr val="bg1"/>
                </a:solidFill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2195441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Title 6"/>
          <p:cNvSpPr>
            <a:spLocks noGrp="1"/>
          </p:cNvSpPr>
          <p:nvPr>
            <p:ph type="title"/>
          </p:nvPr>
        </p:nvSpPr>
        <p:spPr>
          <a:xfrm>
            <a:off x="457200" y="110862"/>
            <a:ext cx="8229600" cy="1143000"/>
          </a:xfrm>
        </p:spPr>
        <p:txBody>
          <a:bodyPr/>
          <a:lstStyle/>
          <a:p>
            <a:r>
              <a:rPr lang="en-US" altLang="en-US" i="1" dirty="0">
                <a:solidFill>
                  <a:schemeClr val="bg1"/>
                </a:solidFill>
              </a:rPr>
              <a:t>What is leadership?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67151" y="1253862"/>
            <a:ext cx="8362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bg1"/>
                </a:solidFill>
              </a:rPr>
              <a:t>“A process of social influence in which one person can enlist the aid and support of others in the accomplishment of a common task” – </a:t>
            </a:r>
            <a:r>
              <a:rPr lang="en-US" dirty="0" err="1">
                <a:solidFill>
                  <a:schemeClr val="bg1"/>
                </a:solidFill>
              </a:rPr>
              <a:t>Chemers</a:t>
            </a:r>
            <a:r>
              <a:rPr lang="en-US" dirty="0">
                <a:solidFill>
                  <a:schemeClr val="bg1"/>
                </a:solidFill>
              </a:rPr>
              <a:t>, 1997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Title 6"/>
          <p:cNvSpPr>
            <a:spLocks noGrp="1"/>
          </p:cNvSpPr>
          <p:nvPr>
            <p:ph type="title"/>
          </p:nvPr>
        </p:nvSpPr>
        <p:spPr>
          <a:xfrm>
            <a:off x="457200" y="110862"/>
            <a:ext cx="8229600" cy="1143000"/>
          </a:xfrm>
        </p:spPr>
        <p:txBody>
          <a:bodyPr/>
          <a:lstStyle/>
          <a:p>
            <a:r>
              <a:rPr lang="en-US" altLang="en-US" i="1" dirty="0">
                <a:solidFill>
                  <a:schemeClr val="bg1"/>
                </a:solidFill>
              </a:rPr>
              <a:t>What is leadership?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67151" y="1253862"/>
            <a:ext cx="8362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bg1"/>
                </a:solidFill>
              </a:rPr>
              <a:t>“A process of social influence in which one person can enlist the aid and support of others in the accomplishment of a common task” – </a:t>
            </a:r>
            <a:r>
              <a:rPr lang="en-US" dirty="0" err="1">
                <a:solidFill>
                  <a:schemeClr val="bg1"/>
                </a:solidFill>
              </a:rPr>
              <a:t>Chemers</a:t>
            </a:r>
            <a:r>
              <a:rPr lang="en-US" dirty="0">
                <a:solidFill>
                  <a:schemeClr val="bg1"/>
                </a:solidFill>
              </a:rPr>
              <a:t>, 1997</a:t>
            </a:r>
          </a:p>
        </p:txBody>
      </p:sp>
      <p:pic>
        <p:nvPicPr>
          <p:cNvPr id="22534" name="Picture 6" descr="http://artchronicler.files.wordpress.com/2010/04/school-of-athens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626" y="2159348"/>
            <a:ext cx="4181475" cy="28013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1948" y="1949798"/>
            <a:ext cx="403860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Theories: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u="sng" dirty="0">
                <a:solidFill>
                  <a:schemeClr val="bg1"/>
                </a:solidFill>
              </a:rPr>
              <a:t>Trait</a:t>
            </a:r>
            <a:r>
              <a:rPr lang="en-US" dirty="0">
                <a:solidFill>
                  <a:schemeClr val="bg1"/>
                </a:solidFill>
              </a:rPr>
              <a:t> – Plato, Plutarch and western world until 19</a:t>
            </a:r>
            <a:r>
              <a:rPr lang="en-US" baseline="30000" dirty="0">
                <a:solidFill>
                  <a:schemeClr val="bg1"/>
                </a:solidFill>
              </a:rPr>
              <a:t>th</a:t>
            </a:r>
            <a:r>
              <a:rPr lang="en-US" dirty="0">
                <a:solidFill>
                  <a:schemeClr val="bg1"/>
                </a:solidFill>
              </a:rPr>
              <a:t> century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i="1" dirty="0">
                <a:solidFill>
                  <a:schemeClr val="bg1"/>
                </a:solidFill>
              </a:rPr>
              <a:t>Individual traits are the determining factor</a:t>
            </a:r>
            <a:r>
              <a:rPr lang="en-US" dirty="0">
                <a:solidFill>
                  <a:schemeClr val="bg1"/>
                </a:solidFill>
              </a:rPr>
              <a:t> </a:t>
            </a:r>
            <a:endParaRPr lang="en-US" b="1" u="sng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86400" y="5029884"/>
            <a:ext cx="31341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School of Athens</a:t>
            </a:r>
          </a:p>
          <a:p>
            <a:r>
              <a:rPr lang="en-US" sz="1600" i="1" dirty="0" err="1"/>
              <a:t>Musei</a:t>
            </a:r>
            <a:r>
              <a:rPr lang="en-US" sz="1600" i="1" dirty="0"/>
              <a:t> </a:t>
            </a:r>
            <a:r>
              <a:rPr lang="en-US" sz="1600" i="1" dirty="0" err="1"/>
              <a:t>Vaticani</a:t>
            </a:r>
            <a:endParaRPr lang="en-US" sz="1600" i="1" dirty="0"/>
          </a:p>
          <a:p>
            <a:r>
              <a:rPr lang="en-US" sz="1600" i="1" dirty="0" err="1"/>
              <a:t>Rafaello</a:t>
            </a:r>
            <a:r>
              <a:rPr lang="en-US" sz="1600" i="1" dirty="0"/>
              <a:t> </a:t>
            </a:r>
            <a:r>
              <a:rPr lang="en-US" sz="1600" i="1" dirty="0" err="1"/>
              <a:t>Sanzio</a:t>
            </a:r>
            <a:r>
              <a:rPr lang="en-US" sz="1600" i="1" dirty="0"/>
              <a:t> da </a:t>
            </a:r>
            <a:r>
              <a:rPr lang="en-US" sz="1600" i="1" dirty="0" err="1"/>
              <a:t>Urbino</a:t>
            </a:r>
            <a:r>
              <a:rPr lang="en-US" sz="1600" i="1" dirty="0"/>
              <a:t>, 1510</a:t>
            </a:r>
          </a:p>
        </p:txBody>
      </p:sp>
    </p:spTree>
    <p:extLst>
      <p:ext uri="{BB962C8B-B14F-4D97-AF65-F5344CB8AC3E}">
        <p14:creationId xmlns:p14="http://schemas.microsoft.com/office/powerpoint/2010/main" val="19295142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Title 6"/>
          <p:cNvSpPr>
            <a:spLocks noGrp="1"/>
          </p:cNvSpPr>
          <p:nvPr>
            <p:ph type="title"/>
          </p:nvPr>
        </p:nvSpPr>
        <p:spPr>
          <a:xfrm>
            <a:off x="457200" y="110862"/>
            <a:ext cx="8229600" cy="1143000"/>
          </a:xfrm>
        </p:spPr>
        <p:txBody>
          <a:bodyPr/>
          <a:lstStyle/>
          <a:p>
            <a:r>
              <a:rPr lang="en-US" altLang="en-US" i="1" dirty="0">
                <a:solidFill>
                  <a:schemeClr val="bg1"/>
                </a:solidFill>
              </a:rPr>
              <a:t>What is leadership?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67151" y="1253862"/>
            <a:ext cx="8362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bg1"/>
                </a:solidFill>
              </a:rPr>
              <a:t>“A process of social influence in which one person can enlist the aid and support of others in the accomplishment of a common task” – </a:t>
            </a:r>
            <a:r>
              <a:rPr lang="en-US" dirty="0" err="1">
                <a:solidFill>
                  <a:schemeClr val="bg1"/>
                </a:solidFill>
              </a:rPr>
              <a:t>Chemers</a:t>
            </a:r>
            <a:r>
              <a:rPr lang="en-US" dirty="0">
                <a:solidFill>
                  <a:schemeClr val="bg1"/>
                </a:solidFill>
              </a:rPr>
              <a:t>, 1997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61949" y="1949798"/>
            <a:ext cx="428667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Theories: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Trait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u="sng" dirty="0">
                <a:solidFill>
                  <a:schemeClr val="bg1"/>
                </a:solidFill>
              </a:rPr>
              <a:t>Situational</a:t>
            </a:r>
            <a:r>
              <a:rPr lang="en-US" dirty="0">
                <a:solidFill>
                  <a:schemeClr val="bg1"/>
                </a:solidFill>
              </a:rPr>
              <a:t> – 19</a:t>
            </a:r>
            <a:r>
              <a:rPr lang="en-US" baseline="30000" dirty="0">
                <a:solidFill>
                  <a:schemeClr val="bg1"/>
                </a:solidFill>
              </a:rPr>
              <a:t>th</a:t>
            </a:r>
            <a:r>
              <a:rPr lang="en-US" dirty="0">
                <a:solidFill>
                  <a:schemeClr val="bg1"/>
                </a:solidFill>
              </a:rPr>
              <a:t> and 20</a:t>
            </a:r>
            <a:r>
              <a:rPr lang="en-US" baseline="30000" dirty="0">
                <a:solidFill>
                  <a:schemeClr val="bg1"/>
                </a:solidFill>
              </a:rPr>
              <a:t>th</a:t>
            </a:r>
            <a:r>
              <a:rPr lang="en-US" dirty="0">
                <a:solidFill>
                  <a:schemeClr val="bg1"/>
                </a:solidFill>
              </a:rPr>
              <a:t> century, Spencer, Marx, Fiedler</a:t>
            </a:r>
            <a:endParaRPr lang="en-US" b="1" u="sng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i="1" dirty="0">
                <a:solidFill>
                  <a:schemeClr val="bg1"/>
                </a:solidFill>
              </a:rPr>
              <a:t>Different situations (and followers) call for different  traits</a:t>
            </a:r>
          </a:p>
          <a:p>
            <a:endParaRPr lang="en-US" b="1" i="1" u="sng" dirty="0">
              <a:solidFill>
                <a:schemeClr val="bg1"/>
              </a:solidFill>
            </a:endParaRPr>
          </a:p>
          <a:p>
            <a:r>
              <a:rPr lang="en-US" i="1" dirty="0">
                <a:solidFill>
                  <a:schemeClr val="bg1"/>
                </a:solidFill>
              </a:rPr>
              <a:t>Leadership styles:</a:t>
            </a:r>
          </a:p>
          <a:p>
            <a:r>
              <a:rPr lang="en-US" i="1" dirty="0">
                <a:solidFill>
                  <a:schemeClr val="bg1"/>
                </a:solidFill>
              </a:rPr>
              <a:t>	</a:t>
            </a:r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5680913"/>
              </p:ext>
            </p:extLst>
          </p:nvPr>
        </p:nvGraphicFramePr>
        <p:xfrm>
          <a:off x="361948" y="4919170"/>
          <a:ext cx="6096000" cy="1838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i="1" dirty="0"/>
                        <a:t>Authoritarian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Crisis, war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Day-to-day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i="1" dirty="0"/>
                        <a:t>Democratic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Consensus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Crisis, dissent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i="1" dirty="0"/>
                        <a:t>“Laissez-faire”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Freedom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Organizational problems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66564" name="Picture 4" descr="https://encrypted-tbn2.gstatic.com/images?q=tbn:ANd9GcR5rLo9fsOg0tm06W6mAyNiJ2u6HSSvjF_yWgf_HXye2bhQTkJORQ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701" y="1949798"/>
            <a:ext cx="3962400" cy="28575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24561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Title 6"/>
          <p:cNvSpPr>
            <a:spLocks noGrp="1"/>
          </p:cNvSpPr>
          <p:nvPr>
            <p:ph type="title"/>
          </p:nvPr>
        </p:nvSpPr>
        <p:spPr>
          <a:xfrm>
            <a:off x="457200" y="110862"/>
            <a:ext cx="8229600" cy="1143000"/>
          </a:xfrm>
        </p:spPr>
        <p:txBody>
          <a:bodyPr/>
          <a:lstStyle/>
          <a:p>
            <a:r>
              <a:rPr lang="en-US" altLang="en-US" i="1" dirty="0">
                <a:solidFill>
                  <a:schemeClr val="bg1"/>
                </a:solidFill>
              </a:rPr>
              <a:t>What is leadership?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67151" y="1253862"/>
            <a:ext cx="8362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bg1"/>
                </a:solidFill>
              </a:rPr>
              <a:t>“A process of social influence in which one person can enlist the aid and support of others in the accomplishment of a common task” – </a:t>
            </a:r>
            <a:r>
              <a:rPr lang="en-US" dirty="0" err="1">
                <a:solidFill>
                  <a:schemeClr val="bg1"/>
                </a:solidFill>
              </a:rPr>
              <a:t>Chemers</a:t>
            </a:r>
            <a:r>
              <a:rPr lang="en-US" dirty="0">
                <a:solidFill>
                  <a:schemeClr val="bg1"/>
                </a:solidFill>
              </a:rPr>
              <a:t>, 1997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21004" y="1949798"/>
            <a:ext cx="382069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Theories: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Trait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u="sng" dirty="0">
                <a:solidFill>
                  <a:schemeClr val="bg1"/>
                </a:solidFill>
              </a:rPr>
              <a:t>Situational</a:t>
            </a:r>
            <a:r>
              <a:rPr lang="en-US" dirty="0">
                <a:solidFill>
                  <a:schemeClr val="bg1"/>
                </a:solidFill>
              </a:rPr>
              <a:t> – 19</a:t>
            </a:r>
            <a:r>
              <a:rPr lang="en-US" baseline="30000" dirty="0">
                <a:solidFill>
                  <a:schemeClr val="bg1"/>
                </a:solidFill>
              </a:rPr>
              <a:t>th</a:t>
            </a:r>
            <a:r>
              <a:rPr lang="en-US" dirty="0">
                <a:solidFill>
                  <a:schemeClr val="bg1"/>
                </a:solidFill>
              </a:rPr>
              <a:t> and 20</a:t>
            </a:r>
            <a:r>
              <a:rPr lang="en-US" baseline="30000" dirty="0">
                <a:solidFill>
                  <a:schemeClr val="bg1"/>
                </a:solidFill>
              </a:rPr>
              <a:t>th</a:t>
            </a:r>
            <a:r>
              <a:rPr lang="en-US" dirty="0">
                <a:solidFill>
                  <a:schemeClr val="bg1"/>
                </a:solidFill>
              </a:rPr>
              <a:t> century, Spencer, Marx, Fiedler</a:t>
            </a:r>
            <a:endParaRPr lang="en-US" b="1" u="sng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i="1" dirty="0">
                <a:solidFill>
                  <a:schemeClr val="bg1"/>
                </a:solidFill>
              </a:rPr>
              <a:t>Different situations (and followers) call for different  traits</a:t>
            </a:r>
          </a:p>
          <a:p>
            <a:endParaRPr lang="en-US" b="1" i="1" u="sng" dirty="0">
              <a:solidFill>
                <a:schemeClr val="bg1"/>
              </a:solidFill>
            </a:endParaRPr>
          </a:p>
          <a:p>
            <a:r>
              <a:rPr lang="en-US" i="1" dirty="0">
                <a:solidFill>
                  <a:schemeClr val="bg1"/>
                </a:solidFill>
              </a:rPr>
              <a:t>Leadership styles:</a:t>
            </a:r>
          </a:p>
          <a:p>
            <a:r>
              <a:rPr lang="en-US" i="1" dirty="0">
                <a:solidFill>
                  <a:schemeClr val="bg1"/>
                </a:solidFill>
              </a:rPr>
              <a:t>	</a:t>
            </a:r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10545"/>
              </p:ext>
            </p:extLst>
          </p:nvPr>
        </p:nvGraphicFramePr>
        <p:xfrm>
          <a:off x="361948" y="4919170"/>
          <a:ext cx="6096000" cy="1838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i="1" dirty="0"/>
                        <a:t>Authoritarian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Crisis, war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Day-to-day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i="1" dirty="0"/>
                        <a:t>Democratic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Consensus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Crisis, dissent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i="1" dirty="0"/>
                        <a:t>“Laissez-faire”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Freedom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Organizational problems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69636" name="Picture 4" descr="http://upload.wikimedia.org/wikipedia/commons/1/1a/Landing_French-Gallipol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6435" y="2060627"/>
            <a:ext cx="3466964" cy="270981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081903" y="4860607"/>
            <a:ext cx="14814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Gallipoli, 1915</a:t>
            </a:r>
          </a:p>
        </p:txBody>
      </p:sp>
    </p:spTree>
    <p:extLst>
      <p:ext uri="{BB962C8B-B14F-4D97-AF65-F5344CB8AC3E}">
        <p14:creationId xmlns:p14="http://schemas.microsoft.com/office/powerpoint/2010/main" val="41042091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Title 6"/>
          <p:cNvSpPr>
            <a:spLocks noGrp="1"/>
          </p:cNvSpPr>
          <p:nvPr>
            <p:ph type="title"/>
          </p:nvPr>
        </p:nvSpPr>
        <p:spPr>
          <a:xfrm>
            <a:off x="457200" y="110862"/>
            <a:ext cx="8229600" cy="1143000"/>
          </a:xfrm>
        </p:spPr>
        <p:txBody>
          <a:bodyPr/>
          <a:lstStyle/>
          <a:p>
            <a:r>
              <a:rPr lang="en-US" altLang="en-US" i="1" dirty="0">
                <a:solidFill>
                  <a:schemeClr val="bg1"/>
                </a:solidFill>
              </a:rPr>
              <a:t>What is leadership?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67151" y="1253862"/>
            <a:ext cx="8362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bg1"/>
                </a:solidFill>
              </a:rPr>
              <a:t>“A process of social influence in which one person can enlist the aid and support of others in the accomplishment of a common task” – </a:t>
            </a:r>
            <a:r>
              <a:rPr lang="en-US" dirty="0" err="1">
                <a:solidFill>
                  <a:schemeClr val="bg1"/>
                </a:solidFill>
              </a:rPr>
              <a:t>Chemers</a:t>
            </a:r>
            <a:r>
              <a:rPr lang="en-US" dirty="0">
                <a:solidFill>
                  <a:schemeClr val="bg1"/>
                </a:solidFill>
              </a:rPr>
              <a:t>, 1997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61949" y="1949798"/>
            <a:ext cx="390077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Theories: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Trait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u="sng" dirty="0">
                <a:solidFill>
                  <a:schemeClr val="bg1"/>
                </a:solidFill>
              </a:rPr>
              <a:t>Situational</a:t>
            </a:r>
            <a:r>
              <a:rPr lang="en-US" dirty="0">
                <a:solidFill>
                  <a:schemeClr val="bg1"/>
                </a:solidFill>
              </a:rPr>
              <a:t> – 19</a:t>
            </a:r>
            <a:r>
              <a:rPr lang="en-US" baseline="30000" dirty="0">
                <a:solidFill>
                  <a:schemeClr val="bg1"/>
                </a:solidFill>
              </a:rPr>
              <a:t>th</a:t>
            </a:r>
            <a:r>
              <a:rPr lang="en-US" dirty="0">
                <a:solidFill>
                  <a:schemeClr val="bg1"/>
                </a:solidFill>
              </a:rPr>
              <a:t> and 20</a:t>
            </a:r>
            <a:r>
              <a:rPr lang="en-US" baseline="30000" dirty="0">
                <a:solidFill>
                  <a:schemeClr val="bg1"/>
                </a:solidFill>
              </a:rPr>
              <a:t>th</a:t>
            </a:r>
            <a:r>
              <a:rPr lang="en-US" dirty="0">
                <a:solidFill>
                  <a:schemeClr val="bg1"/>
                </a:solidFill>
              </a:rPr>
              <a:t> century, Spencer, Marx, Fiedler</a:t>
            </a:r>
            <a:endParaRPr lang="en-US" b="1" u="sng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i="1" dirty="0">
                <a:solidFill>
                  <a:schemeClr val="bg1"/>
                </a:solidFill>
              </a:rPr>
              <a:t>Different situations (and followers) call for different  traits</a:t>
            </a:r>
          </a:p>
          <a:p>
            <a:endParaRPr lang="en-US" b="1" i="1" u="sng" dirty="0">
              <a:solidFill>
                <a:schemeClr val="bg1"/>
              </a:solidFill>
            </a:endParaRPr>
          </a:p>
          <a:p>
            <a:r>
              <a:rPr lang="en-US" i="1" dirty="0">
                <a:solidFill>
                  <a:schemeClr val="bg1"/>
                </a:solidFill>
              </a:rPr>
              <a:t>Leadership styles:</a:t>
            </a:r>
          </a:p>
          <a:p>
            <a:r>
              <a:rPr lang="en-US" i="1" dirty="0">
                <a:solidFill>
                  <a:schemeClr val="bg1"/>
                </a:solidFill>
              </a:rPr>
              <a:t>	</a:t>
            </a:r>
            <a:endParaRPr lang="en-US" dirty="0">
              <a:solidFill>
                <a:schemeClr val="bg1"/>
              </a:solidFill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8179798"/>
              </p:ext>
            </p:extLst>
          </p:nvPr>
        </p:nvGraphicFramePr>
        <p:xfrm>
          <a:off x="361948" y="4919170"/>
          <a:ext cx="6096000" cy="1838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i="1" dirty="0"/>
                        <a:t>Authoritarian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Crisis, war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Day-to-day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i="1" dirty="0"/>
                        <a:t>Democratic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Consensus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Crisis, dissent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i="1" dirty="0"/>
                        <a:t>“Laissez-faire”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Freedom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Organizational problems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70660" name="Picture 4" descr="http://upload.wikimedia.org/wikipedia/commons/8/88/WinstonChurchill1916Army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0016" y="1949798"/>
            <a:ext cx="2118866" cy="271214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476785" y="4661946"/>
            <a:ext cx="20620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Lt. Col. Churchill in France, 1916</a:t>
            </a:r>
          </a:p>
        </p:txBody>
      </p:sp>
    </p:spTree>
    <p:extLst>
      <p:ext uri="{BB962C8B-B14F-4D97-AF65-F5344CB8AC3E}">
        <p14:creationId xmlns:p14="http://schemas.microsoft.com/office/powerpoint/2010/main" val="25041702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Title 6"/>
          <p:cNvSpPr>
            <a:spLocks noGrp="1"/>
          </p:cNvSpPr>
          <p:nvPr>
            <p:ph type="title"/>
          </p:nvPr>
        </p:nvSpPr>
        <p:spPr>
          <a:xfrm>
            <a:off x="457200" y="110862"/>
            <a:ext cx="8229600" cy="1143000"/>
          </a:xfrm>
        </p:spPr>
        <p:txBody>
          <a:bodyPr/>
          <a:lstStyle/>
          <a:p>
            <a:r>
              <a:rPr lang="en-US" altLang="en-US" i="1" dirty="0">
                <a:solidFill>
                  <a:schemeClr val="bg1"/>
                </a:solidFill>
              </a:rPr>
              <a:t>What is leadership?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67151" y="1253862"/>
            <a:ext cx="8362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bg1"/>
                </a:solidFill>
              </a:rPr>
              <a:t>“A process of social influence in which one person can enlist the aid and support of others in the accomplishment of a common task” – </a:t>
            </a:r>
            <a:r>
              <a:rPr lang="en-US" dirty="0" err="1">
                <a:solidFill>
                  <a:schemeClr val="bg1"/>
                </a:solidFill>
              </a:rPr>
              <a:t>Chemers</a:t>
            </a:r>
            <a:r>
              <a:rPr lang="en-US" dirty="0">
                <a:solidFill>
                  <a:schemeClr val="bg1"/>
                </a:solidFill>
              </a:rPr>
              <a:t>, 1997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61949" y="1949798"/>
            <a:ext cx="428667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Theories: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Trait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Situational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u="sng" dirty="0">
                <a:solidFill>
                  <a:schemeClr val="bg1"/>
                </a:solidFill>
              </a:rPr>
              <a:t>Contingency</a:t>
            </a:r>
            <a:r>
              <a:rPr lang="en-US" dirty="0">
                <a:solidFill>
                  <a:schemeClr val="bg1"/>
                </a:solidFill>
              </a:rPr>
              <a:t> – Fiedler, 1967</a:t>
            </a:r>
            <a:endParaRPr lang="en-US" b="1" u="sng" dirty="0">
              <a:solidFill>
                <a:schemeClr val="bg1"/>
              </a:solidFill>
            </a:endParaRPr>
          </a:p>
          <a:p>
            <a:endParaRPr lang="en-US" i="1" dirty="0">
              <a:solidFill>
                <a:schemeClr val="bg1"/>
              </a:solidFill>
            </a:endParaRPr>
          </a:p>
          <a:p>
            <a:r>
              <a:rPr lang="en-US" i="1" dirty="0">
                <a:solidFill>
                  <a:schemeClr val="bg1"/>
                </a:solidFill>
              </a:rPr>
              <a:t>Leaders accomplish tasks by focusing on the group (</a:t>
            </a:r>
            <a:r>
              <a:rPr lang="en-US" dirty="0">
                <a:solidFill>
                  <a:schemeClr val="bg1"/>
                </a:solidFill>
              </a:rPr>
              <a:t>relationship-centered</a:t>
            </a:r>
            <a:r>
              <a:rPr lang="en-US" i="1" dirty="0">
                <a:solidFill>
                  <a:schemeClr val="bg1"/>
                </a:solidFill>
              </a:rPr>
              <a:t>) or the goal </a:t>
            </a:r>
            <a:r>
              <a:rPr lang="en-US" dirty="0">
                <a:solidFill>
                  <a:schemeClr val="bg1"/>
                </a:solidFill>
              </a:rPr>
              <a:t>(task-oriented).</a:t>
            </a:r>
            <a:r>
              <a:rPr lang="en-US" i="1" dirty="0">
                <a:solidFill>
                  <a:schemeClr val="bg1"/>
                </a:solidFill>
              </a:rPr>
              <a:t>  </a:t>
            </a:r>
          </a:p>
          <a:p>
            <a:endParaRPr lang="en-US" b="1" i="1" u="sng" dirty="0">
              <a:solidFill>
                <a:schemeClr val="bg1"/>
              </a:solidFill>
            </a:endParaRPr>
          </a:p>
          <a:p>
            <a:r>
              <a:rPr lang="en-US" i="1" dirty="0">
                <a:solidFill>
                  <a:schemeClr val="bg1"/>
                </a:solidFill>
              </a:rPr>
              <a:t>Both methods may be (un)successful depending on the situation and balance.</a:t>
            </a:r>
          </a:p>
          <a:p>
            <a:r>
              <a:rPr lang="en-US" i="1" dirty="0">
                <a:solidFill>
                  <a:schemeClr val="bg1"/>
                </a:solidFill>
              </a:rPr>
              <a:t>	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1682" name="Picture 2" descr="File:Management Gri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286" y="2111828"/>
            <a:ext cx="3799514" cy="368867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08244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Title 6"/>
          <p:cNvSpPr>
            <a:spLocks noGrp="1"/>
          </p:cNvSpPr>
          <p:nvPr>
            <p:ph type="title"/>
          </p:nvPr>
        </p:nvSpPr>
        <p:spPr>
          <a:xfrm>
            <a:off x="457200" y="110862"/>
            <a:ext cx="8229600" cy="1143000"/>
          </a:xfrm>
        </p:spPr>
        <p:txBody>
          <a:bodyPr/>
          <a:lstStyle/>
          <a:p>
            <a:r>
              <a:rPr lang="en-US" altLang="en-US" i="1" dirty="0">
                <a:solidFill>
                  <a:schemeClr val="bg1"/>
                </a:solidFill>
              </a:rPr>
              <a:t>What is leadership?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67151" y="1253862"/>
            <a:ext cx="8362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chemeClr val="bg1"/>
                </a:solidFill>
              </a:rPr>
              <a:t>“A process of social influence in which one person can enlist the aid and support of others in the accomplishment of a common task” – </a:t>
            </a:r>
            <a:r>
              <a:rPr lang="en-US" dirty="0" err="1">
                <a:solidFill>
                  <a:schemeClr val="bg1"/>
                </a:solidFill>
              </a:rPr>
              <a:t>Chemers</a:t>
            </a:r>
            <a:r>
              <a:rPr lang="en-US" dirty="0">
                <a:solidFill>
                  <a:schemeClr val="bg1"/>
                </a:solidFill>
              </a:rPr>
              <a:t>, 1997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61948" y="1949798"/>
            <a:ext cx="5276851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Theories: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Trait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Situational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Contingency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u="sng" dirty="0">
                <a:solidFill>
                  <a:schemeClr val="bg1"/>
                </a:solidFill>
              </a:rPr>
              <a:t>Functional</a:t>
            </a:r>
            <a:r>
              <a:rPr lang="en-US" dirty="0">
                <a:solidFill>
                  <a:schemeClr val="bg1"/>
                </a:solidFill>
              </a:rPr>
              <a:t> – late 20</a:t>
            </a:r>
            <a:r>
              <a:rPr lang="en-US" baseline="30000" dirty="0">
                <a:solidFill>
                  <a:schemeClr val="bg1"/>
                </a:solidFill>
              </a:rPr>
              <a:t>th</a:t>
            </a:r>
            <a:r>
              <a:rPr lang="en-US" dirty="0">
                <a:solidFill>
                  <a:schemeClr val="bg1"/>
                </a:solidFill>
              </a:rPr>
              <a:t> century </a:t>
            </a:r>
            <a:endParaRPr lang="en-US" b="1" u="sng" dirty="0">
              <a:solidFill>
                <a:schemeClr val="bg1"/>
              </a:solidFill>
            </a:endParaRPr>
          </a:p>
          <a:p>
            <a:endParaRPr lang="en-US" i="1" dirty="0">
              <a:solidFill>
                <a:schemeClr val="bg1"/>
              </a:solidFill>
            </a:endParaRPr>
          </a:p>
          <a:p>
            <a:r>
              <a:rPr lang="en-US" i="1" dirty="0">
                <a:solidFill>
                  <a:schemeClr val="bg1"/>
                </a:solidFill>
              </a:rPr>
              <a:t>Leader’s  main job is to make sure whatever is necessary to group needs is taken care of. </a:t>
            </a:r>
          </a:p>
          <a:p>
            <a:endParaRPr lang="en-US" b="1" i="1" u="sng" dirty="0">
              <a:solidFill>
                <a:schemeClr val="bg1"/>
              </a:solidFill>
            </a:endParaRPr>
          </a:p>
          <a:p>
            <a:r>
              <a:rPr lang="en-US" i="1" dirty="0">
                <a:solidFill>
                  <a:schemeClr val="bg1"/>
                </a:solidFill>
              </a:rPr>
              <a:t>Variety of leader behaviors facilitate these functions but 2 broad categories: </a:t>
            </a:r>
            <a:r>
              <a:rPr lang="en-US" b="1" i="1" u="sng" dirty="0">
                <a:solidFill>
                  <a:schemeClr val="bg1"/>
                </a:solidFill>
              </a:rPr>
              <a:t>consideration</a:t>
            </a:r>
            <a:r>
              <a:rPr lang="en-US" i="1" dirty="0">
                <a:solidFill>
                  <a:schemeClr val="bg1"/>
                </a:solidFill>
              </a:rPr>
              <a:t> (concern for subordinates, effective relationships) and </a:t>
            </a:r>
            <a:r>
              <a:rPr lang="en-US" b="1" i="1" u="sng" dirty="0">
                <a:solidFill>
                  <a:schemeClr val="bg1"/>
                </a:solidFill>
              </a:rPr>
              <a:t>initiating structure</a:t>
            </a:r>
            <a:r>
              <a:rPr lang="en-US" i="1" dirty="0">
                <a:solidFill>
                  <a:schemeClr val="bg1"/>
                </a:solidFill>
              </a:rPr>
              <a:t> (task accomplishment, holding subordinates accountable)</a:t>
            </a:r>
          </a:p>
          <a:p>
            <a:r>
              <a:rPr lang="en-US" i="1" dirty="0">
                <a:solidFill>
                  <a:schemeClr val="bg1"/>
                </a:solidFill>
              </a:rPr>
              <a:t>	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2471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4979</TotalTime>
  <Words>2034</Words>
  <Application>Microsoft Office PowerPoint</Application>
  <PresentationFormat>On-screen Show (4:3)</PresentationFormat>
  <Paragraphs>324</Paragraphs>
  <Slides>21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4" baseType="lpstr">
      <vt:lpstr>Arial</vt:lpstr>
      <vt:lpstr>Calibri</vt:lpstr>
      <vt:lpstr>Office Theme</vt:lpstr>
      <vt:lpstr>Medical leadership for neurosurgery residents</vt:lpstr>
      <vt:lpstr>Neurosurgeons as leaders</vt:lpstr>
      <vt:lpstr>What is leadership?</vt:lpstr>
      <vt:lpstr>What is leadership?</vt:lpstr>
      <vt:lpstr>What is leadership?</vt:lpstr>
      <vt:lpstr>What is leadership?</vt:lpstr>
      <vt:lpstr>What is leadership?</vt:lpstr>
      <vt:lpstr>What is leadership?</vt:lpstr>
      <vt:lpstr>What is leadership?</vt:lpstr>
      <vt:lpstr>What is leadership?</vt:lpstr>
      <vt:lpstr>No single theory explains it all</vt:lpstr>
      <vt:lpstr>So… how to become a leader?</vt:lpstr>
      <vt:lpstr>Leadership – theory and examples</vt:lpstr>
      <vt:lpstr>Leadership – theory and examples</vt:lpstr>
      <vt:lpstr>Leadership – theory and examples</vt:lpstr>
      <vt:lpstr>Neurosurgery, 2014</vt:lpstr>
      <vt:lpstr>(Successfully ) leading a multidisciplinary team</vt:lpstr>
      <vt:lpstr>(Successfully ) leading a multidisciplinary team</vt:lpstr>
      <vt:lpstr>(Successfully ) leading a multidisciplinary team</vt:lpstr>
      <vt:lpstr>Medical leadership for neurosurgery residents</vt:lpstr>
      <vt:lpstr>Medical leadership for neurosurgery residents</vt:lpstr>
    </vt:vector>
  </TitlesOfParts>
  <Company>Oregon Health Sciences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Brain Surgery 101</dc:title>
  <dc:creator>Andrew Rekito</dc:creator>
  <cp:lastModifiedBy>Joni Shulman</cp:lastModifiedBy>
  <cp:revision>82</cp:revision>
  <cp:lastPrinted>2013-01-28T00:43:21Z</cp:lastPrinted>
  <dcterms:created xsi:type="dcterms:W3CDTF">2010-04-16T17:03:25Z</dcterms:created>
  <dcterms:modified xsi:type="dcterms:W3CDTF">2020-03-02T23:11:13Z</dcterms:modified>
</cp:coreProperties>
</file>