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59"/>
  </p:notesMasterIdLst>
  <p:sldIdLst>
    <p:sldId id="270" r:id="rId7"/>
    <p:sldId id="303" r:id="rId8"/>
    <p:sldId id="302" r:id="rId9"/>
    <p:sldId id="306" r:id="rId10"/>
    <p:sldId id="264" r:id="rId11"/>
    <p:sldId id="265" r:id="rId12"/>
    <p:sldId id="297" r:id="rId13"/>
    <p:sldId id="293" r:id="rId14"/>
    <p:sldId id="257" r:id="rId15"/>
    <p:sldId id="285" r:id="rId16"/>
    <p:sldId id="263" r:id="rId17"/>
    <p:sldId id="287" r:id="rId18"/>
    <p:sldId id="259" r:id="rId19"/>
    <p:sldId id="301" r:id="rId20"/>
    <p:sldId id="295" r:id="rId21"/>
    <p:sldId id="307" r:id="rId22"/>
    <p:sldId id="281" r:id="rId23"/>
    <p:sldId id="292" r:id="rId24"/>
    <p:sldId id="299" r:id="rId25"/>
    <p:sldId id="284" r:id="rId26"/>
    <p:sldId id="296" r:id="rId27"/>
    <p:sldId id="262" r:id="rId28"/>
    <p:sldId id="261" r:id="rId29"/>
    <p:sldId id="291" r:id="rId30"/>
    <p:sldId id="272" r:id="rId31"/>
    <p:sldId id="273" r:id="rId32"/>
    <p:sldId id="274" r:id="rId33"/>
    <p:sldId id="313" r:id="rId34"/>
    <p:sldId id="312" r:id="rId35"/>
    <p:sldId id="314" r:id="rId36"/>
    <p:sldId id="309" r:id="rId37"/>
    <p:sldId id="310" r:id="rId38"/>
    <p:sldId id="278" r:id="rId39"/>
    <p:sldId id="300" r:id="rId40"/>
    <p:sldId id="258" r:id="rId41"/>
    <p:sldId id="282" r:id="rId42"/>
    <p:sldId id="286" r:id="rId43"/>
    <p:sldId id="260" r:id="rId44"/>
    <p:sldId id="290" r:id="rId45"/>
    <p:sldId id="283" r:id="rId46"/>
    <p:sldId id="289" r:id="rId47"/>
    <p:sldId id="294" r:id="rId48"/>
    <p:sldId id="304" r:id="rId49"/>
    <p:sldId id="305" r:id="rId50"/>
    <p:sldId id="271" r:id="rId51"/>
    <p:sldId id="288" r:id="rId52"/>
    <p:sldId id="279" r:id="rId53"/>
    <p:sldId id="280" r:id="rId54"/>
    <p:sldId id="316" r:id="rId55"/>
    <p:sldId id="315" r:id="rId56"/>
    <p:sldId id="308" r:id="rId57"/>
    <p:sldId id="31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8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1B4B5-3CBE-493F-B35D-9FD99F7B5550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072F-FBF7-488E-831E-5154D838D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5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228EDA-254A-4206-AA25-9C86A151953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29EBD72-66B9-4F58-A697-0DF72C728D4D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49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6B9D3-1B54-4220-88DC-4F3302486CC2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3C6113-0CE5-4A65-9000-ED16EEC8056F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3EE4E-D2A6-4A12-BEC5-3A52F2E53605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shift in the faculty represents a shift inour philosophy and the addition of high quality neurosurgical researchers Ed olfield and andres lozano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FD2F10-0F6B-4BB7-B469-C56776FD3178}" type="slidenum">
              <a:rPr lang="en-US"/>
              <a:pPr/>
              <a:t>30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8FAAF-58A3-4732-8305-63818D2AFEA6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F58DC5-5DA8-40DD-83C4-33479D7E8099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1E399E4-0449-463E-AE28-0F139A5B3FD5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37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29EBD72-66B9-4F58-A697-0DF72C728D4D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48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3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DE2EB-0737-41DB-B96A-D8F31BA920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7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7A580-8D83-4FB1-B851-D229B0E339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FCD46-9814-4174-909F-FC432027D5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42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DA956-9193-434D-BBF8-165FF22B9F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72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C4FED-2330-4090-8519-44A4390543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D0703C-BD93-4FFB-A0F3-74BEEDCA05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39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26629-4C42-4867-8479-0859591B0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81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F6FAD-F2F5-4F04-8A48-3F6F301966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1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92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04C2-55FC-4BB3-A045-056EA48750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93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B6EC1-16AD-431A-A4A3-9B32DB903D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04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00FC1-B662-4D9E-98BF-19EBFDCE89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3573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44500" y="6308725"/>
            <a:ext cx="2133600" cy="365125"/>
          </a:xfrm>
        </p:spPr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FE522B2-43EE-40F9-96AD-F66E21AFA43C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2542943-4420-42A0-9EFB-5CE1C1C87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36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2DF4FC72-6D24-4EAE-8F7B-E7B6D344392D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B5BE4BF-59F5-4DDF-BD7D-E0846F46F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1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1A1431D-4292-43A1-95FE-31FB68A99FC2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55A2000-BD67-43A1-9BFB-8DF6E101B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81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637DDC2-B106-4B8B-8918-A5FEECAB10CB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35220B3-CF14-4A8F-8CD7-BA1EBC991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68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BAC57B2-7F98-4012-AD14-361DEA006EAF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76971DB-08B8-401C-BA69-7551CAF66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17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8F85583-F0B3-4669-8875-7AD0A03E8833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F479C119-9D86-4852-ACF2-6B7927066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7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CB0ED7D1-FF57-40A5-9C41-FCE560520FFB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2431E3BA-4EA3-4FCB-9E8D-9E0A7CA42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8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38CDB911-FE4C-4649-9A95-97BA61CD938B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7D3E15D-8562-4B2B-B0EE-4360C74625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86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4B37306-35EC-4594-A13D-7FF8D5409BFA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FD9AB1A-C05D-4156-8735-E6889A994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DE7C49D-CA2C-4C9A-AB2B-B69B0FD717CD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595703C4-7892-4C1F-AA82-5BA0DE38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83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D3698302-FC12-42C7-B6C7-E394B3885E14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16A5390-794A-4B12-BDE6-F0E588EF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3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A695F7-253E-453F-B87D-FA94FE954A9E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AE0B72-8BF9-4156-8138-51F410256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18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21892B-FD11-49A7-B3BF-91E21A420541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43D7A7-3EE8-49A0-8AD6-1ABF09021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21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34140A-B085-4121-8232-0A12251E05AA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E25CF5-D316-4620-A0D6-BA898502E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38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7D9C73-4E38-4ACD-AEB9-E80091815E38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8EBB30-8B24-4527-B374-AD268CE9A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35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68D88C-219A-40A2-B362-BEC8E2AEBCB1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F63848-5C1B-4530-8E29-0F1204E12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19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C5C976-14D2-43DB-B3F4-22EF9A02B39E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A573B8C-958B-4CC5-988D-65277149E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4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213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AA9678-416D-4622-B5C9-CE5EB871F947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D4B4CE-5C49-435F-96C0-9E5EA7A82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51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23150CC-C72E-4BE1-BB1A-B4EE3EC87391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EE0860-A4F9-4E3F-A61F-E0E96338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03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A73EF8-3E1B-4867-9D98-689CD6E5C781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8C01BF-AEA3-4CD9-9DF7-61C218742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00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F56C32-872D-4334-86B3-DF3399E9C0F3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33FBDB-5399-48C8-AA1C-F1B5596F8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4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613AB6-9894-4086-A3E4-F0977B0DF4FD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1CDC86-00EB-4B76-B512-6C94D71C8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20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5E68D-017F-4049-8985-1A7F8971B1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95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6A2FF-3682-472C-AB15-575045CE13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BA690-085C-418B-9FAB-609D4C7DEF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013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CDD20-7BB8-42C8-83F2-D64AB4174B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90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3A4F3-5805-4BDC-A62B-F06A433263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65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08B1E-85AB-4FF9-A442-6E45CB7123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880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EA6B47-3CB7-45A6-8476-8F80520E21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7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BB135-E715-45E6-A54E-8A5B2C2177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10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04069-156C-4454-B51E-F27EEAD9EA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44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4DF01-2038-4475-B234-1DCDC131D8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430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BD94F-CB93-43CD-A4CA-7233242694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20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C1D0E-C1E5-4296-B749-440771C3E6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7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DE922-41E5-4E27-B79F-C0FE3C52C0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42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A6B21-D4B2-4425-AC82-4F820222CF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31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21941-53E8-40EC-825B-DCE8EB2FB9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3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53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2F6CF-1267-4B60-814C-B3F06DF297A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49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A40D7-25E9-48DD-810D-E5D0EF685E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868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38B79-679A-49F6-8E6C-3B2FAEA90B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643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BC95E-D8CF-4E3E-85B4-E60B5A5ED3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20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29FA4-CB89-4366-BD97-AAB85B383F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554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1EF16-B3B4-442A-9EC5-C8FD11A4835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698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4D7A-4897-4222-9513-C244D472A8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306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5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89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1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B7FF3-FD35-49EB-A02C-90A4923B8643}" type="datetimeFigureOut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2E7E-C562-429D-8B47-3B16BF750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DEFAD1-32B9-4D5A-B4FB-B4C340E9E1D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4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9024619-99EE-4E1A-8ECC-5DEF922AC82E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CD5042E-6EFE-4605-A7A0-D118F2680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5E104F9-0712-46E9-962A-333CC0E9A350}" type="datetimeFigureOut">
              <a:rPr lang="en-US"/>
              <a:pPr>
                <a:defRPr/>
              </a:pPr>
              <a:t>6/11/2013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2E77B9C-A681-448D-805F-11034581A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78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1106C1-E88D-452C-9FBC-EB7F2D5845C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4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BA2C2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4C7C5C-0153-45C8-8D7D-43B4B5041F9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1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304800"/>
            <a:ext cx="8763000" cy="2133600"/>
          </a:xfr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b="1" dirty="0" smtClean="0"/>
              <a:t>2012 </a:t>
            </a:r>
            <a:r>
              <a:rPr lang="en-US" sz="2000" b="1" dirty="0"/>
              <a:t>RESEARCH UPDATE IN NEUROSCIENCE FOR NEUROSURGEONS (RUNN COURSE )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October  </a:t>
            </a:r>
            <a:r>
              <a:rPr lang="en-US" sz="2000" dirty="0" smtClean="0"/>
              <a:t>28 –November 4, 2012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	SPONSORED BY THE SOCIETY OF NEUROLOGICAL </a:t>
            </a:r>
            <a:br>
              <a:rPr lang="en-US" sz="2000" dirty="0"/>
            </a:br>
            <a:r>
              <a:rPr lang="en-US" sz="2000" dirty="0"/>
              <a:t>SURGEONS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400800" cy="1143000"/>
          </a:xfrm>
          <a:solidFill>
            <a:srgbClr val="0066FF"/>
          </a:solidFill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COURSE DIRECTORS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Allan H. Friedman, M.D. and</a:t>
            </a:r>
          </a:p>
          <a:p>
            <a:r>
              <a:rPr lang="en-US" sz="2000" dirty="0">
                <a:solidFill>
                  <a:schemeClr val="bg1"/>
                </a:solidFill>
              </a:rPr>
              <a:t>Robert H. Friedlander, M.D.</a:t>
            </a:r>
          </a:p>
          <a:p>
            <a:endParaRPr lang="en-US" sz="2000" dirty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143000" y="4114800"/>
            <a:ext cx="6629400" cy="2185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CO-DIRECTORS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Issam Awad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Bruce Anderson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Henry </a:t>
            </a:r>
            <a:r>
              <a:rPr lang="en-US" sz="1600" b="1" dirty="0" err="1" smtClean="0">
                <a:solidFill>
                  <a:srgbClr val="000000"/>
                </a:solidFill>
              </a:rPr>
              <a:t>Brem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</a:rPr>
              <a:t>Antonio Chiocca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Robert Dempsey</a:t>
            </a:r>
          </a:p>
          <a:p>
            <a:pPr algn="ctr" fontAlgn="base">
              <a:spcBef>
                <a:spcPct val="2500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1143000" y="4730750"/>
          <a:ext cx="1790700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Image" r:id="rId4" imgW="2120635" imgH="1993651" progId="Photoshop.Image.8">
                  <p:embed/>
                </p:oleObj>
              </mc:Choice>
              <mc:Fallback>
                <p:oleObj name="Image" r:id="rId4" imgW="2120635" imgH="199365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730750"/>
                        <a:ext cx="1790700" cy="172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5943600" y="4800600"/>
          <a:ext cx="1584325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Image" r:id="rId6" imgW="6127011" imgH="5989839" progId="Photoshop.Image.8">
                  <p:embed/>
                </p:oleObj>
              </mc:Choice>
              <mc:Fallback>
                <p:oleObj name="Image" r:id="rId6" imgW="6127011" imgH="598983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800600"/>
                        <a:ext cx="1584325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95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181"/>
            <a:ext cx="9144000" cy="6096001"/>
          </a:xfrm>
        </p:spPr>
      </p:pic>
    </p:spTree>
    <p:extLst>
      <p:ext uri="{BB962C8B-B14F-4D97-AF65-F5344CB8AC3E}">
        <p14:creationId xmlns:p14="http://schemas.microsoft.com/office/powerpoint/2010/main" val="6738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88169" cy="6126163"/>
          </a:xfrm>
        </p:spPr>
      </p:pic>
    </p:spTree>
    <p:extLst>
      <p:ext uri="{BB962C8B-B14F-4D97-AF65-F5344CB8AC3E}">
        <p14:creationId xmlns:p14="http://schemas.microsoft.com/office/powerpoint/2010/main" val="355262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7161" b="11358"/>
          <a:stretch/>
        </p:blipFill>
        <p:spPr>
          <a:xfrm>
            <a:off x="-16258" y="152400"/>
            <a:ext cx="9164509" cy="64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SC05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9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9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SCN37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93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933" y="304800"/>
            <a:ext cx="861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“I </a:t>
            </a:r>
            <a:r>
              <a:rPr lang="en-US" sz="3200" dirty="0">
                <a:solidFill>
                  <a:schemeClr val="bg1"/>
                </a:solidFill>
              </a:rPr>
              <a:t>hesitate to say anything negative because I'm glad we were able to have those lectures in spite of the storm. However, when there is a choice I prefer live lectures. </a:t>
            </a:r>
            <a:r>
              <a:rPr lang="en-US" sz="3200" dirty="0">
                <a:solidFill>
                  <a:srgbClr val="FFFF00"/>
                </a:solidFill>
              </a:rPr>
              <a:t>In my view it's challenging to communicate things like curiosity, dedication, passion over the phone. When a lecturer is present, it's easier for their enthusiasm to be contagious, the audience becomes more engaged, and they interact more</a:t>
            </a:r>
            <a:r>
              <a:rPr lang="en-US" sz="3200" dirty="0" smtClean="0">
                <a:solidFill>
                  <a:srgbClr val="FFFF00"/>
                </a:solidFill>
              </a:rPr>
              <a:t>.”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5630333"/>
            <a:ext cx="4047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Ephraim W. Church MD</a:t>
            </a:r>
          </a:p>
          <a:p>
            <a:r>
              <a:rPr lang="en-US" dirty="0"/>
              <a:t>PGY2, Department of Neurosurgery</a:t>
            </a:r>
          </a:p>
          <a:p>
            <a:r>
              <a:rPr lang="en-US" dirty="0"/>
              <a:t>Pennsylvania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9266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467"/>
            <a:ext cx="60198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9544"/>
            <a:ext cx="5105400" cy="381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1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" y="0"/>
            <a:ext cx="9113309" cy="6834982"/>
          </a:xfrm>
        </p:spPr>
      </p:pic>
    </p:spTree>
    <p:extLst>
      <p:ext uri="{BB962C8B-B14F-4D97-AF65-F5344CB8AC3E}">
        <p14:creationId xmlns:p14="http://schemas.microsoft.com/office/powerpoint/2010/main" val="6838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5"/>
          <a:stretch/>
        </p:blipFill>
        <p:spPr>
          <a:xfrm>
            <a:off x="8467" y="0"/>
            <a:ext cx="3244144" cy="3767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3"/>
          <a:stretch/>
        </p:blipFill>
        <p:spPr>
          <a:xfrm>
            <a:off x="2743200" y="1464733"/>
            <a:ext cx="3932766" cy="4225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2998180"/>
            <a:ext cx="2895599" cy="38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b="-9626"/>
          <a:stretch/>
        </p:blipFill>
        <p:spPr>
          <a:xfrm>
            <a:off x="4878717" y="4002833"/>
            <a:ext cx="4265283" cy="316307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8467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91" y="1828800"/>
            <a:ext cx="4504267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9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5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00"/>
                </a:solidFill>
              </a:rPr>
              <a:t>Runn</a:t>
            </a:r>
            <a:r>
              <a:rPr lang="en-US" dirty="0">
                <a:solidFill>
                  <a:srgbClr val="FFFF00"/>
                </a:solidFill>
              </a:rPr>
              <a:t> Course </a:t>
            </a:r>
            <a:r>
              <a:rPr lang="en-US" dirty="0" smtClean="0">
                <a:solidFill>
                  <a:srgbClr val="FFFF00"/>
                </a:solidFill>
              </a:rPr>
              <a:t>2012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Participants </a:t>
            </a:r>
            <a:r>
              <a:rPr lang="en-US" dirty="0" smtClean="0">
                <a:solidFill>
                  <a:schemeClr val="bg1"/>
                </a:solidFill>
              </a:rPr>
              <a:t>93 residents, One practicing neurosurgeon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 residents cancelled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Review of RUNN Speakers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20 </a:t>
            </a:r>
            <a:r>
              <a:rPr lang="en-US" dirty="0">
                <a:solidFill>
                  <a:schemeClr val="bg1"/>
                </a:solidFill>
              </a:rPr>
              <a:t>Lecturers: 1-1.9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 </a:t>
            </a:r>
            <a:r>
              <a:rPr lang="en-US" dirty="0">
                <a:solidFill>
                  <a:schemeClr val="bg1"/>
                </a:solidFill>
              </a:rPr>
              <a:t>Lecturers: </a:t>
            </a:r>
            <a:r>
              <a:rPr lang="en-US" dirty="0" smtClean="0">
                <a:solidFill>
                  <a:schemeClr val="bg1"/>
                </a:solidFill>
              </a:rPr>
              <a:t>2-2.6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14400" y="152400"/>
            <a:ext cx="7696200" cy="1143000"/>
          </a:xfr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FFFF00"/>
                </a:solidFill>
              </a:rPr>
              <a:t/>
            </a:r>
            <a:br>
              <a:rPr lang="en-US" sz="2400" b="1" smtClean="0">
                <a:solidFill>
                  <a:srgbClr val="FFFF00"/>
                </a:solidFill>
              </a:rPr>
            </a:br>
            <a:r>
              <a:rPr lang="en-US" sz="2400" b="1" smtClean="0">
                <a:solidFill>
                  <a:srgbClr val="FFFF00"/>
                </a:solidFill>
              </a:rPr>
              <a:t>RUNN 2012 FINANCIAL REPORT </a:t>
            </a:r>
            <a:br>
              <a:rPr lang="en-US" sz="2400" b="1" smtClean="0">
                <a:solidFill>
                  <a:srgbClr val="FFFF00"/>
                </a:solidFill>
              </a:rPr>
            </a:br>
            <a:r>
              <a:rPr lang="en-US" sz="2400" b="1" smtClean="0">
                <a:solidFill>
                  <a:srgbClr val="FFFF00"/>
                </a:solidFill>
              </a:rPr>
              <a:t>OCTOBER 28 - NOVEMBER 4, 2012</a:t>
            </a:r>
            <a:br>
              <a:rPr lang="en-US" sz="2400" b="1" smtClean="0">
                <a:solidFill>
                  <a:srgbClr val="FFFF00"/>
                </a:solidFill>
              </a:rPr>
            </a:br>
            <a:endParaRPr lang="en-US" sz="2400" b="1" smtClean="0">
              <a:solidFill>
                <a:srgbClr val="FFFF00"/>
              </a:solidFill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24000" y="1447800"/>
            <a:ext cx="6934200" cy="5181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REVENUE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Registration Fees, </a:t>
            </a:r>
            <a:r>
              <a:rPr lang="en-US" sz="1600" b="1" dirty="0" err="1" smtClean="0">
                <a:solidFill>
                  <a:schemeClr val="bg1"/>
                </a:solidFill>
              </a:rPr>
              <a:t>Misc</a:t>
            </a:r>
            <a:r>
              <a:rPr lang="en-US" sz="1600" b="1" dirty="0" smtClean="0">
                <a:solidFill>
                  <a:schemeClr val="bg1"/>
                </a:solidFill>
              </a:rPr>
              <a:t> Income		$148,266.00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Educational Grants			  $41,000.00</a:t>
            </a:r>
          </a:p>
          <a:p>
            <a:pPr marL="0" indent="0" algn="ctr"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		 </a:t>
            </a:r>
            <a:r>
              <a:rPr lang="en-US" sz="1800" b="1" dirty="0" smtClean="0">
                <a:solidFill>
                  <a:srgbClr val="FFFF00"/>
                </a:solidFill>
              </a:rPr>
              <a:t>TOTAL REVENUE:</a:t>
            </a:r>
            <a:r>
              <a:rPr lang="en-US" sz="1800" b="1" dirty="0" smtClean="0">
                <a:solidFill>
                  <a:schemeClr val="bg1"/>
                </a:solidFill>
              </a:rPr>
              <a:t>	</a:t>
            </a:r>
            <a:r>
              <a:rPr lang="en-US" sz="1800" b="1" dirty="0" smtClean="0">
                <a:solidFill>
                  <a:srgbClr val="FFFF00"/>
                </a:solidFill>
              </a:rPr>
              <a:t>$189,266.00</a:t>
            </a:r>
          </a:p>
          <a:p>
            <a:pPr marL="0" indent="0"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</a:rPr>
              <a:t>EXPENSES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MBL					$116,437.00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MBL Deposit			   	    $1,000.00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Faculty Travel, Housing, Meals, Reg.	  	  $19,962.16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Faculty Honoraria			                    $5,750.00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2012 Annual Report Design	                                       $630.00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Administration			                    $8,000.00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Neuroscience Textbook	                                    $8,356.92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Miscellaneous Expenses		                       $856.92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Registration Refunds			   $4,500.00</a:t>
            </a:r>
          </a:p>
          <a:p>
            <a:pPr marL="0" indent="0" algn="ctr" eaLnBrk="1" hangingPunct="1">
              <a:lnSpc>
                <a:spcPct val="90000"/>
              </a:lnSpc>
              <a:spcAft>
                <a:spcPct val="5000"/>
              </a:spcAft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2011 Research Grant Awards	                  </a:t>
            </a:r>
            <a:r>
              <a:rPr lang="en-US" sz="1600" b="1" u="sng" dirty="0" smtClean="0">
                <a:solidFill>
                  <a:schemeClr val="bg1"/>
                </a:solidFill>
              </a:rPr>
              <a:t>$10,000.00</a:t>
            </a:r>
          </a:p>
          <a:p>
            <a:pPr marL="0" indent="0" algn="ctr"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 		</a:t>
            </a:r>
            <a:r>
              <a:rPr lang="en-US" sz="1800" b="1" dirty="0" smtClean="0">
                <a:solidFill>
                  <a:srgbClr val="FFFF00"/>
                </a:solidFill>
              </a:rPr>
              <a:t>TOTAL EXPENSES</a:t>
            </a:r>
            <a:r>
              <a:rPr lang="en-US" sz="1600" b="1" dirty="0" smtClean="0">
                <a:solidFill>
                  <a:schemeClr val="bg1"/>
                </a:solidFill>
              </a:rPr>
              <a:t>	</a:t>
            </a:r>
            <a:r>
              <a:rPr lang="en-US" sz="1800" b="1" dirty="0" smtClean="0">
                <a:solidFill>
                  <a:srgbClr val="FFFF00"/>
                </a:solidFill>
              </a:rPr>
              <a:t>$175,387.28</a:t>
            </a:r>
          </a:p>
          <a:p>
            <a:pPr marL="0" indent="0" algn="ctr" eaLnBrk="1" hangingPunct="1">
              <a:lnSpc>
                <a:spcPct val="90000"/>
              </a:lnSpc>
              <a:buClr>
                <a:srgbClr val="FFFF00"/>
              </a:buClr>
              <a:buFontTx/>
              <a:buNone/>
            </a:pPr>
            <a:r>
              <a:rPr lang="en-US" sz="1600" b="1" dirty="0" smtClean="0">
                <a:solidFill>
                  <a:srgbClr val="FFFF00"/>
                </a:solidFill>
              </a:rPr>
              <a:t>                                </a:t>
            </a:r>
            <a:r>
              <a:rPr lang="en-US" sz="1800" b="1" dirty="0" smtClean="0">
                <a:solidFill>
                  <a:srgbClr val="FFFF00"/>
                </a:solidFill>
              </a:rPr>
              <a:t>NET REVENUE		  $13,878.72</a:t>
            </a:r>
          </a:p>
        </p:txBody>
      </p:sp>
    </p:spTree>
    <p:extLst>
      <p:ext uri="{BB962C8B-B14F-4D97-AF65-F5344CB8AC3E}">
        <p14:creationId xmlns:p14="http://schemas.microsoft.com/office/powerpoint/2010/main" val="27662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0" y="228600"/>
            <a:ext cx="7772400" cy="1295400"/>
          </a:xfr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FF00"/>
                </a:solidFill>
              </a:rPr>
              <a:t>Education Grants</a:t>
            </a:r>
            <a:br>
              <a:rPr lang="en-US" sz="3600" b="1" smtClean="0">
                <a:solidFill>
                  <a:srgbClr val="FFFF00"/>
                </a:solidFill>
              </a:rPr>
            </a:br>
            <a:r>
              <a:rPr lang="en-US" sz="3600" b="1" smtClean="0">
                <a:solidFill>
                  <a:srgbClr val="FFFF00"/>
                </a:solidFill>
              </a:rPr>
              <a:t>2012 RUNN Course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1600200"/>
            <a:ext cx="7010400" cy="4648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000" dirty="0" smtClean="0"/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err="1" smtClean="0">
                <a:solidFill>
                  <a:schemeClr val="bg1"/>
                </a:solidFill>
              </a:rPr>
              <a:t>Synthes</a:t>
            </a:r>
            <a:r>
              <a:rPr lang="en-US" sz="1600" b="1" dirty="0" smtClean="0">
                <a:solidFill>
                  <a:schemeClr val="bg1"/>
                </a:solidFill>
              </a:rPr>
              <a:t> Spine				$8,000.00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Integra Foundation			$5,000.00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Stryker Spine				$5,000.00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Biomet </a:t>
            </a:r>
            <a:r>
              <a:rPr lang="en-US" sz="1600" b="1" dirty="0" err="1" smtClean="0">
                <a:solidFill>
                  <a:schemeClr val="bg1"/>
                </a:solidFill>
              </a:rPr>
              <a:t>Microfixation</a:t>
            </a:r>
            <a:r>
              <a:rPr lang="en-US" sz="1600" b="1" dirty="0" smtClean="0">
                <a:solidFill>
                  <a:schemeClr val="bg1"/>
                </a:solidFill>
              </a:rPr>
              <a:t> / W. Lorenz		$3,000.00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Baxter					$2,500.00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err="1" smtClean="0">
                <a:solidFill>
                  <a:schemeClr val="bg1"/>
                </a:solidFill>
              </a:rPr>
              <a:t>Brainlab</a:t>
            </a:r>
            <a:r>
              <a:rPr lang="en-US" sz="1600" b="1" dirty="0" smtClean="0">
                <a:solidFill>
                  <a:schemeClr val="bg1"/>
                </a:solidFill>
              </a:rPr>
              <a:t>					$2,500.00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Codman					$2,500.00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Marathon Medical				$2.500.00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Hitachi </a:t>
            </a:r>
            <a:r>
              <a:rPr lang="en-US" sz="1600" b="1" dirty="0" err="1" smtClean="0">
                <a:solidFill>
                  <a:schemeClr val="bg1"/>
                </a:solidFill>
              </a:rPr>
              <a:t>Aloka</a:t>
            </a:r>
            <a:r>
              <a:rPr lang="en-US" sz="1600" b="1" dirty="0" smtClean="0">
                <a:solidFill>
                  <a:schemeClr val="bg1"/>
                </a:solidFill>
              </a:rPr>
              <a:t> Medical, Ltd.			$2,500.00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err="1" smtClean="0">
                <a:solidFill>
                  <a:schemeClr val="bg1"/>
                </a:solidFill>
              </a:rPr>
              <a:t>Anspach</a:t>
            </a:r>
            <a:r>
              <a:rPr lang="en-US" sz="1600" b="1" dirty="0" smtClean="0">
                <a:solidFill>
                  <a:schemeClr val="bg1"/>
                </a:solidFill>
              </a:rPr>
              <a:t>				                $2,000.00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err="1" smtClean="0">
                <a:solidFill>
                  <a:schemeClr val="bg1"/>
                </a:solidFill>
              </a:rPr>
              <a:t>Synthes</a:t>
            </a:r>
            <a:r>
              <a:rPr lang="en-US" sz="1600" b="1" dirty="0" smtClean="0">
                <a:solidFill>
                  <a:schemeClr val="bg1"/>
                </a:solidFill>
              </a:rPr>
              <a:t>, CMF				$2,000.00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Mizuho America				$1,000.00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Zeiss					</a:t>
            </a:r>
            <a:r>
              <a:rPr lang="en-US" sz="1600" b="1" u="sng" dirty="0" smtClean="0">
                <a:solidFill>
                  <a:schemeClr val="bg1"/>
                </a:solidFill>
              </a:rPr>
              <a:t>$2,500.00</a:t>
            </a: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				</a:t>
            </a:r>
            <a:r>
              <a:rPr lang="en-US" sz="1600" b="1" dirty="0" smtClean="0">
                <a:solidFill>
                  <a:srgbClr val="FFFF00"/>
                </a:solidFill>
              </a:rPr>
              <a:t>TOTAL   $41,000.00</a:t>
            </a:r>
            <a:endParaRPr lang="en-US" sz="1600" b="1" u="sng" dirty="0" smtClean="0">
              <a:solidFill>
                <a:srgbClr val="FFFF00"/>
              </a:solidFill>
            </a:endParaRPr>
          </a:p>
          <a:p>
            <a:pPr marL="0" indent="0" eaLnBrk="1" hangingPunct="1">
              <a:lnSpc>
                <a:spcPct val="110000"/>
              </a:lnSpc>
              <a:buFontTx/>
              <a:buNone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marL="0" indent="0" algn="ctr" eaLnBrk="1" hangingPunct="1">
              <a:lnSpc>
                <a:spcPct val="110000"/>
              </a:lnSpc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2098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00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RUNN Course Goals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229600" cy="45259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</a:rPr>
              <a:t>Update in neuroscience for neurosurgeons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1"/>
                </a:solidFill>
              </a:rPr>
              <a:t>Tools to start independent research: lab, translational, or </a:t>
            </a:r>
            <a:r>
              <a:rPr lang="en-US" dirty="0" smtClean="0">
                <a:solidFill>
                  <a:schemeClr val="bg1"/>
                </a:solidFill>
              </a:rPr>
              <a:t>clinical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315012" y="-22410"/>
            <a:ext cx="39805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FF00"/>
                </a:solidFill>
              </a:rPr>
              <a:t>Nicole Bentley MD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219200" y="6085820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FFFFFF"/>
                </a:solidFill>
              </a:rPr>
              <a:t>Opticogenetic</a:t>
            </a:r>
            <a:r>
              <a:rPr lang="en-US" sz="2000" dirty="0" smtClean="0">
                <a:solidFill>
                  <a:srgbClr val="FFFFFF"/>
                </a:solidFill>
              </a:rPr>
              <a:t> Alteration of Proprioceptive inputs of Motor Cortex for the Development  of </a:t>
            </a:r>
            <a:r>
              <a:rPr lang="en-US" sz="2000" smtClean="0">
                <a:solidFill>
                  <a:srgbClr val="FFFFFF"/>
                </a:solidFill>
              </a:rPr>
              <a:t>Neuroprosthetic</a:t>
            </a:r>
            <a:r>
              <a:rPr lang="en-US" sz="2000" dirty="0" smtClean="0">
                <a:solidFill>
                  <a:srgbClr val="FFFFFF"/>
                </a:solidFill>
              </a:rPr>
              <a:t> Devices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2133601" y="988565"/>
            <a:ext cx="4343400" cy="5029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1056" y="608997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University of Michigan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286000" y="-13648"/>
            <a:ext cx="3595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rgbClr val="FFFF00"/>
                </a:solidFill>
              </a:rPr>
              <a:t>Neena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Marupudi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1524000" y="5934670"/>
            <a:ext cx="6172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Utilization and Mechanism of  Anti CD3 x Notch </a:t>
            </a:r>
            <a:r>
              <a:rPr lang="en-US" dirty="0" err="1" smtClean="0">
                <a:solidFill>
                  <a:srgbClr val="FFFFFF"/>
                </a:solidFill>
              </a:rPr>
              <a:t>Bispecific</a:t>
            </a:r>
            <a:r>
              <a:rPr lang="en-US" dirty="0" smtClean="0">
                <a:solidFill>
                  <a:srgbClr val="FFFFFF"/>
                </a:solidFill>
              </a:rPr>
              <a:t> Antibody-Armed Activated T-Cells to target GBM Stem Cells: A Novel Immunotherapy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 b="7729"/>
          <a:stretch/>
        </p:blipFill>
        <p:spPr>
          <a:xfrm>
            <a:off x="2108010" y="1031543"/>
            <a:ext cx="4309389" cy="49031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6845" y="697468"/>
            <a:ext cx="2574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Wayne State University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16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DEMPSEYSHIPSUNSETNOV12010DSC065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714720"/>
            <a:ext cx="670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2013 </a:t>
            </a:r>
            <a:r>
              <a:rPr lang="en-US" dirty="0">
                <a:solidFill>
                  <a:srgbClr val="FFFF00"/>
                </a:solidFill>
              </a:rPr>
              <a:t>RESEARCH UPDATE IN NEUROSCIENCE FOR NEUROSURGEONS (RUNN COURSE )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October  </a:t>
            </a:r>
            <a:r>
              <a:rPr lang="en-US" dirty="0" smtClean="0">
                <a:solidFill>
                  <a:srgbClr val="FFFF00"/>
                </a:solidFill>
              </a:rPr>
              <a:t>26 </a:t>
            </a:r>
            <a:r>
              <a:rPr lang="en-US" dirty="0">
                <a:solidFill>
                  <a:srgbClr val="FFFF00"/>
                </a:solidFill>
              </a:rPr>
              <a:t>–November </a:t>
            </a:r>
            <a:r>
              <a:rPr lang="en-US" dirty="0" smtClean="0">
                <a:solidFill>
                  <a:srgbClr val="FFFF00"/>
                </a:solidFill>
              </a:rPr>
              <a:t>3, 2013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DEMPSEYSHIPSUNSETNOV12010DSC065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/>
          <p:cNvSpPr txBox="1">
            <a:spLocks noChangeArrowheads="1"/>
          </p:cNvSpPr>
          <p:nvPr/>
        </p:nvSpPr>
        <p:spPr bwMode="auto">
          <a:xfrm>
            <a:off x="138113" y="0"/>
            <a:ext cx="88915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00"/>
                </a:solidFill>
                <a:latin typeface="Calibri" pitchFamily="34" charset="0"/>
              </a:rPr>
              <a:t>Creating a Personalized Circuit Diagram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Size of lines are scaled for the size of connection.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The Numbers are in thousands of 0.1mm streamline representing an estimated 4400 axons</a:t>
            </a:r>
          </a:p>
        </p:txBody>
      </p:sp>
      <p:pic>
        <p:nvPicPr>
          <p:cNvPr id="55299" name="Picture 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>
            <a:fillRect/>
          </a:stretch>
        </p:blipFill>
        <p:spPr bwMode="auto">
          <a:xfrm>
            <a:off x="0" y="1854200"/>
            <a:ext cx="4686300" cy="364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949700" y="2273300"/>
            <a:ext cx="1511300" cy="1666875"/>
            <a:chOff x="3949700" y="2273300"/>
            <a:chExt cx="1511300" cy="1666468"/>
          </a:xfrm>
        </p:grpSpPr>
        <p:cxnSp>
          <p:nvCxnSpPr>
            <p:cNvPr id="20" name="Straight Arrow Connector 19"/>
            <p:cNvCxnSpPr>
              <a:endCxn id="5" idx="1"/>
            </p:cNvCxnSpPr>
            <p:nvPr/>
          </p:nvCxnSpPr>
          <p:spPr>
            <a:xfrm>
              <a:off x="3949700" y="2438360"/>
              <a:ext cx="1266825" cy="150140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4330700" y="2273300"/>
              <a:ext cx="1130300" cy="1549022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835400" y="3251200"/>
            <a:ext cx="4660900" cy="2921000"/>
            <a:chOff x="3835400" y="3251200"/>
            <a:chExt cx="4660900" cy="2921000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4241800" y="4483100"/>
              <a:ext cx="4254500" cy="1689100"/>
            </a:xfrm>
            <a:prstGeom prst="straightConnector1">
              <a:avLst/>
            </a:prstGeom>
            <a:ln w="19050">
              <a:solidFill>
                <a:srgbClr val="00FFFF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 flipV="1">
              <a:off x="3835400" y="3251200"/>
              <a:ext cx="3251200" cy="952500"/>
            </a:xfrm>
            <a:prstGeom prst="straightConnector1">
              <a:avLst/>
            </a:prstGeom>
            <a:ln w="19050">
              <a:solidFill>
                <a:srgbClr val="00FFFF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endCxn id="55345" idx="0"/>
            </p:cNvCxnSpPr>
            <p:nvPr/>
          </p:nvCxnSpPr>
          <p:spPr>
            <a:xfrm>
              <a:off x="4381500" y="3606800"/>
              <a:ext cx="2795588" cy="298450"/>
            </a:xfrm>
            <a:prstGeom prst="straightConnector1">
              <a:avLst/>
            </a:prstGeom>
            <a:ln w="19050">
              <a:solidFill>
                <a:srgbClr val="00FFFF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>
              <a:off x="4013200" y="3695700"/>
              <a:ext cx="2984500" cy="393700"/>
            </a:xfrm>
            <a:prstGeom prst="straightConnector1">
              <a:avLst/>
            </a:prstGeom>
            <a:ln w="19050">
              <a:solidFill>
                <a:srgbClr val="00FFFF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3670300" y="3048000"/>
            <a:ext cx="2374900" cy="1968500"/>
            <a:chOff x="3670300" y="3048000"/>
            <a:chExt cx="2374900" cy="1968500"/>
          </a:xfrm>
        </p:grpSpPr>
        <p:cxnSp>
          <p:nvCxnSpPr>
            <p:cNvPr id="125" name="Straight Arrow Connector 124"/>
            <p:cNvCxnSpPr/>
            <p:nvPr/>
          </p:nvCxnSpPr>
          <p:spPr>
            <a:xfrm flipV="1">
              <a:off x="4419600" y="3441700"/>
              <a:ext cx="1625600" cy="1574800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3670300" y="3048000"/>
              <a:ext cx="1485900" cy="1866900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3" name="Group 41"/>
          <p:cNvGrpSpPr>
            <a:grpSpLocks/>
          </p:cNvGrpSpPr>
          <p:nvPr/>
        </p:nvGrpSpPr>
        <p:grpSpPr bwMode="auto">
          <a:xfrm>
            <a:off x="4662488" y="1739900"/>
            <a:ext cx="4481512" cy="5024438"/>
            <a:chOff x="4663180" y="1739899"/>
            <a:chExt cx="4480820" cy="5025015"/>
          </a:xfrm>
        </p:grpSpPr>
        <p:grpSp>
          <p:nvGrpSpPr>
            <p:cNvPr id="55309" name="Group 40"/>
            <p:cNvGrpSpPr>
              <a:grpSpLocks/>
            </p:cNvGrpSpPr>
            <p:nvPr/>
          </p:nvGrpSpPr>
          <p:grpSpPr bwMode="auto">
            <a:xfrm>
              <a:off x="4663180" y="1739899"/>
              <a:ext cx="4480820" cy="5025015"/>
              <a:chOff x="4663180" y="1739899"/>
              <a:chExt cx="4480820" cy="5025015"/>
            </a:xfrm>
          </p:grpSpPr>
          <p:sp>
            <p:nvSpPr>
              <p:cNvPr id="55311" name="Rectangle 42"/>
              <p:cNvSpPr>
                <a:spLocks noChangeArrowheads="1"/>
              </p:cNvSpPr>
              <p:nvPr/>
            </p:nvSpPr>
            <p:spPr bwMode="auto">
              <a:xfrm>
                <a:off x="4852859" y="2433547"/>
                <a:ext cx="369085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11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4825080" y="3240259"/>
                <a:ext cx="669822" cy="425499"/>
              </a:xfrm>
              <a:prstGeom prst="roundRect">
                <a:avLst/>
              </a:prstGeom>
              <a:solidFill>
                <a:srgbClr val="C66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>
              <a:xfrm>
                <a:off x="5432998" y="2603598"/>
                <a:ext cx="1741219" cy="423912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7793247" y="5510645"/>
                <a:ext cx="1350753" cy="34135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0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6512331" y="5021639"/>
                <a:ext cx="1395198" cy="339764"/>
              </a:xfrm>
              <a:prstGeom prst="roundRect">
                <a:avLst/>
              </a:prstGeom>
              <a:solidFill>
                <a:schemeClr val="tx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5782194" y="4634244"/>
                <a:ext cx="1426943" cy="339764"/>
              </a:xfrm>
              <a:prstGeom prst="roundRect">
                <a:avLst/>
              </a:prstGeom>
              <a:solidFill>
                <a:schemeClr val="bg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4925077" y="4159527"/>
                <a:ext cx="1458688" cy="436613"/>
              </a:xfrm>
              <a:prstGeom prst="round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18" name="Rectangle 23"/>
              <p:cNvSpPr>
                <a:spLocks noChangeArrowheads="1"/>
              </p:cNvSpPr>
              <p:nvPr/>
            </p:nvSpPr>
            <p:spPr bwMode="auto">
              <a:xfrm>
                <a:off x="5580975" y="1739899"/>
                <a:ext cx="1176186" cy="333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Left Side </a:t>
                </a:r>
                <a:endParaRPr lang="en-US" sz="1400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19" name="Freeform 10"/>
              <p:cNvSpPr>
                <a:spLocks noEditPoints="1"/>
              </p:cNvSpPr>
              <p:nvPr/>
            </p:nvSpPr>
            <p:spPr bwMode="auto">
              <a:xfrm>
                <a:off x="5595336" y="2631732"/>
                <a:ext cx="696520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IFG</a:t>
                </a:r>
              </a:p>
            </p:txBody>
          </p:sp>
          <p:sp>
            <p:nvSpPr>
              <p:cNvPr id="55320" name="Freeform 10"/>
              <p:cNvSpPr>
                <a:spLocks noEditPoints="1"/>
              </p:cNvSpPr>
              <p:nvPr/>
            </p:nvSpPr>
            <p:spPr bwMode="auto">
              <a:xfrm>
                <a:off x="6441213" y="2631732"/>
                <a:ext cx="603172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PMd</a:t>
                </a:r>
              </a:p>
            </p:txBody>
          </p:sp>
          <p:sp>
            <p:nvSpPr>
              <p:cNvPr id="55321" name="Freeform 10"/>
              <p:cNvSpPr>
                <a:spLocks noEditPoints="1"/>
              </p:cNvSpPr>
              <p:nvPr/>
            </p:nvSpPr>
            <p:spPr bwMode="auto">
              <a:xfrm>
                <a:off x="4924665" y="3298094"/>
                <a:ext cx="443763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OP</a:t>
                </a:r>
              </a:p>
            </p:txBody>
          </p:sp>
          <p:sp>
            <p:nvSpPr>
              <p:cNvPr id="55322" name="Freeform 10"/>
              <p:cNvSpPr>
                <a:spLocks noEditPoints="1"/>
              </p:cNvSpPr>
              <p:nvPr/>
            </p:nvSpPr>
            <p:spPr bwMode="auto">
              <a:xfrm>
                <a:off x="5019449" y="4258862"/>
                <a:ext cx="413604" cy="297277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A1</a:t>
                </a:r>
              </a:p>
            </p:txBody>
          </p:sp>
          <p:sp>
            <p:nvSpPr>
              <p:cNvPr id="55323" name="Freeform 10"/>
              <p:cNvSpPr>
                <a:spLocks noEditPoints="1"/>
              </p:cNvSpPr>
              <p:nvPr/>
            </p:nvSpPr>
            <p:spPr bwMode="auto">
              <a:xfrm>
                <a:off x="5494807" y="4261734"/>
                <a:ext cx="449507" cy="297277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24" name="Freeform 10"/>
              <p:cNvSpPr>
                <a:spLocks noEditPoints="1"/>
              </p:cNvSpPr>
              <p:nvPr/>
            </p:nvSpPr>
            <p:spPr bwMode="auto">
              <a:xfrm>
                <a:off x="6046279" y="4639435"/>
                <a:ext cx="899014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25" name="Freeform 10"/>
              <p:cNvSpPr>
                <a:spLocks noEditPoints="1"/>
              </p:cNvSpPr>
              <p:nvPr/>
            </p:nvSpPr>
            <p:spPr bwMode="auto">
              <a:xfrm>
                <a:off x="6916571" y="5055911"/>
                <a:ext cx="257066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26" name="Freeform 10"/>
              <p:cNvSpPr>
                <a:spLocks noEditPoints="1"/>
              </p:cNvSpPr>
              <p:nvPr/>
            </p:nvSpPr>
            <p:spPr bwMode="auto">
              <a:xfrm>
                <a:off x="7266985" y="5055911"/>
                <a:ext cx="468629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F2</a:t>
                </a:r>
              </a:p>
            </p:txBody>
          </p:sp>
          <p:sp>
            <p:nvSpPr>
              <p:cNvPr id="55327" name="Freeform 17"/>
              <p:cNvSpPr>
                <a:spLocks/>
              </p:cNvSpPr>
              <p:nvPr/>
            </p:nvSpPr>
            <p:spPr bwMode="auto">
              <a:xfrm>
                <a:off x="5954367" y="2940499"/>
                <a:ext cx="738168" cy="1733402"/>
              </a:xfrm>
              <a:custGeom>
                <a:avLst/>
                <a:gdLst>
                  <a:gd name="T0" fmla="*/ 2147483647 w 914"/>
                  <a:gd name="T1" fmla="*/ 2147483647 h 1221"/>
                  <a:gd name="T2" fmla="*/ 2147483647 w 914"/>
                  <a:gd name="T3" fmla="*/ 2147483647 h 1221"/>
                  <a:gd name="T4" fmla="*/ 2147483647 w 914"/>
                  <a:gd name="T5" fmla="*/ 2147483647 h 1221"/>
                  <a:gd name="T6" fmla="*/ 2147483647 w 914"/>
                  <a:gd name="T7" fmla="*/ 2147483647 h 1221"/>
                  <a:gd name="T8" fmla="*/ 2147483647 w 914"/>
                  <a:gd name="T9" fmla="*/ 2147483647 h 1221"/>
                  <a:gd name="T10" fmla="*/ 2147483647 w 914"/>
                  <a:gd name="T11" fmla="*/ 2147483647 h 1221"/>
                  <a:gd name="T12" fmla="*/ 2147483647 w 914"/>
                  <a:gd name="T13" fmla="*/ 2147483647 h 1221"/>
                  <a:gd name="T14" fmla="*/ 2147483647 w 914"/>
                  <a:gd name="T15" fmla="*/ 2147483647 h 1221"/>
                  <a:gd name="T16" fmla="*/ 2147483647 w 914"/>
                  <a:gd name="T17" fmla="*/ 2147483647 h 1221"/>
                  <a:gd name="T18" fmla="*/ 2147483647 w 914"/>
                  <a:gd name="T19" fmla="*/ 2147483647 h 1221"/>
                  <a:gd name="T20" fmla="*/ 2147483647 w 914"/>
                  <a:gd name="T21" fmla="*/ 2147483647 h 1221"/>
                  <a:gd name="T22" fmla="*/ 2147483647 w 914"/>
                  <a:gd name="T23" fmla="*/ 2147483647 h 1221"/>
                  <a:gd name="T24" fmla="*/ 2147483647 w 914"/>
                  <a:gd name="T25" fmla="*/ 2147483647 h 1221"/>
                  <a:gd name="T26" fmla="*/ 2147483647 w 914"/>
                  <a:gd name="T27" fmla="*/ 2147483647 h 1221"/>
                  <a:gd name="T28" fmla="*/ 2147483647 w 914"/>
                  <a:gd name="T29" fmla="*/ 2147483647 h 1221"/>
                  <a:gd name="T30" fmla="*/ 2147483647 w 914"/>
                  <a:gd name="T31" fmla="*/ 2147483647 h 1221"/>
                  <a:gd name="T32" fmla="*/ 2147483647 w 914"/>
                  <a:gd name="T33" fmla="*/ 2147483647 h 1221"/>
                  <a:gd name="T34" fmla="*/ 2147483647 w 914"/>
                  <a:gd name="T35" fmla="*/ 2147483647 h 1221"/>
                  <a:gd name="T36" fmla="*/ 2147483647 w 914"/>
                  <a:gd name="T37" fmla="*/ 2147483647 h 1221"/>
                  <a:gd name="T38" fmla="*/ 2147483647 w 914"/>
                  <a:gd name="T39" fmla="*/ 2147483647 h 1221"/>
                  <a:gd name="T40" fmla="*/ 2147483647 w 914"/>
                  <a:gd name="T41" fmla="*/ 2147483647 h 1221"/>
                  <a:gd name="T42" fmla="*/ 2147483647 w 914"/>
                  <a:gd name="T43" fmla="*/ 2147483647 h 1221"/>
                  <a:gd name="T44" fmla="*/ 2147483647 w 914"/>
                  <a:gd name="T45" fmla="*/ 2147483647 h 1221"/>
                  <a:gd name="T46" fmla="*/ 2147483647 w 914"/>
                  <a:gd name="T47" fmla="*/ 2147483647 h 1221"/>
                  <a:gd name="T48" fmla="*/ 2147483647 w 914"/>
                  <a:gd name="T49" fmla="*/ 2147483647 h 1221"/>
                  <a:gd name="T50" fmla="*/ 2147483647 w 914"/>
                  <a:gd name="T51" fmla="*/ 2147483647 h 1221"/>
                  <a:gd name="T52" fmla="*/ 2147483647 w 914"/>
                  <a:gd name="T53" fmla="*/ 2147483647 h 1221"/>
                  <a:gd name="T54" fmla="*/ 2147483647 w 914"/>
                  <a:gd name="T55" fmla="*/ 2147483647 h 1221"/>
                  <a:gd name="T56" fmla="*/ 2147483647 w 914"/>
                  <a:gd name="T57" fmla="*/ 2147483647 h 1221"/>
                  <a:gd name="T58" fmla="*/ 2147483647 w 914"/>
                  <a:gd name="T59" fmla="*/ 2147483647 h 1221"/>
                  <a:gd name="T60" fmla="*/ 2147483647 w 914"/>
                  <a:gd name="T61" fmla="*/ 2147483647 h 1221"/>
                  <a:gd name="T62" fmla="*/ 2147483647 w 914"/>
                  <a:gd name="T63" fmla="*/ 2147483647 h 1221"/>
                  <a:gd name="T64" fmla="*/ 2147483647 w 914"/>
                  <a:gd name="T65" fmla="*/ 2147483647 h 1221"/>
                  <a:gd name="T66" fmla="*/ 2147483647 w 914"/>
                  <a:gd name="T67" fmla="*/ 2147483647 h 1221"/>
                  <a:gd name="T68" fmla="*/ 2147483647 w 914"/>
                  <a:gd name="T69" fmla="*/ 2147483647 h 1221"/>
                  <a:gd name="T70" fmla="*/ 2147483647 w 914"/>
                  <a:gd name="T71" fmla="*/ 2147483647 h 1221"/>
                  <a:gd name="T72" fmla="*/ 2147483647 w 914"/>
                  <a:gd name="T73" fmla="*/ 2147483647 h 1221"/>
                  <a:gd name="T74" fmla="*/ 2147483647 w 914"/>
                  <a:gd name="T75" fmla="*/ 2147483647 h 1221"/>
                  <a:gd name="T76" fmla="*/ 2147483647 w 914"/>
                  <a:gd name="T77" fmla="*/ 2147483647 h 1221"/>
                  <a:gd name="T78" fmla="*/ 2147483647 w 914"/>
                  <a:gd name="T79" fmla="*/ 2147483647 h 1221"/>
                  <a:gd name="T80" fmla="*/ 2147483647 w 914"/>
                  <a:gd name="T81" fmla="*/ 2147483647 h 1221"/>
                  <a:gd name="T82" fmla="*/ 2147483647 w 914"/>
                  <a:gd name="T83" fmla="*/ 2147483647 h 1221"/>
                  <a:gd name="T84" fmla="*/ 2147483647 w 914"/>
                  <a:gd name="T85" fmla="*/ 2147483647 h 1221"/>
                  <a:gd name="T86" fmla="*/ 2147483647 w 914"/>
                  <a:gd name="T87" fmla="*/ 2147483647 h 1221"/>
                  <a:gd name="T88" fmla="*/ 2147483647 w 914"/>
                  <a:gd name="T89" fmla="*/ 2147483647 h 1221"/>
                  <a:gd name="T90" fmla="*/ 2147483647 w 914"/>
                  <a:gd name="T91" fmla="*/ 2147483647 h 1221"/>
                  <a:gd name="T92" fmla="*/ 2147483647 w 914"/>
                  <a:gd name="T93" fmla="*/ 2147483647 h 1221"/>
                  <a:gd name="T94" fmla="*/ 2147483647 w 914"/>
                  <a:gd name="T95" fmla="*/ 2147483647 h 1221"/>
                  <a:gd name="T96" fmla="*/ 2147483647 w 914"/>
                  <a:gd name="T97" fmla="*/ 2147483647 h 1221"/>
                  <a:gd name="T98" fmla="*/ 2147483647 w 914"/>
                  <a:gd name="T99" fmla="*/ 2147483647 h 12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914" h="1221">
                    <a:moveTo>
                      <a:pt x="116" y="8"/>
                    </a:moveTo>
                    <a:lnTo>
                      <a:pt x="115" y="24"/>
                    </a:lnTo>
                    <a:lnTo>
                      <a:pt x="114" y="40"/>
                    </a:lnTo>
                    <a:lnTo>
                      <a:pt x="114" y="56"/>
                    </a:lnTo>
                    <a:lnTo>
                      <a:pt x="113" y="71"/>
                    </a:lnTo>
                    <a:lnTo>
                      <a:pt x="113" y="87"/>
                    </a:lnTo>
                    <a:lnTo>
                      <a:pt x="114" y="101"/>
                    </a:lnTo>
                    <a:lnTo>
                      <a:pt x="114" y="108"/>
                    </a:lnTo>
                    <a:lnTo>
                      <a:pt x="115" y="115"/>
                    </a:lnTo>
                    <a:lnTo>
                      <a:pt x="115" y="122"/>
                    </a:lnTo>
                    <a:lnTo>
                      <a:pt x="116" y="129"/>
                    </a:lnTo>
                    <a:lnTo>
                      <a:pt x="117" y="136"/>
                    </a:lnTo>
                    <a:lnTo>
                      <a:pt x="118" y="143"/>
                    </a:lnTo>
                    <a:lnTo>
                      <a:pt x="120" y="150"/>
                    </a:lnTo>
                    <a:lnTo>
                      <a:pt x="121" y="157"/>
                    </a:lnTo>
                    <a:lnTo>
                      <a:pt x="123" y="164"/>
                    </a:lnTo>
                    <a:lnTo>
                      <a:pt x="125" y="171"/>
                    </a:lnTo>
                    <a:lnTo>
                      <a:pt x="128" y="177"/>
                    </a:lnTo>
                    <a:lnTo>
                      <a:pt x="130" y="184"/>
                    </a:lnTo>
                    <a:lnTo>
                      <a:pt x="133" y="191"/>
                    </a:lnTo>
                    <a:lnTo>
                      <a:pt x="136" y="198"/>
                    </a:lnTo>
                    <a:lnTo>
                      <a:pt x="139" y="205"/>
                    </a:lnTo>
                    <a:lnTo>
                      <a:pt x="143" y="212"/>
                    </a:lnTo>
                    <a:lnTo>
                      <a:pt x="147" y="219"/>
                    </a:lnTo>
                    <a:lnTo>
                      <a:pt x="151" y="226"/>
                    </a:lnTo>
                    <a:lnTo>
                      <a:pt x="156" y="233"/>
                    </a:lnTo>
                    <a:lnTo>
                      <a:pt x="161" y="240"/>
                    </a:lnTo>
                    <a:lnTo>
                      <a:pt x="166" y="247"/>
                    </a:lnTo>
                    <a:lnTo>
                      <a:pt x="172" y="254"/>
                    </a:lnTo>
                    <a:lnTo>
                      <a:pt x="178" y="261"/>
                    </a:lnTo>
                    <a:lnTo>
                      <a:pt x="185" y="268"/>
                    </a:lnTo>
                    <a:lnTo>
                      <a:pt x="193" y="276"/>
                    </a:lnTo>
                    <a:lnTo>
                      <a:pt x="202" y="284"/>
                    </a:lnTo>
                    <a:lnTo>
                      <a:pt x="211" y="292"/>
                    </a:lnTo>
                    <a:lnTo>
                      <a:pt x="220" y="300"/>
                    </a:lnTo>
                    <a:lnTo>
                      <a:pt x="230" y="309"/>
                    </a:lnTo>
                    <a:lnTo>
                      <a:pt x="241" y="317"/>
                    </a:lnTo>
                    <a:lnTo>
                      <a:pt x="252" y="326"/>
                    </a:lnTo>
                    <a:lnTo>
                      <a:pt x="263" y="335"/>
                    </a:lnTo>
                    <a:lnTo>
                      <a:pt x="274" y="343"/>
                    </a:lnTo>
                    <a:lnTo>
                      <a:pt x="286" y="352"/>
                    </a:lnTo>
                    <a:lnTo>
                      <a:pt x="310" y="370"/>
                    </a:lnTo>
                    <a:lnTo>
                      <a:pt x="335" y="388"/>
                    </a:lnTo>
                    <a:lnTo>
                      <a:pt x="360" y="406"/>
                    </a:lnTo>
                    <a:lnTo>
                      <a:pt x="385" y="424"/>
                    </a:lnTo>
                    <a:lnTo>
                      <a:pt x="397" y="434"/>
                    </a:lnTo>
                    <a:lnTo>
                      <a:pt x="409" y="443"/>
                    </a:lnTo>
                    <a:lnTo>
                      <a:pt x="421" y="452"/>
                    </a:lnTo>
                    <a:lnTo>
                      <a:pt x="433" y="462"/>
                    </a:lnTo>
                    <a:lnTo>
                      <a:pt x="445" y="471"/>
                    </a:lnTo>
                    <a:lnTo>
                      <a:pt x="456" y="480"/>
                    </a:lnTo>
                    <a:lnTo>
                      <a:pt x="467" y="490"/>
                    </a:lnTo>
                    <a:lnTo>
                      <a:pt x="478" y="499"/>
                    </a:lnTo>
                    <a:lnTo>
                      <a:pt x="488" y="509"/>
                    </a:lnTo>
                    <a:lnTo>
                      <a:pt x="499" y="518"/>
                    </a:lnTo>
                    <a:lnTo>
                      <a:pt x="508" y="528"/>
                    </a:lnTo>
                    <a:lnTo>
                      <a:pt x="516" y="536"/>
                    </a:lnTo>
                    <a:lnTo>
                      <a:pt x="525" y="545"/>
                    </a:lnTo>
                    <a:lnTo>
                      <a:pt x="533" y="554"/>
                    </a:lnTo>
                    <a:lnTo>
                      <a:pt x="541" y="562"/>
                    </a:lnTo>
                    <a:lnTo>
                      <a:pt x="549" y="571"/>
                    </a:lnTo>
                    <a:lnTo>
                      <a:pt x="564" y="587"/>
                    </a:lnTo>
                    <a:lnTo>
                      <a:pt x="579" y="604"/>
                    </a:lnTo>
                    <a:lnTo>
                      <a:pt x="593" y="620"/>
                    </a:lnTo>
                    <a:lnTo>
                      <a:pt x="607" y="637"/>
                    </a:lnTo>
                    <a:lnTo>
                      <a:pt x="620" y="654"/>
                    </a:lnTo>
                    <a:lnTo>
                      <a:pt x="633" y="671"/>
                    </a:lnTo>
                    <a:lnTo>
                      <a:pt x="646" y="688"/>
                    </a:lnTo>
                    <a:lnTo>
                      <a:pt x="659" y="705"/>
                    </a:lnTo>
                    <a:lnTo>
                      <a:pt x="671" y="723"/>
                    </a:lnTo>
                    <a:lnTo>
                      <a:pt x="683" y="742"/>
                    </a:lnTo>
                    <a:lnTo>
                      <a:pt x="690" y="751"/>
                    </a:lnTo>
                    <a:lnTo>
                      <a:pt x="696" y="761"/>
                    </a:lnTo>
                    <a:lnTo>
                      <a:pt x="702" y="771"/>
                    </a:lnTo>
                    <a:lnTo>
                      <a:pt x="709" y="781"/>
                    </a:lnTo>
                    <a:lnTo>
                      <a:pt x="715" y="791"/>
                    </a:lnTo>
                    <a:lnTo>
                      <a:pt x="721" y="801"/>
                    </a:lnTo>
                    <a:lnTo>
                      <a:pt x="734" y="821"/>
                    </a:lnTo>
                    <a:lnTo>
                      <a:pt x="746" y="841"/>
                    </a:lnTo>
                    <a:lnTo>
                      <a:pt x="760" y="861"/>
                    </a:lnTo>
                    <a:lnTo>
                      <a:pt x="773" y="882"/>
                    </a:lnTo>
                    <a:lnTo>
                      <a:pt x="787" y="903"/>
                    </a:lnTo>
                    <a:lnTo>
                      <a:pt x="802" y="925"/>
                    </a:lnTo>
                    <a:lnTo>
                      <a:pt x="816" y="948"/>
                    </a:lnTo>
                    <a:lnTo>
                      <a:pt x="829" y="972"/>
                    </a:lnTo>
                    <a:lnTo>
                      <a:pt x="836" y="984"/>
                    </a:lnTo>
                    <a:lnTo>
                      <a:pt x="843" y="997"/>
                    </a:lnTo>
                    <a:lnTo>
                      <a:pt x="850" y="1009"/>
                    </a:lnTo>
                    <a:lnTo>
                      <a:pt x="856" y="1022"/>
                    </a:lnTo>
                    <a:lnTo>
                      <a:pt x="863" y="1036"/>
                    </a:lnTo>
                    <a:lnTo>
                      <a:pt x="869" y="1049"/>
                    </a:lnTo>
                    <a:lnTo>
                      <a:pt x="874" y="1063"/>
                    </a:lnTo>
                    <a:lnTo>
                      <a:pt x="880" y="1077"/>
                    </a:lnTo>
                    <a:lnTo>
                      <a:pt x="885" y="1092"/>
                    </a:lnTo>
                    <a:lnTo>
                      <a:pt x="891" y="1106"/>
                    </a:lnTo>
                    <a:lnTo>
                      <a:pt x="895" y="1122"/>
                    </a:lnTo>
                    <a:lnTo>
                      <a:pt x="900" y="1137"/>
                    </a:lnTo>
                    <a:lnTo>
                      <a:pt x="904" y="1153"/>
                    </a:lnTo>
                    <a:lnTo>
                      <a:pt x="907" y="1169"/>
                    </a:lnTo>
                    <a:lnTo>
                      <a:pt x="911" y="1185"/>
                    </a:lnTo>
                    <a:lnTo>
                      <a:pt x="914" y="1202"/>
                    </a:lnTo>
                    <a:lnTo>
                      <a:pt x="803" y="1221"/>
                    </a:lnTo>
                    <a:lnTo>
                      <a:pt x="800" y="1208"/>
                    </a:lnTo>
                    <a:lnTo>
                      <a:pt x="798" y="1194"/>
                    </a:lnTo>
                    <a:lnTo>
                      <a:pt x="795" y="1181"/>
                    </a:lnTo>
                    <a:lnTo>
                      <a:pt x="791" y="1168"/>
                    </a:lnTo>
                    <a:lnTo>
                      <a:pt x="788" y="1155"/>
                    </a:lnTo>
                    <a:lnTo>
                      <a:pt x="784" y="1143"/>
                    </a:lnTo>
                    <a:lnTo>
                      <a:pt x="780" y="1131"/>
                    </a:lnTo>
                    <a:lnTo>
                      <a:pt x="775" y="1119"/>
                    </a:lnTo>
                    <a:lnTo>
                      <a:pt x="771" y="1107"/>
                    </a:lnTo>
                    <a:lnTo>
                      <a:pt x="766" y="1095"/>
                    </a:lnTo>
                    <a:lnTo>
                      <a:pt x="761" y="1084"/>
                    </a:lnTo>
                    <a:lnTo>
                      <a:pt x="755" y="1072"/>
                    </a:lnTo>
                    <a:lnTo>
                      <a:pt x="750" y="1061"/>
                    </a:lnTo>
                    <a:lnTo>
                      <a:pt x="744" y="1050"/>
                    </a:lnTo>
                    <a:lnTo>
                      <a:pt x="738" y="1039"/>
                    </a:lnTo>
                    <a:lnTo>
                      <a:pt x="732" y="1029"/>
                    </a:lnTo>
                    <a:lnTo>
                      <a:pt x="720" y="1007"/>
                    </a:lnTo>
                    <a:lnTo>
                      <a:pt x="707" y="986"/>
                    </a:lnTo>
                    <a:lnTo>
                      <a:pt x="693" y="965"/>
                    </a:lnTo>
                    <a:lnTo>
                      <a:pt x="679" y="944"/>
                    </a:lnTo>
                    <a:lnTo>
                      <a:pt x="666" y="923"/>
                    </a:lnTo>
                    <a:lnTo>
                      <a:pt x="652" y="902"/>
                    </a:lnTo>
                    <a:lnTo>
                      <a:pt x="638" y="881"/>
                    </a:lnTo>
                    <a:lnTo>
                      <a:pt x="625" y="860"/>
                    </a:lnTo>
                    <a:lnTo>
                      <a:pt x="619" y="851"/>
                    </a:lnTo>
                    <a:lnTo>
                      <a:pt x="613" y="841"/>
                    </a:lnTo>
                    <a:lnTo>
                      <a:pt x="607" y="831"/>
                    </a:lnTo>
                    <a:lnTo>
                      <a:pt x="601" y="822"/>
                    </a:lnTo>
                    <a:lnTo>
                      <a:pt x="596" y="813"/>
                    </a:lnTo>
                    <a:lnTo>
                      <a:pt x="590" y="805"/>
                    </a:lnTo>
                    <a:lnTo>
                      <a:pt x="578" y="788"/>
                    </a:lnTo>
                    <a:lnTo>
                      <a:pt x="567" y="771"/>
                    </a:lnTo>
                    <a:lnTo>
                      <a:pt x="556" y="755"/>
                    </a:lnTo>
                    <a:lnTo>
                      <a:pt x="544" y="739"/>
                    </a:lnTo>
                    <a:lnTo>
                      <a:pt x="532" y="724"/>
                    </a:lnTo>
                    <a:lnTo>
                      <a:pt x="520" y="709"/>
                    </a:lnTo>
                    <a:lnTo>
                      <a:pt x="508" y="694"/>
                    </a:lnTo>
                    <a:lnTo>
                      <a:pt x="495" y="679"/>
                    </a:lnTo>
                    <a:lnTo>
                      <a:pt x="481" y="663"/>
                    </a:lnTo>
                    <a:lnTo>
                      <a:pt x="467" y="648"/>
                    </a:lnTo>
                    <a:lnTo>
                      <a:pt x="459" y="640"/>
                    </a:lnTo>
                    <a:lnTo>
                      <a:pt x="452" y="632"/>
                    </a:lnTo>
                    <a:lnTo>
                      <a:pt x="444" y="624"/>
                    </a:lnTo>
                    <a:lnTo>
                      <a:pt x="436" y="616"/>
                    </a:lnTo>
                    <a:lnTo>
                      <a:pt x="428" y="607"/>
                    </a:lnTo>
                    <a:lnTo>
                      <a:pt x="420" y="599"/>
                    </a:lnTo>
                    <a:lnTo>
                      <a:pt x="412" y="591"/>
                    </a:lnTo>
                    <a:lnTo>
                      <a:pt x="403" y="583"/>
                    </a:lnTo>
                    <a:lnTo>
                      <a:pt x="394" y="575"/>
                    </a:lnTo>
                    <a:lnTo>
                      <a:pt x="384" y="567"/>
                    </a:lnTo>
                    <a:lnTo>
                      <a:pt x="374" y="559"/>
                    </a:lnTo>
                    <a:lnTo>
                      <a:pt x="364" y="550"/>
                    </a:lnTo>
                    <a:lnTo>
                      <a:pt x="353" y="541"/>
                    </a:lnTo>
                    <a:lnTo>
                      <a:pt x="341" y="533"/>
                    </a:lnTo>
                    <a:lnTo>
                      <a:pt x="330" y="524"/>
                    </a:lnTo>
                    <a:lnTo>
                      <a:pt x="318" y="515"/>
                    </a:lnTo>
                    <a:lnTo>
                      <a:pt x="294" y="497"/>
                    </a:lnTo>
                    <a:lnTo>
                      <a:pt x="269" y="479"/>
                    </a:lnTo>
                    <a:lnTo>
                      <a:pt x="243" y="461"/>
                    </a:lnTo>
                    <a:lnTo>
                      <a:pt x="219" y="442"/>
                    </a:lnTo>
                    <a:lnTo>
                      <a:pt x="206" y="433"/>
                    </a:lnTo>
                    <a:lnTo>
                      <a:pt x="194" y="424"/>
                    </a:lnTo>
                    <a:lnTo>
                      <a:pt x="182" y="414"/>
                    </a:lnTo>
                    <a:lnTo>
                      <a:pt x="170" y="405"/>
                    </a:lnTo>
                    <a:lnTo>
                      <a:pt x="158" y="395"/>
                    </a:lnTo>
                    <a:lnTo>
                      <a:pt x="147" y="386"/>
                    </a:lnTo>
                    <a:lnTo>
                      <a:pt x="135" y="376"/>
                    </a:lnTo>
                    <a:lnTo>
                      <a:pt x="125" y="366"/>
                    </a:lnTo>
                    <a:lnTo>
                      <a:pt x="114" y="356"/>
                    </a:lnTo>
                    <a:lnTo>
                      <a:pt x="104" y="346"/>
                    </a:lnTo>
                    <a:lnTo>
                      <a:pt x="94" y="336"/>
                    </a:lnTo>
                    <a:lnTo>
                      <a:pt x="85" y="326"/>
                    </a:lnTo>
                    <a:lnTo>
                      <a:pt x="76" y="315"/>
                    </a:lnTo>
                    <a:lnTo>
                      <a:pt x="68" y="304"/>
                    </a:lnTo>
                    <a:lnTo>
                      <a:pt x="61" y="294"/>
                    </a:lnTo>
                    <a:lnTo>
                      <a:pt x="55" y="284"/>
                    </a:lnTo>
                    <a:lnTo>
                      <a:pt x="49" y="274"/>
                    </a:lnTo>
                    <a:lnTo>
                      <a:pt x="43" y="264"/>
                    </a:lnTo>
                    <a:lnTo>
                      <a:pt x="38" y="254"/>
                    </a:lnTo>
                    <a:lnTo>
                      <a:pt x="33" y="243"/>
                    </a:lnTo>
                    <a:lnTo>
                      <a:pt x="28" y="233"/>
                    </a:lnTo>
                    <a:lnTo>
                      <a:pt x="24" y="223"/>
                    </a:lnTo>
                    <a:lnTo>
                      <a:pt x="21" y="213"/>
                    </a:lnTo>
                    <a:lnTo>
                      <a:pt x="17" y="203"/>
                    </a:lnTo>
                    <a:lnTo>
                      <a:pt x="14" y="193"/>
                    </a:lnTo>
                    <a:lnTo>
                      <a:pt x="12" y="183"/>
                    </a:lnTo>
                    <a:lnTo>
                      <a:pt x="9" y="173"/>
                    </a:lnTo>
                    <a:lnTo>
                      <a:pt x="7" y="163"/>
                    </a:lnTo>
                    <a:lnTo>
                      <a:pt x="6" y="153"/>
                    </a:lnTo>
                    <a:lnTo>
                      <a:pt x="4" y="143"/>
                    </a:lnTo>
                    <a:lnTo>
                      <a:pt x="3" y="134"/>
                    </a:lnTo>
                    <a:lnTo>
                      <a:pt x="2" y="124"/>
                    </a:lnTo>
                    <a:lnTo>
                      <a:pt x="1" y="114"/>
                    </a:lnTo>
                    <a:lnTo>
                      <a:pt x="1" y="105"/>
                    </a:lnTo>
                    <a:lnTo>
                      <a:pt x="0" y="86"/>
                    </a:lnTo>
                    <a:lnTo>
                      <a:pt x="1" y="68"/>
                    </a:lnTo>
                    <a:lnTo>
                      <a:pt x="1" y="51"/>
                    </a:lnTo>
                    <a:lnTo>
                      <a:pt x="2" y="33"/>
                    </a:lnTo>
                    <a:lnTo>
                      <a:pt x="3" y="16"/>
                    </a:lnTo>
                    <a:lnTo>
                      <a:pt x="4" y="0"/>
                    </a:lnTo>
                    <a:lnTo>
                      <a:pt x="116" y="8"/>
                    </a:lnTo>
                    <a:close/>
                  </a:path>
                </a:pathLst>
              </a:custGeom>
              <a:solidFill>
                <a:srgbClr val="FFFFCC"/>
              </a:solidFill>
              <a:ln w="0" cap="flat">
                <a:solidFill>
                  <a:srgbClr val="FFFFC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28" name="Freeform 21"/>
              <p:cNvSpPr>
                <a:spLocks/>
              </p:cNvSpPr>
              <p:nvPr/>
            </p:nvSpPr>
            <p:spPr bwMode="auto">
              <a:xfrm>
                <a:off x="6066385" y="2931883"/>
                <a:ext cx="1107252" cy="2132645"/>
              </a:xfrm>
              <a:custGeom>
                <a:avLst/>
                <a:gdLst>
                  <a:gd name="T0" fmla="*/ 2147483647 w 5941"/>
                  <a:gd name="T1" fmla="*/ 2147483647 h 14270"/>
                  <a:gd name="T2" fmla="*/ 2147483647 w 5941"/>
                  <a:gd name="T3" fmla="*/ 2147483647 h 14270"/>
                  <a:gd name="T4" fmla="*/ 2147483647 w 5941"/>
                  <a:gd name="T5" fmla="*/ 2147483647 h 14270"/>
                  <a:gd name="T6" fmla="*/ 2147483647 w 5941"/>
                  <a:gd name="T7" fmla="*/ 2147483647 h 14270"/>
                  <a:gd name="T8" fmla="*/ 2147483647 w 5941"/>
                  <a:gd name="T9" fmla="*/ 2147483647 h 14270"/>
                  <a:gd name="T10" fmla="*/ 2147483647 w 5941"/>
                  <a:gd name="T11" fmla="*/ 2147483647 h 14270"/>
                  <a:gd name="T12" fmla="*/ 2147483647 w 5941"/>
                  <a:gd name="T13" fmla="*/ 2147483647 h 14270"/>
                  <a:gd name="T14" fmla="*/ 2147483647 w 5941"/>
                  <a:gd name="T15" fmla="*/ 2147483647 h 14270"/>
                  <a:gd name="T16" fmla="*/ 2147483647 w 5941"/>
                  <a:gd name="T17" fmla="*/ 2147483647 h 14270"/>
                  <a:gd name="T18" fmla="*/ 2147483647 w 5941"/>
                  <a:gd name="T19" fmla="*/ 2147483647 h 14270"/>
                  <a:gd name="T20" fmla="*/ 2147483647 w 5941"/>
                  <a:gd name="T21" fmla="*/ 2147483647 h 14270"/>
                  <a:gd name="T22" fmla="*/ 2147483647 w 5941"/>
                  <a:gd name="T23" fmla="*/ 2147483647 h 14270"/>
                  <a:gd name="T24" fmla="*/ 2147483647 w 5941"/>
                  <a:gd name="T25" fmla="*/ 2147483647 h 14270"/>
                  <a:gd name="T26" fmla="*/ 2147483647 w 5941"/>
                  <a:gd name="T27" fmla="*/ 2147483647 h 14270"/>
                  <a:gd name="T28" fmla="*/ 2147483647 w 5941"/>
                  <a:gd name="T29" fmla="*/ 2147483647 h 14270"/>
                  <a:gd name="T30" fmla="*/ 2147483647 w 5941"/>
                  <a:gd name="T31" fmla="*/ 2147483647 h 14270"/>
                  <a:gd name="T32" fmla="*/ 2147483647 w 5941"/>
                  <a:gd name="T33" fmla="*/ 2147483647 h 14270"/>
                  <a:gd name="T34" fmla="*/ 2147483647 w 5941"/>
                  <a:gd name="T35" fmla="*/ 2147483647 h 14270"/>
                  <a:gd name="T36" fmla="*/ 2147483647 w 5941"/>
                  <a:gd name="T37" fmla="*/ 2147483647 h 14270"/>
                  <a:gd name="T38" fmla="*/ 2147483647 w 5941"/>
                  <a:gd name="T39" fmla="*/ 2147483647 h 14270"/>
                  <a:gd name="T40" fmla="*/ 2147483647 w 5941"/>
                  <a:gd name="T41" fmla="*/ 2147483647 h 14270"/>
                  <a:gd name="T42" fmla="*/ 2147483647 w 5941"/>
                  <a:gd name="T43" fmla="*/ 2147483647 h 14270"/>
                  <a:gd name="T44" fmla="*/ 2147483647 w 5941"/>
                  <a:gd name="T45" fmla="*/ 2147483647 h 14270"/>
                  <a:gd name="T46" fmla="*/ 2147483647 w 5941"/>
                  <a:gd name="T47" fmla="*/ 2147483647 h 14270"/>
                  <a:gd name="T48" fmla="*/ 2147483647 w 5941"/>
                  <a:gd name="T49" fmla="*/ 2147483647 h 14270"/>
                  <a:gd name="T50" fmla="*/ 2147483647 w 5941"/>
                  <a:gd name="T51" fmla="*/ 2147483647 h 14270"/>
                  <a:gd name="T52" fmla="*/ 2147483647 w 5941"/>
                  <a:gd name="T53" fmla="*/ 2147483647 h 14270"/>
                  <a:gd name="T54" fmla="*/ 2147483647 w 5941"/>
                  <a:gd name="T55" fmla="*/ 2147483647 h 14270"/>
                  <a:gd name="T56" fmla="*/ 2147483647 w 5941"/>
                  <a:gd name="T57" fmla="*/ 2147483647 h 14270"/>
                  <a:gd name="T58" fmla="*/ 2147483647 w 5941"/>
                  <a:gd name="T59" fmla="*/ 2147483647 h 14270"/>
                  <a:gd name="T60" fmla="*/ 2147483647 w 5941"/>
                  <a:gd name="T61" fmla="*/ 2147483647 h 14270"/>
                  <a:gd name="T62" fmla="*/ 2147483647 w 5941"/>
                  <a:gd name="T63" fmla="*/ 2147483647 h 14270"/>
                  <a:gd name="T64" fmla="*/ 2147483647 w 5941"/>
                  <a:gd name="T65" fmla="*/ 2147483647 h 14270"/>
                  <a:gd name="T66" fmla="*/ 2147483647 w 5941"/>
                  <a:gd name="T67" fmla="*/ 2147483647 h 14270"/>
                  <a:gd name="T68" fmla="*/ 2147483647 w 5941"/>
                  <a:gd name="T69" fmla="*/ 2147483647 h 14270"/>
                  <a:gd name="T70" fmla="*/ 2147483647 w 5941"/>
                  <a:gd name="T71" fmla="*/ 2147483647 h 14270"/>
                  <a:gd name="T72" fmla="*/ 2147483647 w 5941"/>
                  <a:gd name="T73" fmla="*/ 2147483647 h 14270"/>
                  <a:gd name="T74" fmla="*/ 2147483647 w 5941"/>
                  <a:gd name="T75" fmla="*/ 2147483647 h 14270"/>
                  <a:gd name="T76" fmla="*/ 2147483647 w 5941"/>
                  <a:gd name="T77" fmla="*/ 2147483647 h 14270"/>
                  <a:gd name="T78" fmla="*/ 2147483647 w 5941"/>
                  <a:gd name="T79" fmla="*/ 2147483647 h 14270"/>
                  <a:gd name="T80" fmla="*/ 2147483647 w 5941"/>
                  <a:gd name="T81" fmla="*/ 2147483647 h 14270"/>
                  <a:gd name="T82" fmla="*/ 2147483647 w 5941"/>
                  <a:gd name="T83" fmla="*/ 2147483647 h 14270"/>
                  <a:gd name="T84" fmla="*/ 2147483647 w 5941"/>
                  <a:gd name="T85" fmla="*/ 2147483647 h 14270"/>
                  <a:gd name="T86" fmla="*/ 2147483647 w 5941"/>
                  <a:gd name="T87" fmla="*/ 2147483647 h 14270"/>
                  <a:gd name="T88" fmla="*/ 2147483647 w 5941"/>
                  <a:gd name="T89" fmla="*/ 2147483647 h 14270"/>
                  <a:gd name="T90" fmla="*/ 2147483647 w 5941"/>
                  <a:gd name="T91" fmla="*/ 2147483647 h 14270"/>
                  <a:gd name="T92" fmla="*/ 2147483647 w 5941"/>
                  <a:gd name="T93" fmla="*/ 2147483647 h 14270"/>
                  <a:gd name="T94" fmla="*/ 2147483647 w 5941"/>
                  <a:gd name="T95" fmla="*/ 2147483647 h 14270"/>
                  <a:gd name="T96" fmla="*/ 2147483647 w 5941"/>
                  <a:gd name="T97" fmla="*/ 2147483647 h 14270"/>
                  <a:gd name="T98" fmla="*/ 2147483647 w 5941"/>
                  <a:gd name="T99" fmla="*/ 2147483647 h 14270"/>
                  <a:gd name="T100" fmla="*/ 2147483647 w 5941"/>
                  <a:gd name="T101" fmla="*/ 2147483647 h 14270"/>
                  <a:gd name="T102" fmla="*/ 2147483647 w 5941"/>
                  <a:gd name="T103" fmla="*/ 2147483647 h 14270"/>
                  <a:gd name="T104" fmla="*/ 2147483647 w 5941"/>
                  <a:gd name="T105" fmla="*/ 2147483647 h 14270"/>
                  <a:gd name="T106" fmla="*/ 2147483647 w 5941"/>
                  <a:gd name="T107" fmla="*/ 2147483647 h 14270"/>
                  <a:gd name="T108" fmla="*/ 2147483647 w 5941"/>
                  <a:gd name="T109" fmla="*/ 2147483647 h 14270"/>
                  <a:gd name="T110" fmla="*/ 2147483647 w 5941"/>
                  <a:gd name="T111" fmla="*/ 2147483647 h 14270"/>
                  <a:gd name="T112" fmla="*/ 0 w 5941"/>
                  <a:gd name="T113" fmla="*/ 2147483647 h 14270"/>
                  <a:gd name="T114" fmla="*/ 0 w 5941"/>
                  <a:gd name="T115" fmla="*/ 2147483647 h 14270"/>
                  <a:gd name="T116" fmla="*/ 2147483647 w 5941"/>
                  <a:gd name="T117" fmla="*/ 2147483647 h 14270"/>
                  <a:gd name="T118" fmla="*/ 2147483647 w 5941"/>
                  <a:gd name="T119" fmla="*/ 0 h 142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941" h="14270">
                    <a:moveTo>
                      <a:pt x="311" y="65"/>
                    </a:moveTo>
                    <a:lnTo>
                      <a:pt x="282" y="127"/>
                    </a:lnTo>
                    <a:lnTo>
                      <a:pt x="255" y="186"/>
                    </a:lnTo>
                    <a:lnTo>
                      <a:pt x="231" y="244"/>
                    </a:lnTo>
                    <a:lnTo>
                      <a:pt x="210" y="302"/>
                    </a:lnTo>
                    <a:lnTo>
                      <a:pt x="191" y="359"/>
                    </a:lnTo>
                    <a:lnTo>
                      <a:pt x="176" y="417"/>
                    </a:lnTo>
                    <a:lnTo>
                      <a:pt x="165" y="477"/>
                    </a:lnTo>
                    <a:lnTo>
                      <a:pt x="156" y="539"/>
                    </a:lnTo>
                    <a:lnTo>
                      <a:pt x="152" y="605"/>
                    </a:lnTo>
                    <a:lnTo>
                      <a:pt x="152" y="674"/>
                    </a:lnTo>
                    <a:lnTo>
                      <a:pt x="157" y="749"/>
                    </a:lnTo>
                    <a:lnTo>
                      <a:pt x="161" y="788"/>
                    </a:lnTo>
                    <a:lnTo>
                      <a:pt x="166" y="829"/>
                    </a:lnTo>
                    <a:lnTo>
                      <a:pt x="173" y="872"/>
                    </a:lnTo>
                    <a:lnTo>
                      <a:pt x="181" y="917"/>
                    </a:lnTo>
                    <a:lnTo>
                      <a:pt x="190" y="963"/>
                    </a:lnTo>
                    <a:lnTo>
                      <a:pt x="201" y="1012"/>
                    </a:lnTo>
                    <a:lnTo>
                      <a:pt x="214" y="1063"/>
                    </a:lnTo>
                    <a:lnTo>
                      <a:pt x="227" y="1116"/>
                    </a:lnTo>
                    <a:lnTo>
                      <a:pt x="243" y="1170"/>
                    </a:lnTo>
                    <a:lnTo>
                      <a:pt x="260" y="1228"/>
                    </a:lnTo>
                    <a:lnTo>
                      <a:pt x="279" y="1289"/>
                    </a:lnTo>
                    <a:lnTo>
                      <a:pt x="300" y="1353"/>
                    </a:lnTo>
                    <a:lnTo>
                      <a:pt x="322" y="1421"/>
                    </a:lnTo>
                    <a:lnTo>
                      <a:pt x="346" y="1492"/>
                    </a:lnTo>
                    <a:lnTo>
                      <a:pt x="371" y="1566"/>
                    </a:lnTo>
                    <a:lnTo>
                      <a:pt x="397" y="1643"/>
                    </a:lnTo>
                    <a:lnTo>
                      <a:pt x="425" y="1722"/>
                    </a:lnTo>
                    <a:lnTo>
                      <a:pt x="454" y="1803"/>
                    </a:lnTo>
                    <a:lnTo>
                      <a:pt x="485" y="1886"/>
                    </a:lnTo>
                    <a:lnTo>
                      <a:pt x="516" y="1971"/>
                    </a:lnTo>
                    <a:lnTo>
                      <a:pt x="549" y="2057"/>
                    </a:lnTo>
                    <a:lnTo>
                      <a:pt x="584" y="2145"/>
                    </a:lnTo>
                    <a:lnTo>
                      <a:pt x="656" y="2323"/>
                    </a:lnTo>
                    <a:lnTo>
                      <a:pt x="733" y="2503"/>
                    </a:lnTo>
                    <a:lnTo>
                      <a:pt x="814" y="2684"/>
                    </a:lnTo>
                    <a:lnTo>
                      <a:pt x="899" y="2863"/>
                    </a:lnTo>
                    <a:lnTo>
                      <a:pt x="988" y="3038"/>
                    </a:lnTo>
                    <a:lnTo>
                      <a:pt x="1034" y="3124"/>
                    </a:lnTo>
                    <a:lnTo>
                      <a:pt x="1081" y="3208"/>
                    </a:lnTo>
                    <a:lnTo>
                      <a:pt x="1129" y="3290"/>
                    </a:lnTo>
                    <a:lnTo>
                      <a:pt x="1177" y="3370"/>
                    </a:lnTo>
                    <a:lnTo>
                      <a:pt x="1227" y="3448"/>
                    </a:lnTo>
                    <a:lnTo>
                      <a:pt x="1277" y="3524"/>
                    </a:lnTo>
                    <a:lnTo>
                      <a:pt x="1328" y="3596"/>
                    </a:lnTo>
                    <a:lnTo>
                      <a:pt x="1379" y="3666"/>
                    </a:lnTo>
                    <a:lnTo>
                      <a:pt x="1431" y="3732"/>
                    </a:lnTo>
                    <a:lnTo>
                      <a:pt x="1484" y="3795"/>
                    </a:lnTo>
                    <a:lnTo>
                      <a:pt x="1538" y="3854"/>
                    </a:lnTo>
                    <a:lnTo>
                      <a:pt x="1595" y="3912"/>
                    </a:lnTo>
                    <a:lnTo>
                      <a:pt x="1654" y="3968"/>
                    </a:lnTo>
                    <a:lnTo>
                      <a:pt x="1716" y="4022"/>
                    </a:lnTo>
                    <a:lnTo>
                      <a:pt x="1780" y="4074"/>
                    </a:lnTo>
                    <a:lnTo>
                      <a:pt x="1847" y="4125"/>
                    </a:lnTo>
                    <a:lnTo>
                      <a:pt x="1915" y="4175"/>
                    </a:lnTo>
                    <a:lnTo>
                      <a:pt x="1986" y="4224"/>
                    </a:lnTo>
                    <a:lnTo>
                      <a:pt x="2131" y="4317"/>
                    </a:lnTo>
                    <a:lnTo>
                      <a:pt x="2281" y="4406"/>
                    </a:lnTo>
                    <a:lnTo>
                      <a:pt x="2435" y="4490"/>
                    </a:lnTo>
                    <a:lnTo>
                      <a:pt x="2590" y="4572"/>
                    </a:lnTo>
                    <a:lnTo>
                      <a:pt x="2746" y="4652"/>
                    </a:lnTo>
                    <a:lnTo>
                      <a:pt x="2900" y="4730"/>
                    </a:lnTo>
                    <a:lnTo>
                      <a:pt x="3052" y="4808"/>
                    </a:lnTo>
                    <a:lnTo>
                      <a:pt x="3127" y="4847"/>
                    </a:lnTo>
                    <a:lnTo>
                      <a:pt x="3201" y="4886"/>
                    </a:lnTo>
                    <a:lnTo>
                      <a:pt x="3273" y="4925"/>
                    </a:lnTo>
                    <a:lnTo>
                      <a:pt x="3344" y="4965"/>
                    </a:lnTo>
                    <a:lnTo>
                      <a:pt x="3412" y="5005"/>
                    </a:lnTo>
                    <a:lnTo>
                      <a:pt x="3479" y="5045"/>
                    </a:lnTo>
                    <a:lnTo>
                      <a:pt x="3544" y="5086"/>
                    </a:lnTo>
                    <a:lnTo>
                      <a:pt x="3607" y="5128"/>
                    </a:lnTo>
                    <a:lnTo>
                      <a:pt x="3667" y="5171"/>
                    </a:lnTo>
                    <a:lnTo>
                      <a:pt x="3724" y="5215"/>
                    </a:lnTo>
                    <a:lnTo>
                      <a:pt x="3777" y="5257"/>
                    </a:lnTo>
                    <a:lnTo>
                      <a:pt x="3825" y="5292"/>
                    </a:lnTo>
                    <a:lnTo>
                      <a:pt x="3869" y="5324"/>
                    </a:lnTo>
                    <a:lnTo>
                      <a:pt x="3911" y="5353"/>
                    </a:lnTo>
                    <a:lnTo>
                      <a:pt x="3950" y="5378"/>
                    </a:lnTo>
                    <a:lnTo>
                      <a:pt x="3987" y="5402"/>
                    </a:lnTo>
                    <a:lnTo>
                      <a:pt x="4022" y="5423"/>
                    </a:lnTo>
                    <a:lnTo>
                      <a:pt x="4056" y="5444"/>
                    </a:lnTo>
                    <a:lnTo>
                      <a:pt x="4088" y="5463"/>
                    </a:lnTo>
                    <a:lnTo>
                      <a:pt x="4119" y="5481"/>
                    </a:lnTo>
                    <a:lnTo>
                      <a:pt x="4179" y="5517"/>
                    </a:lnTo>
                    <a:lnTo>
                      <a:pt x="4238" y="5557"/>
                    </a:lnTo>
                    <a:lnTo>
                      <a:pt x="4268" y="5580"/>
                    </a:lnTo>
                    <a:lnTo>
                      <a:pt x="4298" y="5604"/>
                    </a:lnTo>
                    <a:lnTo>
                      <a:pt x="4328" y="5630"/>
                    </a:lnTo>
                    <a:lnTo>
                      <a:pt x="4358" y="5660"/>
                    </a:lnTo>
                    <a:lnTo>
                      <a:pt x="4389" y="5691"/>
                    </a:lnTo>
                    <a:lnTo>
                      <a:pt x="4421" y="5727"/>
                    </a:lnTo>
                    <a:lnTo>
                      <a:pt x="4454" y="5766"/>
                    </a:lnTo>
                    <a:lnTo>
                      <a:pt x="4487" y="5809"/>
                    </a:lnTo>
                    <a:lnTo>
                      <a:pt x="4523" y="5857"/>
                    </a:lnTo>
                    <a:lnTo>
                      <a:pt x="4559" y="5909"/>
                    </a:lnTo>
                    <a:lnTo>
                      <a:pt x="4598" y="5967"/>
                    </a:lnTo>
                    <a:lnTo>
                      <a:pt x="4619" y="5998"/>
                    </a:lnTo>
                    <a:lnTo>
                      <a:pt x="4639" y="6031"/>
                    </a:lnTo>
                    <a:lnTo>
                      <a:pt x="4661" y="6065"/>
                    </a:lnTo>
                    <a:lnTo>
                      <a:pt x="4683" y="6100"/>
                    </a:lnTo>
                    <a:lnTo>
                      <a:pt x="4705" y="6138"/>
                    </a:lnTo>
                    <a:lnTo>
                      <a:pt x="4729" y="6176"/>
                    </a:lnTo>
                    <a:lnTo>
                      <a:pt x="4753" y="6218"/>
                    </a:lnTo>
                    <a:lnTo>
                      <a:pt x="4777" y="6259"/>
                    </a:lnTo>
                    <a:lnTo>
                      <a:pt x="4803" y="6304"/>
                    </a:lnTo>
                    <a:lnTo>
                      <a:pt x="4830" y="6350"/>
                    </a:lnTo>
                    <a:lnTo>
                      <a:pt x="4857" y="6398"/>
                    </a:lnTo>
                    <a:lnTo>
                      <a:pt x="4885" y="6449"/>
                    </a:lnTo>
                    <a:lnTo>
                      <a:pt x="4914" y="6501"/>
                    </a:lnTo>
                    <a:lnTo>
                      <a:pt x="4944" y="6556"/>
                    </a:lnTo>
                    <a:cubicBezTo>
                      <a:pt x="4948" y="6562"/>
                      <a:pt x="4950" y="6568"/>
                      <a:pt x="4952" y="6574"/>
                    </a:cubicBezTo>
                    <a:lnTo>
                      <a:pt x="4968" y="6641"/>
                    </a:lnTo>
                    <a:lnTo>
                      <a:pt x="4985" y="6713"/>
                    </a:lnTo>
                    <a:lnTo>
                      <a:pt x="5001" y="6791"/>
                    </a:lnTo>
                    <a:lnTo>
                      <a:pt x="5018" y="6873"/>
                    </a:lnTo>
                    <a:lnTo>
                      <a:pt x="5034" y="6960"/>
                    </a:lnTo>
                    <a:lnTo>
                      <a:pt x="5050" y="7051"/>
                    </a:lnTo>
                    <a:lnTo>
                      <a:pt x="5066" y="7146"/>
                    </a:lnTo>
                    <a:lnTo>
                      <a:pt x="5082" y="7245"/>
                    </a:lnTo>
                    <a:lnTo>
                      <a:pt x="5114" y="7454"/>
                    </a:lnTo>
                    <a:lnTo>
                      <a:pt x="5146" y="7678"/>
                    </a:lnTo>
                    <a:lnTo>
                      <a:pt x="5177" y="7915"/>
                    </a:lnTo>
                    <a:lnTo>
                      <a:pt x="5209" y="8164"/>
                    </a:lnTo>
                    <a:lnTo>
                      <a:pt x="5240" y="8423"/>
                    </a:lnTo>
                    <a:lnTo>
                      <a:pt x="5271" y="8691"/>
                    </a:lnTo>
                    <a:lnTo>
                      <a:pt x="5301" y="8967"/>
                    </a:lnTo>
                    <a:lnTo>
                      <a:pt x="5332" y="9250"/>
                    </a:lnTo>
                    <a:lnTo>
                      <a:pt x="5363" y="9537"/>
                    </a:lnTo>
                    <a:lnTo>
                      <a:pt x="5393" y="9829"/>
                    </a:lnTo>
                    <a:lnTo>
                      <a:pt x="5454" y="10418"/>
                    </a:lnTo>
                    <a:lnTo>
                      <a:pt x="5515" y="11007"/>
                    </a:lnTo>
                    <a:lnTo>
                      <a:pt x="5545" y="11299"/>
                    </a:lnTo>
                    <a:lnTo>
                      <a:pt x="5575" y="11586"/>
                    </a:lnTo>
                    <a:lnTo>
                      <a:pt x="5605" y="11868"/>
                    </a:lnTo>
                    <a:lnTo>
                      <a:pt x="5636" y="12143"/>
                    </a:lnTo>
                    <a:lnTo>
                      <a:pt x="5666" y="12410"/>
                    </a:lnTo>
                    <a:lnTo>
                      <a:pt x="5696" y="12668"/>
                    </a:lnTo>
                    <a:lnTo>
                      <a:pt x="5727" y="12915"/>
                    </a:lnTo>
                    <a:lnTo>
                      <a:pt x="5757" y="13150"/>
                    </a:lnTo>
                    <a:lnTo>
                      <a:pt x="5788" y="13373"/>
                    </a:lnTo>
                    <a:lnTo>
                      <a:pt x="5818" y="13580"/>
                    </a:lnTo>
                    <a:lnTo>
                      <a:pt x="5834" y="13678"/>
                    </a:lnTo>
                    <a:lnTo>
                      <a:pt x="5849" y="13771"/>
                    </a:lnTo>
                    <a:lnTo>
                      <a:pt x="5864" y="13860"/>
                    </a:lnTo>
                    <a:lnTo>
                      <a:pt x="5880" y="13945"/>
                    </a:lnTo>
                    <a:lnTo>
                      <a:pt x="5895" y="14025"/>
                    </a:lnTo>
                    <a:lnTo>
                      <a:pt x="5911" y="14100"/>
                    </a:lnTo>
                    <a:lnTo>
                      <a:pt x="5926" y="14170"/>
                    </a:lnTo>
                    <a:lnTo>
                      <a:pt x="5941" y="14235"/>
                    </a:lnTo>
                    <a:lnTo>
                      <a:pt x="5794" y="14270"/>
                    </a:lnTo>
                    <a:lnTo>
                      <a:pt x="5777" y="14203"/>
                    </a:lnTo>
                    <a:lnTo>
                      <a:pt x="5762" y="14131"/>
                    </a:lnTo>
                    <a:lnTo>
                      <a:pt x="5746" y="14054"/>
                    </a:lnTo>
                    <a:lnTo>
                      <a:pt x="5730" y="13972"/>
                    </a:lnTo>
                    <a:lnTo>
                      <a:pt x="5715" y="13886"/>
                    </a:lnTo>
                    <a:lnTo>
                      <a:pt x="5699" y="13796"/>
                    </a:lnTo>
                    <a:lnTo>
                      <a:pt x="5684" y="13701"/>
                    </a:lnTo>
                    <a:lnTo>
                      <a:pt x="5668" y="13602"/>
                    </a:lnTo>
                    <a:lnTo>
                      <a:pt x="5637" y="13393"/>
                    </a:lnTo>
                    <a:lnTo>
                      <a:pt x="5606" y="13170"/>
                    </a:lnTo>
                    <a:lnTo>
                      <a:pt x="5576" y="12934"/>
                    </a:lnTo>
                    <a:lnTo>
                      <a:pt x="5545" y="12686"/>
                    </a:lnTo>
                    <a:lnTo>
                      <a:pt x="5515" y="12427"/>
                    </a:lnTo>
                    <a:lnTo>
                      <a:pt x="5485" y="12160"/>
                    </a:lnTo>
                    <a:lnTo>
                      <a:pt x="5454" y="11884"/>
                    </a:lnTo>
                    <a:lnTo>
                      <a:pt x="5424" y="11602"/>
                    </a:lnTo>
                    <a:lnTo>
                      <a:pt x="5394" y="11314"/>
                    </a:lnTo>
                    <a:lnTo>
                      <a:pt x="5363" y="11023"/>
                    </a:lnTo>
                    <a:lnTo>
                      <a:pt x="5303" y="10434"/>
                    </a:lnTo>
                    <a:lnTo>
                      <a:pt x="5242" y="9845"/>
                    </a:lnTo>
                    <a:lnTo>
                      <a:pt x="5212" y="9553"/>
                    </a:lnTo>
                    <a:lnTo>
                      <a:pt x="5181" y="9266"/>
                    </a:lnTo>
                    <a:lnTo>
                      <a:pt x="5150" y="8984"/>
                    </a:lnTo>
                    <a:lnTo>
                      <a:pt x="5120" y="8709"/>
                    </a:lnTo>
                    <a:lnTo>
                      <a:pt x="5089" y="8441"/>
                    </a:lnTo>
                    <a:lnTo>
                      <a:pt x="5058" y="8183"/>
                    </a:lnTo>
                    <a:lnTo>
                      <a:pt x="5027" y="7935"/>
                    </a:lnTo>
                    <a:lnTo>
                      <a:pt x="4995" y="7700"/>
                    </a:lnTo>
                    <a:lnTo>
                      <a:pt x="4964" y="7477"/>
                    </a:lnTo>
                    <a:lnTo>
                      <a:pt x="4932" y="7269"/>
                    </a:lnTo>
                    <a:lnTo>
                      <a:pt x="4916" y="7171"/>
                    </a:lnTo>
                    <a:lnTo>
                      <a:pt x="4900" y="7077"/>
                    </a:lnTo>
                    <a:lnTo>
                      <a:pt x="4885" y="6988"/>
                    </a:lnTo>
                    <a:lnTo>
                      <a:pt x="4868" y="6903"/>
                    </a:lnTo>
                    <a:lnTo>
                      <a:pt x="4853" y="6823"/>
                    </a:lnTo>
                    <a:lnTo>
                      <a:pt x="4837" y="6748"/>
                    </a:lnTo>
                    <a:lnTo>
                      <a:pt x="4820" y="6677"/>
                    </a:lnTo>
                    <a:lnTo>
                      <a:pt x="4804" y="6611"/>
                    </a:lnTo>
                    <a:lnTo>
                      <a:pt x="4811" y="6629"/>
                    </a:lnTo>
                    <a:lnTo>
                      <a:pt x="4782" y="6575"/>
                    </a:lnTo>
                    <a:lnTo>
                      <a:pt x="4753" y="6523"/>
                    </a:lnTo>
                    <a:lnTo>
                      <a:pt x="4725" y="6473"/>
                    </a:lnTo>
                    <a:lnTo>
                      <a:pt x="4698" y="6426"/>
                    </a:lnTo>
                    <a:lnTo>
                      <a:pt x="4672" y="6380"/>
                    </a:lnTo>
                    <a:lnTo>
                      <a:pt x="4646" y="6337"/>
                    </a:lnTo>
                    <a:lnTo>
                      <a:pt x="4622" y="6294"/>
                    </a:lnTo>
                    <a:lnTo>
                      <a:pt x="4598" y="6255"/>
                    </a:lnTo>
                    <a:lnTo>
                      <a:pt x="4575" y="6216"/>
                    </a:lnTo>
                    <a:lnTo>
                      <a:pt x="4553" y="6180"/>
                    </a:lnTo>
                    <a:lnTo>
                      <a:pt x="4532" y="6145"/>
                    </a:lnTo>
                    <a:lnTo>
                      <a:pt x="4511" y="6112"/>
                    </a:lnTo>
                    <a:lnTo>
                      <a:pt x="4491" y="6081"/>
                    </a:lnTo>
                    <a:lnTo>
                      <a:pt x="4472" y="6051"/>
                    </a:lnTo>
                    <a:lnTo>
                      <a:pt x="4435" y="5996"/>
                    </a:lnTo>
                    <a:lnTo>
                      <a:pt x="4400" y="5947"/>
                    </a:lnTo>
                    <a:lnTo>
                      <a:pt x="4368" y="5903"/>
                    </a:lnTo>
                    <a:lnTo>
                      <a:pt x="4337" y="5863"/>
                    </a:lnTo>
                    <a:lnTo>
                      <a:pt x="4308" y="5828"/>
                    </a:lnTo>
                    <a:lnTo>
                      <a:pt x="4280" y="5797"/>
                    </a:lnTo>
                    <a:lnTo>
                      <a:pt x="4253" y="5769"/>
                    </a:lnTo>
                    <a:lnTo>
                      <a:pt x="4227" y="5744"/>
                    </a:lnTo>
                    <a:lnTo>
                      <a:pt x="4202" y="5722"/>
                    </a:lnTo>
                    <a:lnTo>
                      <a:pt x="4177" y="5701"/>
                    </a:lnTo>
                    <a:lnTo>
                      <a:pt x="4152" y="5683"/>
                    </a:lnTo>
                    <a:lnTo>
                      <a:pt x="4100" y="5647"/>
                    </a:lnTo>
                    <a:lnTo>
                      <a:pt x="4042" y="5612"/>
                    </a:lnTo>
                    <a:lnTo>
                      <a:pt x="4010" y="5593"/>
                    </a:lnTo>
                    <a:lnTo>
                      <a:pt x="3977" y="5574"/>
                    </a:lnTo>
                    <a:lnTo>
                      <a:pt x="3943" y="5553"/>
                    </a:lnTo>
                    <a:lnTo>
                      <a:pt x="3906" y="5530"/>
                    </a:lnTo>
                    <a:lnTo>
                      <a:pt x="3867" y="5506"/>
                    </a:lnTo>
                    <a:lnTo>
                      <a:pt x="3825" y="5478"/>
                    </a:lnTo>
                    <a:lnTo>
                      <a:pt x="3781" y="5448"/>
                    </a:lnTo>
                    <a:lnTo>
                      <a:pt x="3734" y="5414"/>
                    </a:lnTo>
                    <a:lnTo>
                      <a:pt x="3683" y="5376"/>
                    </a:lnTo>
                    <a:lnTo>
                      <a:pt x="3632" y="5336"/>
                    </a:lnTo>
                    <a:lnTo>
                      <a:pt x="3578" y="5295"/>
                    </a:lnTo>
                    <a:lnTo>
                      <a:pt x="3522" y="5255"/>
                    </a:lnTo>
                    <a:lnTo>
                      <a:pt x="3462" y="5215"/>
                    </a:lnTo>
                    <a:lnTo>
                      <a:pt x="3401" y="5175"/>
                    </a:lnTo>
                    <a:lnTo>
                      <a:pt x="3336" y="5136"/>
                    </a:lnTo>
                    <a:lnTo>
                      <a:pt x="3269" y="5097"/>
                    </a:lnTo>
                    <a:lnTo>
                      <a:pt x="3201" y="5059"/>
                    </a:lnTo>
                    <a:lnTo>
                      <a:pt x="3130" y="5020"/>
                    </a:lnTo>
                    <a:lnTo>
                      <a:pt x="3057" y="4982"/>
                    </a:lnTo>
                    <a:lnTo>
                      <a:pt x="2983" y="4943"/>
                    </a:lnTo>
                    <a:lnTo>
                      <a:pt x="2832" y="4866"/>
                    </a:lnTo>
                    <a:lnTo>
                      <a:pt x="2676" y="4787"/>
                    </a:lnTo>
                    <a:lnTo>
                      <a:pt x="2519" y="4707"/>
                    </a:lnTo>
                    <a:lnTo>
                      <a:pt x="2361" y="4623"/>
                    </a:lnTo>
                    <a:lnTo>
                      <a:pt x="2204" y="4536"/>
                    </a:lnTo>
                    <a:lnTo>
                      <a:pt x="2049" y="4445"/>
                    </a:lnTo>
                    <a:lnTo>
                      <a:pt x="1899" y="4349"/>
                    </a:lnTo>
                    <a:lnTo>
                      <a:pt x="1826" y="4298"/>
                    </a:lnTo>
                    <a:lnTo>
                      <a:pt x="1754" y="4246"/>
                    </a:lnTo>
                    <a:lnTo>
                      <a:pt x="1684" y="4192"/>
                    </a:lnTo>
                    <a:lnTo>
                      <a:pt x="1616" y="4136"/>
                    </a:lnTo>
                    <a:lnTo>
                      <a:pt x="1550" y="4079"/>
                    </a:lnTo>
                    <a:lnTo>
                      <a:pt x="1486" y="4019"/>
                    </a:lnTo>
                    <a:lnTo>
                      <a:pt x="1426" y="3957"/>
                    </a:lnTo>
                    <a:lnTo>
                      <a:pt x="1368" y="3893"/>
                    </a:lnTo>
                    <a:lnTo>
                      <a:pt x="1312" y="3826"/>
                    </a:lnTo>
                    <a:lnTo>
                      <a:pt x="1257" y="3756"/>
                    </a:lnTo>
                    <a:lnTo>
                      <a:pt x="1204" y="3683"/>
                    </a:lnTo>
                    <a:lnTo>
                      <a:pt x="1150" y="3608"/>
                    </a:lnTo>
                    <a:lnTo>
                      <a:pt x="1099" y="3529"/>
                    </a:lnTo>
                    <a:lnTo>
                      <a:pt x="1047" y="3449"/>
                    </a:lnTo>
                    <a:lnTo>
                      <a:pt x="997" y="3366"/>
                    </a:lnTo>
                    <a:lnTo>
                      <a:pt x="948" y="3282"/>
                    </a:lnTo>
                    <a:lnTo>
                      <a:pt x="900" y="3195"/>
                    </a:lnTo>
                    <a:lnTo>
                      <a:pt x="853" y="3107"/>
                    </a:lnTo>
                    <a:lnTo>
                      <a:pt x="762" y="2928"/>
                    </a:lnTo>
                    <a:lnTo>
                      <a:pt x="675" y="2746"/>
                    </a:lnTo>
                    <a:lnTo>
                      <a:pt x="593" y="2563"/>
                    </a:lnTo>
                    <a:lnTo>
                      <a:pt x="515" y="2380"/>
                    </a:lnTo>
                    <a:lnTo>
                      <a:pt x="442" y="2200"/>
                    </a:lnTo>
                    <a:lnTo>
                      <a:pt x="407" y="2112"/>
                    </a:lnTo>
                    <a:lnTo>
                      <a:pt x="374" y="2024"/>
                    </a:lnTo>
                    <a:lnTo>
                      <a:pt x="342" y="1938"/>
                    </a:lnTo>
                    <a:lnTo>
                      <a:pt x="311" y="1854"/>
                    </a:lnTo>
                    <a:lnTo>
                      <a:pt x="282" y="1772"/>
                    </a:lnTo>
                    <a:lnTo>
                      <a:pt x="254" y="1692"/>
                    </a:lnTo>
                    <a:lnTo>
                      <a:pt x="227" y="1615"/>
                    </a:lnTo>
                    <a:lnTo>
                      <a:pt x="202" y="1540"/>
                    </a:lnTo>
                    <a:lnTo>
                      <a:pt x="178" y="1468"/>
                    </a:lnTo>
                    <a:lnTo>
                      <a:pt x="155" y="1399"/>
                    </a:lnTo>
                    <a:lnTo>
                      <a:pt x="134" y="1334"/>
                    </a:lnTo>
                    <a:lnTo>
                      <a:pt x="115" y="1272"/>
                    </a:lnTo>
                    <a:lnTo>
                      <a:pt x="97" y="1212"/>
                    </a:lnTo>
                    <a:lnTo>
                      <a:pt x="80" y="1154"/>
                    </a:lnTo>
                    <a:lnTo>
                      <a:pt x="66" y="1099"/>
                    </a:lnTo>
                    <a:lnTo>
                      <a:pt x="53" y="1045"/>
                    </a:lnTo>
                    <a:lnTo>
                      <a:pt x="41" y="994"/>
                    </a:lnTo>
                    <a:lnTo>
                      <a:pt x="31" y="943"/>
                    </a:lnTo>
                    <a:lnTo>
                      <a:pt x="22" y="895"/>
                    </a:lnTo>
                    <a:lnTo>
                      <a:pt x="15" y="849"/>
                    </a:lnTo>
                    <a:lnTo>
                      <a:pt x="9" y="803"/>
                    </a:lnTo>
                    <a:lnTo>
                      <a:pt x="5" y="758"/>
                    </a:lnTo>
                    <a:lnTo>
                      <a:pt x="0" y="674"/>
                    </a:lnTo>
                    <a:lnTo>
                      <a:pt x="0" y="594"/>
                    </a:lnTo>
                    <a:lnTo>
                      <a:pt x="6" y="519"/>
                    </a:lnTo>
                    <a:lnTo>
                      <a:pt x="15" y="447"/>
                    </a:lnTo>
                    <a:lnTo>
                      <a:pt x="29" y="379"/>
                    </a:lnTo>
                    <a:lnTo>
                      <a:pt x="47" y="313"/>
                    </a:lnTo>
                    <a:lnTo>
                      <a:pt x="67" y="249"/>
                    </a:lnTo>
                    <a:lnTo>
                      <a:pt x="90" y="186"/>
                    </a:lnTo>
                    <a:lnTo>
                      <a:pt x="116" y="124"/>
                    </a:lnTo>
                    <a:lnTo>
                      <a:pt x="144" y="63"/>
                    </a:lnTo>
                    <a:lnTo>
                      <a:pt x="173" y="0"/>
                    </a:lnTo>
                    <a:lnTo>
                      <a:pt x="311" y="65"/>
                    </a:lnTo>
                    <a:close/>
                  </a:path>
                </a:pathLst>
              </a:custGeom>
              <a:solidFill>
                <a:srgbClr val="FFC000"/>
              </a:solidFill>
              <a:ln w="0" cap="flat">
                <a:solidFill>
                  <a:srgbClr val="66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29" name="Freeform 21"/>
              <p:cNvSpPr>
                <a:spLocks/>
              </p:cNvSpPr>
              <p:nvPr/>
            </p:nvSpPr>
            <p:spPr bwMode="auto">
              <a:xfrm>
                <a:off x="6188455" y="2931883"/>
                <a:ext cx="1276715" cy="2132645"/>
              </a:xfrm>
              <a:custGeom>
                <a:avLst/>
                <a:gdLst>
                  <a:gd name="T0" fmla="*/ 2147483647 w 5941"/>
                  <a:gd name="T1" fmla="*/ 2147483647 h 14270"/>
                  <a:gd name="T2" fmla="*/ 2147483647 w 5941"/>
                  <a:gd name="T3" fmla="*/ 2147483647 h 14270"/>
                  <a:gd name="T4" fmla="*/ 2147483647 w 5941"/>
                  <a:gd name="T5" fmla="*/ 2147483647 h 14270"/>
                  <a:gd name="T6" fmla="*/ 2147483647 w 5941"/>
                  <a:gd name="T7" fmla="*/ 2147483647 h 14270"/>
                  <a:gd name="T8" fmla="*/ 2147483647 w 5941"/>
                  <a:gd name="T9" fmla="*/ 2147483647 h 14270"/>
                  <a:gd name="T10" fmla="*/ 2147483647 w 5941"/>
                  <a:gd name="T11" fmla="*/ 2147483647 h 14270"/>
                  <a:gd name="T12" fmla="*/ 2147483647 w 5941"/>
                  <a:gd name="T13" fmla="*/ 2147483647 h 14270"/>
                  <a:gd name="T14" fmla="*/ 2147483647 w 5941"/>
                  <a:gd name="T15" fmla="*/ 2147483647 h 14270"/>
                  <a:gd name="T16" fmla="*/ 2147483647 w 5941"/>
                  <a:gd name="T17" fmla="*/ 2147483647 h 14270"/>
                  <a:gd name="T18" fmla="*/ 2147483647 w 5941"/>
                  <a:gd name="T19" fmla="*/ 2147483647 h 14270"/>
                  <a:gd name="T20" fmla="*/ 2147483647 w 5941"/>
                  <a:gd name="T21" fmla="*/ 2147483647 h 14270"/>
                  <a:gd name="T22" fmla="*/ 2147483647 w 5941"/>
                  <a:gd name="T23" fmla="*/ 2147483647 h 14270"/>
                  <a:gd name="T24" fmla="*/ 2147483647 w 5941"/>
                  <a:gd name="T25" fmla="*/ 2147483647 h 14270"/>
                  <a:gd name="T26" fmla="*/ 2147483647 w 5941"/>
                  <a:gd name="T27" fmla="*/ 2147483647 h 14270"/>
                  <a:gd name="T28" fmla="*/ 2147483647 w 5941"/>
                  <a:gd name="T29" fmla="*/ 2147483647 h 14270"/>
                  <a:gd name="T30" fmla="*/ 2147483647 w 5941"/>
                  <a:gd name="T31" fmla="*/ 2147483647 h 14270"/>
                  <a:gd name="T32" fmla="*/ 2147483647 w 5941"/>
                  <a:gd name="T33" fmla="*/ 2147483647 h 14270"/>
                  <a:gd name="T34" fmla="*/ 2147483647 w 5941"/>
                  <a:gd name="T35" fmla="*/ 2147483647 h 14270"/>
                  <a:gd name="T36" fmla="*/ 2147483647 w 5941"/>
                  <a:gd name="T37" fmla="*/ 2147483647 h 14270"/>
                  <a:gd name="T38" fmla="*/ 2147483647 w 5941"/>
                  <a:gd name="T39" fmla="*/ 2147483647 h 14270"/>
                  <a:gd name="T40" fmla="*/ 2147483647 w 5941"/>
                  <a:gd name="T41" fmla="*/ 2147483647 h 14270"/>
                  <a:gd name="T42" fmla="*/ 2147483647 w 5941"/>
                  <a:gd name="T43" fmla="*/ 2147483647 h 14270"/>
                  <a:gd name="T44" fmla="*/ 2147483647 w 5941"/>
                  <a:gd name="T45" fmla="*/ 2147483647 h 14270"/>
                  <a:gd name="T46" fmla="*/ 2147483647 w 5941"/>
                  <a:gd name="T47" fmla="*/ 2147483647 h 14270"/>
                  <a:gd name="T48" fmla="*/ 2147483647 w 5941"/>
                  <a:gd name="T49" fmla="*/ 2147483647 h 14270"/>
                  <a:gd name="T50" fmla="*/ 2147483647 w 5941"/>
                  <a:gd name="T51" fmla="*/ 2147483647 h 14270"/>
                  <a:gd name="T52" fmla="*/ 2147483647 w 5941"/>
                  <a:gd name="T53" fmla="*/ 2147483647 h 14270"/>
                  <a:gd name="T54" fmla="*/ 2147483647 w 5941"/>
                  <a:gd name="T55" fmla="*/ 2147483647 h 14270"/>
                  <a:gd name="T56" fmla="*/ 2147483647 w 5941"/>
                  <a:gd name="T57" fmla="*/ 2147483647 h 14270"/>
                  <a:gd name="T58" fmla="*/ 2147483647 w 5941"/>
                  <a:gd name="T59" fmla="*/ 2147483647 h 14270"/>
                  <a:gd name="T60" fmla="*/ 2147483647 w 5941"/>
                  <a:gd name="T61" fmla="*/ 2147483647 h 14270"/>
                  <a:gd name="T62" fmla="*/ 2147483647 w 5941"/>
                  <a:gd name="T63" fmla="*/ 2147483647 h 14270"/>
                  <a:gd name="T64" fmla="*/ 2147483647 w 5941"/>
                  <a:gd name="T65" fmla="*/ 2147483647 h 14270"/>
                  <a:gd name="T66" fmla="*/ 2147483647 w 5941"/>
                  <a:gd name="T67" fmla="*/ 2147483647 h 14270"/>
                  <a:gd name="T68" fmla="*/ 2147483647 w 5941"/>
                  <a:gd name="T69" fmla="*/ 2147483647 h 14270"/>
                  <a:gd name="T70" fmla="*/ 2147483647 w 5941"/>
                  <a:gd name="T71" fmla="*/ 2147483647 h 14270"/>
                  <a:gd name="T72" fmla="*/ 2147483647 w 5941"/>
                  <a:gd name="T73" fmla="*/ 2147483647 h 14270"/>
                  <a:gd name="T74" fmla="*/ 2147483647 w 5941"/>
                  <a:gd name="T75" fmla="*/ 2147483647 h 14270"/>
                  <a:gd name="T76" fmla="*/ 2147483647 w 5941"/>
                  <a:gd name="T77" fmla="*/ 2147483647 h 14270"/>
                  <a:gd name="T78" fmla="*/ 2147483647 w 5941"/>
                  <a:gd name="T79" fmla="*/ 2147483647 h 14270"/>
                  <a:gd name="T80" fmla="*/ 2147483647 w 5941"/>
                  <a:gd name="T81" fmla="*/ 2147483647 h 14270"/>
                  <a:gd name="T82" fmla="*/ 2147483647 w 5941"/>
                  <a:gd name="T83" fmla="*/ 2147483647 h 14270"/>
                  <a:gd name="T84" fmla="*/ 2147483647 w 5941"/>
                  <a:gd name="T85" fmla="*/ 2147483647 h 14270"/>
                  <a:gd name="T86" fmla="*/ 2147483647 w 5941"/>
                  <a:gd name="T87" fmla="*/ 2147483647 h 14270"/>
                  <a:gd name="T88" fmla="*/ 2147483647 w 5941"/>
                  <a:gd name="T89" fmla="*/ 2147483647 h 14270"/>
                  <a:gd name="T90" fmla="*/ 2147483647 w 5941"/>
                  <a:gd name="T91" fmla="*/ 2147483647 h 14270"/>
                  <a:gd name="T92" fmla="*/ 2147483647 w 5941"/>
                  <a:gd name="T93" fmla="*/ 2147483647 h 14270"/>
                  <a:gd name="T94" fmla="*/ 2147483647 w 5941"/>
                  <a:gd name="T95" fmla="*/ 2147483647 h 14270"/>
                  <a:gd name="T96" fmla="*/ 2147483647 w 5941"/>
                  <a:gd name="T97" fmla="*/ 2147483647 h 14270"/>
                  <a:gd name="T98" fmla="*/ 2147483647 w 5941"/>
                  <a:gd name="T99" fmla="*/ 2147483647 h 14270"/>
                  <a:gd name="T100" fmla="*/ 2147483647 w 5941"/>
                  <a:gd name="T101" fmla="*/ 2147483647 h 14270"/>
                  <a:gd name="T102" fmla="*/ 2147483647 w 5941"/>
                  <a:gd name="T103" fmla="*/ 2147483647 h 14270"/>
                  <a:gd name="T104" fmla="*/ 2147483647 w 5941"/>
                  <a:gd name="T105" fmla="*/ 2147483647 h 14270"/>
                  <a:gd name="T106" fmla="*/ 2147483647 w 5941"/>
                  <a:gd name="T107" fmla="*/ 2147483647 h 14270"/>
                  <a:gd name="T108" fmla="*/ 2147483647 w 5941"/>
                  <a:gd name="T109" fmla="*/ 2147483647 h 14270"/>
                  <a:gd name="T110" fmla="*/ 2147483647 w 5941"/>
                  <a:gd name="T111" fmla="*/ 2147483647 h 14270"/>
                  <a:gd name="T112" fmla="*/ 0 w 5941"/>
                  <a:gd name="T113" fmla="*/ 2147483647 h 14270"/>
                  <a:gd name="T114" fmla="*/ 0 w 5941"/>
                  <a:gd name="T115" fmla="*/ 2147483647 h 14270"/>
                  <a:gd name="T116" fmla="*/ 2147483647 w 5941"/>
                  <a:gd name="T117" fmla="*/ 2147483647 h 14270"/>
                  <a:gd name="T118" fmla="*/ 2147483647 w 5941"/>
                  <a:gd name="T119" fmla="*/ 0 h 1427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941" h="14270">
                    <a:moveTo>
                      <a:pt x="311" y="65"/>
                    </a:moveTo>
                    <a:lnTo>
                      <a:pt x="282" y="127"/>
                    </a:lnTo>
                    <a:lnTo>
                      <a:pt x="255" y="186"/>
                    </a:lnTo>
                    <a:lnTo>
                      <a:pt x="231" y="244"/>
                    </a:lnTo>
                    <a:lnTo>
                      <a:pt x="210" y="302"/>
                    </a:lnTo>
                    <a:lnTo>
                      <a:pt x="191" y="359"/>
                    </a:lnTo>
                    <a:lnTo>
                      <a:pt x="176" y="417"/>
                    </a:lnTo>
                    <a:lnTo>
                      <a:pt x="165" y="477"/>
                    </a:lnTo>
                    <a:lnTo>
                      <a:pt x="156" y="539"/>
                    </a:lnTo>
                    <a:lnTo>
                      <a:pt x="152" y="605"/>
                    </a:lnTo>
                    <a:lnTo>
                      <a:pt x="152" y="674"/>
                    </a:lnTo>
                    <a:lnTo>
                      <a:pt x="157" y="749"/>
                    </a:lnTo>
                    <a:lnTo>
                      <a:pt x="161" y="788"/>
                    </a:lnTo>
                    <a:lnTo>
                      <a:pt x="166" y="829"/>
                    </a:lnTo>
                    <a:lnTo>
                      <a:pt x="173" y="872"/>
                    </a:lnTo>
                    <a:lnTo>
                      <a:pt x="181" y="917"/>
                    </a:lnTo>
                    <a:lnTo>
                      <a:pt x="190" y="963"/>
                    </a:lnTo>
                    <a:lnTo>
                      <a:pt x="201" y="1012"/>
                    </a:lnTo>
                    <a:lnTo>
                      <a:pt x="214" y="1063"/>
                    </a:lnTo>
                    <a:lnTo>
                      <a:pt x="227" y="1116"/>
                    </a:lnTo>
                    <a:lnTo>
                      <a:pt x="243" y="1170"/>
                    </a:lnTo>
                    <a:lnTo>
                      <a:pt x="260" y="1228"/>
                    </a:lnTo>
                    <a:lnTo>
                      <a:pt x="279" y="1289"/>
                    </a:lnTo>
                    <a:lnTo>
                      <a:pt x="300" y="1353"/>
                    </a:lnTo>
                    <a:lnTo>
                      <a:pt x="322" y="1421"/>
                    </a:lnTo>
                    <a:lnTo>
                      <a:pt x="346" y="1492"/>
                    </a:lnTo>
                    <a:lnTo>
                      <a:pt x="371" y="1566"/>
                    </a:lnTo>
                    <a:lnTo>
                      <a:pt x="397" y="1643"/>
                    </a:lnTo>
                    <a:lnTo>
                      <a:pt x="425" y="1722"/>
                    </a:lnTo>
                    <a:lnTo>
                      <a:pt x="454" y="1803"/>
                    </a:lnTo>
                    <a:lnTo>
                      <a:pt x="485" y="1886"/>
                    </a:lnTo>
                    <a:lnTo>
                      <a:pt x="516" y="1971"/>
                    </a:lnTo>
                    <a:lnTo>
                      <a:pt x="549" y="2057"/>
                    </a:lnTo>
                    <a:lnTo>
                      <a:pt x="584" y="2145"/>
                    </a:lnTo>
                    <a:lnTo>
                      <a:pt x="656" y="2323"/>
                    </a:lnTo>
                    <a:lnTo>
                      <a:pt x="733" y="2503"/>
                    </a:lnTo>
                    <a:lnTo>
                      <a:pt x="814" y="2684"/>
                    </a:lnTo>
                    <a:lnTo>
                      <a:pt x="899" y="2863"/>
                    </a:lnTo>
                    <a:lnTo>
                      <a:pt x="988" y="3038"/>
                    </a:lnTo>
                    <a:lnTo>
                      <a:pt x="1034" y="3124"/>
                    </a:lnTo>
                    <a:lnTo>
                      <a:pt x="1081" y="3208"/>
                    </a:lnTo>
                    <a:lnTo>
                      <a:pt x="1129" y="3290"/>
                    </a:lnTo>
                    <a:lnTo>
                      <a:pt x="1177" y="3370"/>
                    </a:lnTo>
                    <a:lnTo>
                      <a:pt x="1227" y="3448"/>
                    </a:lnTo>
                    <a:lnTo>
                      <a:pt x="1277" y="3524"/>
                    </a:lnTo>
                    <a:lnTo>
                      <a:pt x="1328" y="3596"/>
                    </a:lnTo>
                    <a:lnTo>
                      <a:pt x="1379" y="3666"/>
                    </a:lnTo>
                    <a:lnTo>
                      <a:pt x="1431" y="3732"/>
                    </a:lnTo>
                    <a:lnTo>
                      <a:pt x="1484" y="3795"/>
                    </a:lnTo>
                    <a:lnTo>
                      <a:pt x="1538" y="3854"/>
                    </a:lnTo>
                    <a:lnTo>
                      <a:pt x="1595" y="3912"/>
                    </a:lnTo>
                    <a:lnTo>
                      <a:pt x="1654" y="3968"/>
                    </a:lnTo>
                    <a:lnTo>
                      <a:pt x="1716" y="4022"/>
                    </a:lnTo>
                    <a:lnTo>
                      <a:pt x="1780" y="4074"/>
                    </a:lnTo>
                    <a:lnTo>
                      <a:pt x="1847" y="4125"/>
                    </a:lnTo>
                    <a:lnTo>
                      <a:pt x="1915" y="4175"/>
                    </a:lnTo>
                    <a:lnTo>
                      <a:pt x="1986" y="4224"/>
                    </a:lnTo>
                    <a:lnTo>
                      <a:pt x="2131" y="4317"/>
                    </a:lnTo>
                    <a:lnTo>
                      <a:pt x="2281" y="4406"/>
                    </a:lnTo>
                    <a:lnTo>
                      <a:pt x="2435" y="4490"/>
                    </a:lnTo>
                    <a:lnTo>
                      <a:pt x="2590" y="4572"/>
                    </a:lnTo>
                    <a:lnTo>
                      <a:pt x="2746" y="4652"/>
                    </a:lnTo>
                    <a:lnTo>
                      <a:pt x="2900" y="4730"/>
                    </a:lnTo>
                    <a:lnTo>
                      <a:pt x="3052" y="4808"/>
                    </a:lnTo>
                    <a:lnTo>
                      <a:pt x="3127" y="4847"/>
                    </a:lnTo>
                    <a:lnTo>
                      <a:pt x="3201" y="4886"/>
                    </a:lnTo>
                    <a:lnTo>
                      <a:pt x="3273" y="4925"/>
                    </a:lnTo>
                    <a:lnTo>
                      <a:pt x="3344" y="4965"/>
                    </a:lnTo>
                    <a:lnTo>
                      <a:pt x="3412" y="5005"/>
                    </a:lnTo>
                    <a:lnTo>
                      <a:pt x="3479" y="5045"/>
                    </a:lnTo>
                    <a:lnTo>
                      <a:pt x="3544" y="5086"/>
                    </a:lnTo>
                    <a:lnTo>
                      <a:pt x="3607" y="5128"/>
                    </a:lnTo>
                    <a:lnTo>
                      <a:pt x="3667" y="5171"/>
                    </a:lnTo>
                    <a:lnTo>
                      <a:pt x="3724" y="5215"/>
                    </a:lnTo>
                    <a:lnTo>
                      <a:pt x="3777" y="5257"/>
                    </a:lnTo>
                    <a:lnTo>
                      <a:pt x="3825" y="5292"/>
                    </a:lnTo>
                    <a:lnTo>
                      <a:pt x="3869" y="5324"/>
                    </a:lnTo>
                    <a:lnTo>
                      <a:pt x="3911" y="5353"/>
                    </a:lnTo>
                    <a:lnTo>
                      <a:pt x="3950" y="5378"/>
                    </a:lnTo>
                    <a:lnTo>
                      <a:pt x="3987" y="5402"/>
                    </a:lnTo>
                    <a:lnTo>
                      <a:pt x="4022" y="5423"/>
                    </a:lnTo>
                    <a:lnTo>
                      <a:pt x="4056" y="5444"/>
                    </a:lnTo>
                    <a:lnTo>
                      <a:pt x="4088" y="5463"/>
                    </a:lnTo>
                    <a:lnTo>
                      <a:pt x="4119" y="5481"/>
                    </a:lnTo>
                    <a:lnTo>
                      <a:pt x="4179" y="5517"/>
                    </a:lnTo>
                    <a:lnTo>
                      <a:pt x="4238" y="5557"/>
                    </a:lnTo>
                    <a:lnTo>
                      <a:pt x="4268" y="5580"/>
                    </a:lnTo>
                    <a:lnTo>
                      <a:pt x="4298" y="5604"/>
                    </a:lnTo>
                    <a:lnTo>
                      <a:pt x="4328" y="5630"/>
                    </a:lnTo>
                    <a:lnTo>
                      <a:pt x="4358" y="5660"/>
                    </a:lnTo>
                    <a:lnTo>
                      <a:pt x="4389" y="5691"/>
                    </a:lnTo>
                    <a:lnTo>
                      <a:pt x="4421" y="5727"/>
                    </a:lnTo>
                    <a:lnTo>
                      <a:pt x="4454" y="5766"/>
                    </a:lnTo>
                    <a:lnTo>
                      <a:pt x="4487" y="5809"/>
                    </a:lnTo>
                    <a:lnTo>
                      <a:pt x="4523" y="5857"/>
                    </a:lnTo>
                    <a:lnTo>
                      <a:pt x="4559" y="5909"/>
                    </a:lnTo>
                    <a:lnTo>
                      <a:pt x="4598" y="5967"/>
                    </a:lnTo>
                    <a:lnTo>
                      <a:pt x="4619" y="5998"/>
                    </a:lnTo>
                    <a:lnTo>
                      <a:pt x="4639" y="6031"/>
                    </a:lnTo>
                    <a:lnTo>
                      <a:pt x="4661" y="6065"/>
                    </a:lnTo>
                    <a:lnTo>
                      <a:pt x="4683" y="6100"/>
                    </a:lnTo>
                    <a:lnTo>
                      <a:pt x="4705" y="6138"/>
                    </a:lnTo>
                    <a:lnTo>
                      <a:pt x="4729" y="6176"/>
                    </a:lnTo>
                    <a:lnTo>
                      <a:pt x="4753" y="6218"/>
                    </a:lnTo>
                    <a:lnTo>
                      <a:pt x="4777" y="6259"/>
                    </a:lnTo>
                    <a:lnTo>
                      <a:pt x="4803" y="6304"/>
                    </a:lnTo>
                    <a:lnTo>
                      <a:pt x="4830" y="6350"/>
                    </a:lnTo>
                    <a:lnTo>
                      <a:pt x="4857" y="6398"/>
                    </a:lnTo>
                    <a:lnTo>
                      <a:pt x="4885" y="6449"/>
                    </a:lnTo>
                    <a:lnTo>
                      <a:pt x="4914" y="6501"/>
                    </a:lnTo>
                    <a:lnTo>
                      <a:pt x="4944" y="6556"/>
                    </a:lnTo>
                    <a:cubicBezTo>
                      <a:pt x="4948" y="6562"/>
                      <a:pt x="4950" y="6568"/>
                      <a:pt x="4952" y="6574"/>
                    </a:cubicBezTo>
                    <a:lnTo>
                      <a:pt x="4968" y="6641"/>
                    </a:lnTo>
                    <a:lnTo>
                      <a:pt x="4985" y="6713"/>
                    </a:lnTo>
                    <a:lnTo>
                      <a:pt x="5001" y="6791"/>
                    </a:lnTo>
                    <a:lnTo>
                      <a:pt x="5018" y="6873"/>
                    </a:lnTo>
                    <a:lnTo>
                      <a:pt x="5034" y="6960"/>
                    </a:lnTo>
                    <a:lnTo>
                      <a:pt x="5050" y="7051"/>
                    </a:lnTo>
                    <a:lnTo>
                      <a:pt x="5066" y="7146"/>
                    </a:lnTo>
                    <a:lnTo>
                      <a:pt x="5082" y="7245"/>
                    </a:lnTo>
                    <a:lnTo>
                      <a:pt x="5114" y="7454"/>
                    </a:lnTo>
                    <a:lnTo>
                      <a:pt x="5146" y="7678"/>
                    </a:lnTo>
                    <a:lnTo>
                      <a:pt x="5177" y="7915"/>
                    </a:lnTo>
                    <a:lnTo>
                      <a:pt x="5209" y="8164"/>
                    </a:lnTo>
                    <a:lnTo>
                      <a:pt x="5240" y="8423"/>
                    </a:lnTo>
                    <a:lnTo>
                      <a:pt x="5271" y="8691"/>
                    </a:lnTo>
                    <a:lnTo>
                      <a:pt x="5301" y="8967"/>
                    </a:lnTo>
                    <a:lnTo>
                      <a:pt x="5332" y="9250"/>
                    </a:lnTo>
                    <a:lnTo>
                      <a:pt x="5363" y="9537"/>
                    </a:lnTo>
                    <a:lnTo>
                      <a:pt x="5393" y="9829"/>
                    </a:lnTo>
                    <a:lnTo>
                      <a:pt x="5454" y="10418"/>
                    </a:lnTo>
                    <a:lnTo>
                      <a:pt x="5515" y="11007"/>
                    </a:lnTo>
                    <a:lnTo>
                      <a:pt x="5545" y="11299"/>
                    </a:lnTo>
                    <a:lnTo>
                      <a:pt x="5575" y="11586"/>
                    </a:lnTo>
                    <a:lnTo>
                      <a:pt x="5605" y="11868"/>
                    </a:lnTo>
                    <a:lnTo>
                      <a:pt x="5636" y="12143"/>
                    </a:lnTo>
                    <a:lnTo>
                      <a:pt x="5666" y="12410"/>
                    </a:lnTo>
                    <a:lnTo>
                      <a:pt x="5696" y="12668"/>
                    </a:lnTo>
                    <a:lnTo>
                      <a:pt x="5727" y="12915"/>
                    </a:lnTo>
                    <a:lnTo>
                      <a:pt x="5757" y="13150"/>
                    </a:lnTo>
                    <a:lnTo>
                      <a:pt x="5788" y="13373"/>
                    </a:lnTo>
                    <a:lnTo>
                      <a:pt x="5818" y="13580"/>
                    </a:lnTo>
                    <a:lnTo>
                      <a:pt x="5834" y="13678"/>
                    </a:lnTo>
                    <a:lnTo>
                      <a:pt x="5849" y="13771"/>
                    </a:lnTo>
                    <a:lnTo>
                      <a:pt x="5864" y="13860"/>
                    </a:lnTo>
                    <a:lnTo>
                      <a:pt x="5880" y="13945"/>
                    </a:lnTo>
                    <a:lnTo>
                      <a:pt x="5895" y="14025"/>
                    </a:lnTo>
                    <a:lnTo>
                      <a:pt x="5911" y="14100"/>
                    </a:lnTo>
                    <a:lnTo>
                      <a:pt x="5926" y="14170"/>
                    </a:lnTo>
                    <a:lnTo>
                      <a:pt x="5941" y="14235"/>
                    </a:lnTo>
                    <a:lnTo>
                      <a:pt x="5794" y="14270"/>
                    </a:lnTo>
                    <a:lnTo>
                      <a:pt x="5777" y="14203"/>
                    </a:lnTo>
                    <a:lnTo>
                      <a:pt x="5762" y="14131"/>
                    </a:lnTo>
                    <a:lnTo>
                      <a:pt x="5746" y="14054"/>
                    </a:lnTo>
                    <a:lnTo>
                      <a:pt x="5730" y="13972"/>
                    </a:lnTo>
                    <a:lnTo>
                      <a:pt x="5715" y="13886"/>
                    </a:lnTo>
                    <a:lnTo>
                      <a:pt x="5699" y="13796"/>
                    </a:lnTo>
                    <a:lnTo>
                      <a:pt x="5684" y="13701"/>
                    </a:lnTo>
                    <a:lnTo>
                      <a:pt x="5668" y="13602"/>
                    </a:lnTo>
                    <a:lnTo>
                      <a:pt x="5637" y="13393"/>
                    </a:lnTo>
                    <a:lnTo>
                      <a:pt x="5606" y="13170"/>
                    </a:lnTo>
                    <a:lnTo>
                      <a:pt x="5576" y="12934"/>
                    </a:lnTo>
                    <a:lnTo>
                      <a:pt x="5545" y="12686"/>
                    </a:lnTo>
                    <a:lnTo>
                      <a:pt x="5515" y="12427"/>
                    </a:lnTo>
                    <a:lnTo>
                      <a:pt x="5485" y="12160"/>
                    </a:lnTo>
                    <a:lnTo>
                      <a:pt x="5454" y="11884"/>
                    </a:lnTo>
                    <a:lnTo>
                      <a:pt x="5424" y="11602"/>
                    </a:lnTo>
                    <a:lnTo>
                      <a:pt x="5394" y="11314"/>
                    </a:lnTo>
                    <a:lnTo>
                      <a:pt x="5363" y="11023"/>
                    </a:lnTo>
                    <a:lnTo>
                      <a:pt x="5303" y="10434"/>
                    </a:lnTo>
                    <a:lnTo>
                      <a:pt x="5242" y="9845"/>
                    </a:lnTo>
                    <a:lnTo>
                      <a:pt x="5212" y="9553"/>
                    </a:lnTo>
                    <a:lnTo>
                      <a:pt x="5181" y="9266"/>
                    </a:lnTo>
                    <a:lnTo>
                      <a:pt x="5150" y="8984"/>
                    </a:lnTo>
                    <a:lnTo>
                      <a:pt x="5120" y="8709"/>
                    </a:lnTo>
                    <a:lnTo>
                      <a:pt x="5089" y="8441"/>
                    </a:lnTo>
                    <a:lnTo>
                      <a:pt x="5058" y="8183"/>
                    </a:lnTo>
                    <a:lnTo>
                      <a:pt x="5027" y="7935"/>
                    </a:lnTo>
                    <a:lnTo>
                      <a:pt x="4995" y="7700"/>
                    </a:lnTo>
                    <a:lnTo>
                      <a:pt x="4964" y="7477"/>
                    </a:lnTo>
                    <a:lnTo>
                      <a:pt x="4932" y="7269"/>
                    </a:lnTo>
                    <a:lnTo>
                      <a:pt x="4916" y="7171"/>
                    </a:lnTo>
                    <a:lnTo>
                      <a:pt x="4900" y="7077"/>
                    </a:lnTo>
                    <a:lnTo>
                      <a:pt x="4885" y="6988"/>
                    </a:lnTo>
                    <a:lnTo>
                      <a:pt x="4868" y="6903"/>
                    </a:lnTo>
                    <a:lnTo>
                      <a:pt x="4853" y="6823"/>
                    </a:lnTo>
                    <a:lnTo>
                      <a:pt x="4837" y="6748"/>
                    </a:lnTo>
                    <a:lnTo>
                      <a:pt x="4820" y="6677"/>
                    </a:lnTo>
                    <a:lnTo>
                      <a:pt x="4804" y="6611"/>
                    </a:lnTo>
                    <a:lnTo>
                      <a:pt x="4811" y="6629"/>
                    </a:lnTo>
                    <a:lnTo>
                      <a:pt x="4782" y="6575"/>
                    </a:lnTo>
                    <a:lnTo>
                      <a:pt x="4753" y="6523"/>
                    </a:lnTo>
                    <a:lnTo>
                      <a:pt x="4725" y="6473"/>
                    </a:lnTo>
                    <a:lnTo>
                      <a:pt x="4698" y="6426"/>
                    </a:lnTo>
                    <a:lnTo>
                      <a:pt x="4672" y="6380"/>
                    </a:lnTo>
                    <a:lnTo>
                      <a:pt x="4646" y="6337"/>
                    </a:lnTo>
                    <a:lnTo>
                      <a:pt x="4622" y="6294"/>
                    </a:lnTo>
                    <a:lnTo>
                      <a:pt x="4598" y="6255"/>
                    </a:lnTo>
                    <a:lnTo>
                      <a:pt x="4575" y="6216"/>
                    </a:lnTo>
                    <a:lnTo>
                      <a:pt x="4553" y="6180"/>
                    </a:lnTo>
                    <a:lnTo>
                      <a:pt x="4532" y="6145"/>
                    </a:lnTo>
                    <a:lnTo>
                      <a:pt x="4511" y="6112"/>
                    </a:lnTo>
                    <a:lnTo>
                      <a:pt x="4491" y="6081"/>
                    </a:lnTo>
                    <a:lnTo>
                      <a:pt x="4472" y="6051"/>
                    </a:lnTo>
                    <a:lnTo>
                      <a:pt x="4435" y="5996"/>
                    </a:lnTo>
                    <a:lnTo>
                      <a:pt x="4400" y="5947"/>
                    </a:lnTo>
                    <a:lnTo>
                      <a:pt x="4368" y="5903"/>
                    </a:lnTo>
                    <a:lnTo>
                      <a:pt x="4337" y="5863"/>
                    </a:lnTo>
                    <a:lnTo>
                      <a:pt x="4308" y="5828"/>
                    </a:lnTo>
                    <a:lnTo>
                      <a:pt x="4280" y="5797"/>
                    </a:lnTo>
                    <a:lnTo>
                      <a:pt x="4253" y="5769"/>
                    </a:lnTo>
                    <a:lnTo>
                      <a:pt x="4227" y="5744"/>
                    </a:lnTo>
                    <a:lnTo>
                      <a:pt x="4202" y="5722"/>
                    </a:lnTo>
                    <a:lnTo>
                      <a:pt x="4177" y="5701"/>
                    </a:lnTo>
                    <a:lnTo>
                      <a:pt x="4152" y="5683"/>
                    </a:lnTo>
                    <a:lnTo>
                      <a:pt x="4100" y="5647"/>
                    </a:lnTo>
                    <a:lnTo>
                      <a:pt x="4042" y="5612"/>
                    </a:lnTo>
                    <a:lnTo>
                      <a:pt x="4010" y="5593"/>
                    </a:lnTo>
                    <a:lnTo>
                      <a:pt x="3977" y="5574"/>
                    </a:lnTo>
                    <a:lnTo>
                      <a:pt x="3943" y="5553"/>
                    </a:lnTo>
                    <a:lnTo>
                      <a:pt x="3906" y="5530"/>
                    </a:lnTo>
                    <a:lnTo>
                      <a:pt x="3867" y="5506"/>
                    </a:lnTo>
                    <a:lnTo>
                      <a:pt x="3825" y="5478"/>
                    </a:lnTo>
                    <a:lnTo>
                      <a:pt x="3781" y="5448"/>
                    </a:lnTo>
                    <a:lnTo>
                      <a:pt x="3734" y="5414"/>
                    </a:lnTo>
                    <a:lnTo>
                      <a:pt x="3683" y="5376"/>
                    </a:lnTo>
                    <a:lnTo>
                      <a:pt x="3632" y="5336"/>
                    </a:lnTo>
                    <a:lnTo>
                      <a:pt x="3578" y="5295"/>
                    </a:lnTo>
                    <a:lnTo>
                      <a:pt x="3522" y="5255"/>
                    </a:lnTo>
                    <a:lnTo>
                      <a:pt x="3462" y="5215"/>
                    </a:lnTo>
                    <a:lnTo>
                      <a:pt x="3401" y="5175"/>
                    </a:lnTo>
                    <a:lnTo>
                      <a:pt x="3336" y="5136"/>
                    </a:lnTo>
                    <a:lnTo>
                      <a:pt x="3269" y="5097"/>
                    </a:lnTo>
                    <a:lnTo>
                      <a:pt x="3201" y="5059"/>
                    </a:lnTo>
                    <a:lnTo>
                      <a:pt x="3130" y="5020"/>
                    </a:lnTo>
                    <a:lnTo>
                      <a:pt x="3057" y="4982"/>
                    </a:lnTo>
                    <a:lnTo>
                      <a:pt x="2983" y="4943"/>
                    </a:lnTo>
                    <a:lnTo>
                      <a:pt x="2832" y="4866"/>
                    </a:lnTo>
                    <a:lnTo>
                      <a:pt x="2676" y="4787"/>
                    </a:lnTo>
                    <a:lnTo>
                      <a:pt x="2519" y="4707"/>
                    </a:lnTo>
                    <a:lnTo>
                      <a:pt x="2361" y="4623"/>
                    </a:lnTo>
                    <a:lnTo>
                      <a:pt x="2204" y="4536"/>
                    </a:lnTo>
                    <a:lnTo>
                      <a:pt x="2049" y="4445"/>
                    </a:lnTo>
                    <a:lnTo>
                      <a:pt x="1899" y="4349"/>
                    </a:lnTo>
                    <a:lnTo>
                      <a:pt x="1826" y="4298"/>
                    </a:lnTo>
                    <a:lnTo>
                      <a:pt x="1754" y="4246"/>
                    </a:lnTo>
                    <a:lnTo>
                      <a:pt x="1684" y="4192"/>
                    </a:lnTo>
                    <a:lnTo>
                      <a:pt x="1616" y="4136"/>
                    </a:lnTo>
                    <a:lnTo>
                      <a:pt x="1550" y="4079"/>
                    </a:lnTo>
                    <a:lnTo>
                      <a:pt x="1486" y="4019"/>
                    </a:lnTo>
                    <a:lnTo>
                      <a:pt x="1426" y="3957"/>
                    </a:lnTo>
                    <a:lnTo>
                      <a:pt x="1368" y="3893"/>
                    </a:lnTo>
                    <a:lnTo>
                      <a:pt x="1312" y="3826"/>
                    </a:lnTo>
                    <a:lnTo>
                      <a:pt x="1257" y="3756"/>
                    </a:lnTo>
                    <a:lnTo>
                      <a:pt x="1204" y="3683"/>
                    </a:lnTo>
                    <a:lnTo>
                      <a:pt x="1150" y="3608"/>
                    </a:lnTo>
                    <a:lnTo>
                      <a:pt x="1099" y="3529"/>
                    </a:lnTo>
                    <a:lnTo>
                      <a:pt x="1047" y="3449"/>
                    </a:lnTo>
                    <a:lnTo>
                      <a:pt x="997" y="3366"/>
                    </a:lnTo>
                    <a:lnTo>
                      <a:pt x="948" y="3282"/>
                    </a:lnTo>
                    <a:lnTo>
                      <a:pt x="900" y="3195"/>
                    </a:lnTo>
                    <a:lnTo>
                      <a:pt x="853" y="3107"/>
                    </a:lnTo>
                    <a:lnTo>
                      <a:pt x="762" y="2928"/>
                    </a:lnTo>
                    <a:lnTo>
                      <a:pt x="675" y="2746"/>
                    </a:lnTo>
                    <a:lnTo>
                      <a:pt x="593" y="2563"/>
                    </a:lnTo>
                    <a:lnTo>
                      <a:pt x="515" y="2380"/>
                    </a:lnTo>
                    <a:lnTo>
                      <a:pt x="442" y="2200"/>
                    </a:lnTo>
                    <a:lnTo>
                      <a:pt x="407" y="2112"/>
                    </a:lnTo>
                    <a:lnTo>
                      <a:pt x="374" y="2024"/>
                    </a:lnTo>
                    <a:lnTo>
                      <a:pt x="342" y="1938"/>
                    </a:lnTo>
                    <a:lnTo>
                      <a:pt x="311" y="1854"/>
                    </a:lnTo>
                    <a:lnTo>
                      <a:pt x="282" y="1772"/>
                    </a:lnTo>
                    <a:lnTo>
                      <a:pt x="254" y="1692"/>
                    </a:lnTo>
                    <a:lnTo>
                      <a:pt x="227" y="1615"/>
                    </a:lnTo>
                    <a:lnTo>
                      <a:pt x="202" y="1540"/>
                    </a:lnTo>
                    <a:lnTo>
                      <a:pt x="178" y="1468"/>
                    </a:lnTo>
                    <a:lnTo>
                      <a:pt x="155" y="1399"/>
                    </a:lnTo>
                    <a:lnTo>
                      <a:pt x="134" y="1334"/>
                    </a:lnTo>
                    <a:lnTo>
                      <a:pt x="115" y="1272"/>
                    </a:lnTo>
                    <a:lnTo>
                      <a:pt x="97" y="1212"/>
                    </a:lnTo>
                    <a:lnTo>
                      <a:pt x="80" y="1154"/>
                    </a:lnTo>
                    <a:lnTo>
                      <a:pt x="66" y="1099"/>
                    </a:lnTo>
                    <a:lnTo>
                      <a:pt x="53" y="1045"/>
                    </a:lnTo>
                    <a:lnTo>
                      <a:pt x="41" y="994"/>
                    </a:lnTo>
                    <a:lnTo>
                      <a:pt x="31" y="943"/>
                    </a:lnTo>
                    <a:lnTo>
                      <a:pt x="22" y="895"/>
                    </a:lnTo>
                    <a:lnTo>
                      <a:pt x="15" y="849"/>
                    </a:lnTo>
                    <a:lnTo>
                      <a:pt x="9" y="803"/>
                    </a:lnTo>
                    <a:lnTo>
                      <a:pt x="5" y="758"/>
                    </a:lnTo>
                    <a:lnTo>
                      <a:pt x="0" y="674"/>
                    </a:lnTo>
                    <a:lnTo>
                      <a:pt x="0" y="594"/>
                    </a:lnTo>
                    <a:lnTo>
                      <a:pt x="6" y="519"/>
                    </a:lnTo>
                    <a:lnTo>
                      <a:pt x="15" y="447"/>
                    </a:lnTo>
                    <a:lnTo>
                      <a:pt x="29" y="379"/>
                    </a:lnTo>
                    <a:lnTo>
                      <a:pt x="47" y="313"/>
                    </a:lnTo>
                    <a:lnTo>
                      <a:pt x="67" y="249"/>
                    </a:lnTo>
                    <a:lnTo>
                      <a:pt x="90" y="186"/>
                    </a:lnTo>
                    <a:lnTo>
                      <a:pt x="116" y="124"/>
                    </a:lnTo>
                    <a:lnTo>
                      <a:pt x="144" y="63"/>
                    </a:lnTo>
                    <a:lnTo>
                      <a:pt x="173" y="0"/>
                    </a:lnTo>
                    <a:lnTo>
                      <a:pt x="311" y="65"/>
                    </a:lnTo>
                    <a:close/>
                  </a:path>
                </a:pathLst>
              </a:custGeom>
              <a:solidFill>
                <a:srgbClr val="FF00FF"/>
              </a:solidFill>
              <a:ln w="0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5075866" y="3616539"/>
                <a:ext cx="146027" cy="701756"/>
              </a:xfrm>
              <a:custGeom>
                <a:avLst/>
                <a:gdLst>
                  <a:gd name="connsiteX0" fmla="*/ 0 w 177712"/>
                  <a:gd name="connsiteY0" fmla="*/ 0 h 847725"/>
                  <a:gd name="connsiteX1" fmla="*/ 171450 w 177712"/>
                  <a:gd name="connsiteY1" fmla="*/ 390525 h 847725"/>
                  <a:gd name="connsiteX2" fmla="*/ 123825 w 177712"/>
                  <a:gd name="connsiteY2" fmla="*/ 847725 h 84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712" h="847725">
                    <a:moveTo>
                      <a:pt x="0" y="0"/>
                    </a:moveTo>
                    <a:cubicBezTo>
                      <a:pt x="75406" y="124619"/>
                      <a:pt x="150813" y="249238"/>
                      <a:pt x="171450" y="390525"/>
                    </a:cubicBezTo>
                    <a:cubicBezTo>
                      <a:pt x="192087" y="531812"/>
                      <a:pt x="157956" y="689768"/>
                      <a:pt x="123825" y="847725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331" name="Freeform 38"/>
              <p:cNvSpPr>
                <a:spLocks/>
              </p:cNvSpPr>
              <p:nvPr/>
            </p:nvSpPr>
            <p:spPr bwMode="auto">
              <a:xfrm>
                <a:off x="5097000" y="2781089"/>
                <a:ext cx="525622" cy="538547"/>
              </a:xfrm>
              <a:custGeom>
                <a:avLst/>
                <a:gdLst>
                  <a:gd name="T0" fmla="*/ 2147483647 w 399"/>
                  <a:gd name="T1" fmla="*/ 2147483647 h 410"/>
                  <a:gd name="T2" fmla="*/ 2147483647 w 399"/>
                  <a:gd name="T3" fmla="*/ 2147483647 h 410"/>
                  <a:gd name="T4" fmla="*/ 2147483647 w 399"/>
                  <a:gd name="T5" fmla="*/ 2147483647 h 410"/>
                  <a:gd name="T6" fmla="*/ 2147483647 w 399"/>
                  <a:gd name="T7" fmla="*/ 2147483647 h 410"/>
                  <a:gd name="T8" fmla="*/ 2147483647 w 399"/>
                  <a:gd name="T9" fmla="*/ 2147483647 h 410"/>
                  <a:gd name="T10" fmla="*/ 2147483647 w 399"/>
                  <a:gd name="T11" fmla="*/ 2147483647 h 410"/>
                  <a:gd name="T12" fmla="*/ 2147483647 w 399"/>
                  <a:gd name="T13" fmla="*/ 2147483647 h 410"/>
                  <a:gd name="T14" fmla="*/ 2147483647 w 399"/>
                  <a:gd name="T15" fmla="*/ 2147483647 h 410"/>
                  <a:gd name="T16" fmla="*/ 2147483647 w 399"/>
                  <a:gd name="T17" fmla="*/ 2147483647 h 410"/>
                  <a:gd name="T18" fmla="*/ 2147483647 w 399"/>
                  <a:gd name="T19" fmla="*/ 2147483647 h 410"/>
                  <a:gd name="T20" fmla="*/ 2147483647 w 399"/>
                  <a:gd name="T21" fmla="*/ 2147483647 h 410"/>
                  <a:gd name="T22" fmla="*/ 2147483647 w 399"/>
                  <a:gd name="T23" fmla="*/ 2147483647 h 410"/>
                  <a:gd name="T24" fmla="*/ 2147483647 w 399"/>
                  <a:gd name="T25" fmla="*/ 2147483647 h 410"/>
                  <a:gd name="T26" fmla="*/ 2147483647 w 399"/>
                  <a:gd name="T27" fmla="*/ 2147483647 h 410"/>
                  <a:gd name="T28" fmla="*/ 2147483647 w 399"/>
                  <a:gd name="T29" fmla="*/ 2147483647 h 410"/>
                  <a:gd name="T30" fmla="*/ 2147483647 w 399"/>
                  <a:gd name="T31" fmla="*/ 2147483647 h 410"/>
                  <a:gd name="T32" fmla="*/ 2147483647 w 399"/>
                  <a:gd name="T33" fmla="*/ 2147483647 h 410"/>
                  <a:gd name="T34" fmla="*/ 2147483647 w 399"/>
                  <a:gd name="T35" fmla="*/ 2147483647 h 410"/>
                  <a:gd name="T36" fmla="*/ 2147483647 w 399"/>
                  <a:gd name="T37" fmla="*/ 2147483647 h 410"/>
                  <a:gd name="T38" fmla="*/ 2147483647 w 399"/>
                  <a:gd name="T39" fmla="*/ 2147483647 h 410"/>
                  <a:gd name="T40" fmla="*/ 2147483647 w 399"/>
                  <a:gd name="T41" fmla="*/ 2147483647 h 410"/>
                  <a:gd name="T42" fmla="*/ 2147483647 w 399"/>
                  <a:gd name="T43" fmla="*/ 2147483647 h 410"/>
                  <a:gd name="T44" fmla="*/ 2147483647 w 399"/>
                  <a:gd name="T45" fmla="*/ 2147483647 h 410"/>
                  <a:gd name="T46" fmla="*/ 2147483647 w 399"/>
                  <a:gd name="T47" fmla="*/ 2147483647 h 410"/>
                  <a:gd name="T48" fmla="*/ 2147483647 w 399"/>
                  <a:gd name="T49" fmla="*/ 2147483647 h 410"/>
                  <a:gd name="T50" fmla="*/ 2147483647 w 399"/>
                  <a:gd name="T51" fmla="*/ 2147483647 h 410"/>
                  <a:gd name="T52" fmla="*/ 2147483647 w 399"/>
                  <a:gd name="T53" fmla="*/ 2147483647 h 410"/>
                  <a:gd name="T54" fmla="*/ 2147483647 w 399"/>
                  <a:gd name="T55" fmla="*/ 2147483647 h 410"/>
                  <a:gd name="T56" fmla="*/ 2147483647 w 399"/>
                  <a:gd name="T57" fmla="*/ 2147483647 h 410"/>
                  <a:gd name="T58" fmla="*/ 2147483647 w 399"/>
                  <a:gd name="T59" fmla="*/ 2147483647 h 410"/>
                  <a:gd name="T60" fmla="*/ 2147483647 w 399"/>
                  <a:gd name="T61" fmla="*/ 2147483647 h 410"/>
                  <a:gd name="T62" fmla="*/ 2147483647 w 399"/>
                  <a:gd name="T63" fmla="*/ 2147483647 h 410"/>
                  <a:gd name="T64" fmla="*/ 2147483647 w 399"/>
                  <a:gd name="T65" fmla="*/ 2147483647 h 410"/>
                  <a:gd name="T66" fmla="*/ 2147483647 w 399"/>
                  <a:gd name="T67" fmla="*/ 2147483647 h 410"/>
                  <a:gd name="T68" fmla="*/ 2147483647 w 399"/>
                  <a:gd name="T69" fmla="*/ 2147483647 h 410"/>
                  <a:gd name="T70" fmla="*/ 2147483647 w 399"/>
                  <a:gd name="T71" fmla="*/ 2147483647 h 410"/>
                  <a:gd name="T72" fmla="*/ 2147483647 w 399"/>
                  <a:gd name="T73" fmla="*/ 2147483647 h 410"/>
                  <a:gd name="T74" fmla="*/ 2147483647 w 399"/>
                  <a:gd name="T75" fmla="*/ 2147483647 h 410"/>
                  <a:gd name="T76" fmla="*/ 0 w 399"/>
                  <a:gd name="T77" fmla="*/ 2147483647 h 410"/>
                  <a:gd name="T78" fmla="*/ 2147483647 w 399"/>
                  <a:gd name="T79" fmla="*/ 2147483647 h 410"/>
                  <a:gd name="T80" fmla="*/ 2147483647 w 399"/>
                  <a:gd name="T81" fmla="*/ 2147483647 h 410"/>
                  <a:gd name="T82" fmla="*/ 2147483647 w 399"/>
                  <a:gd name="T83" fmla="*/ 2147483647 h 410"/>
                  <a:gd name="T84" fmla="*/ 2147483647 w 399"/>
                  <a:gd name="T85" fmla="*/ 2147483647 h 410"/>
                  <a:gd name="T86" fmla="*/ 2147483647 w 399"/>
                  <a:gd name="T87" fmla="*/ 2147483647 h 410"/>
                  <a:gd name="T88" fmla="*/ 2147483647 w 399"/>
                  <a:gd name="T89" fmla="*/ 2147483647 h 410"/>
                  <a:gd name="T90" fmla="*/ 2147483647 w 399"/>
                  <a:gd name="T91" fmla="*/ 2147483647 h 410"/>
                  <a:gd name="T92" fmla="*/ 2147483647 w 399"/>
                  <a:gd name="T93" fmla="*/ 2147483647 h 410"/>
                  <a:gd name="T94" fmla="*/ 2147483647 w 399"/>
                  <a:gd name="T95" fmla="*/ 2147483647 h 410"/>
                  <a:gd name="T96" fmla="*/ 2147483647 w 399"/>
                  <a:gd name="T97" fmla="*/ 2147483647 h 410"/>
                  <a:gd name="T98" fmla="*/ 2147483647 w 399"/>
                  <a:gd name="T99" fmla="*/ 0 h 410"/>
                  <a:gd name="T100" fmla="*/ 2147483647 w 399"/>
                  <a:gd name="T101" fmla="*/ 0 h 410"/>
                  <a:gd name="T102" fmla="*/ 2147483647 w 399"/>
                  <a:gd name="T103" fmla="*/ 2147483647 h 410"/>
                  <a:gd name="T104" fmla="*/ 2147483647 w 399"/>
                  <a:gd name="T105" fmla="*/ 2147483647 h 410"/>
                  <a:gd name="T106" fmla="*/ 2147483647 w 399"/>
                  <a:gd name="T107" fmla="*/ 2147483647 h 410"/>
                  <a:gd name="T108" fmla="*/ 2147483647 w 399"/>
                  <a:gd name="T109" fmla="*/ 2147483647 h 410"/>
                  <a:gd name="T110" fmla="*/ 2147483647 w 399"/>
                  <a:gd name="T111" fmla="*/ 2147483647 h 410"/>
                  <a:gd name="T112" fmla="*/ 2147483647 w 399"/>
                  <a:gd name="T113" fmla="*/ 2147483647 h 41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99" h="410">
                    <a:moveTo>
                      <a:pt x="386" y="108"/>
                    </a:moveTo>
                    <a:lnTo>
                      <a:pt x="359" y="104"/>
                    </a:lnTo>
                    <a:lnTo>
                      <a:pt x="332" y="100"/>
                    </a:lnTo>
                    <a:lnTo>
                      <a:pt x="305" y="96"/>
                    </a:lnTo>
                    <a:lnTo>
                      <a:pt x="279" y="93"/>
                    </a:lnTo>
                    <a:lnTo>
                      <a:pt x="267" y="91"/>
                    </a:lnTo>
                    <a:lnTo>
                      <a:pt x="254" y="90"/>
                    </a:lnTo>
                    <a:lnTo>
                      <a:pt x="242" y="88"/>
                    </a:lnTo>
                    <a:lnTo>
                      <a:pt x="230" y="87"/>
                    </a:lnTo>
                    <a:lnTo>
                      <a:pt x="218" y="86"/>
                    </a:lnTo>
                    <a:lnTo>
                      <a:pt x="207" y="85"/>
                    </a:lnTo>
                    <a:lnTo>
                      <a:pt x="196" y="85"/>
                    </a:lnTo>
                    <a:lnTo>
                      <a:pt x="185" y="85"/>
                    </a:lnTo>
                    <a:lnTo>
                      <a:pt x="175" y="84"/>
                    </a:lnTo>
                    <a:lnTo>
                      <a:pt x="165" y="84"/>
                    </a:lnTo>
                    <a:lnTo>
                      <a:pt x="156" y="85"/>
                    </a:lnTo>
                    <a:lnTo>
                      <a:pt x="147" y="85"/>
                    </a:lnTo>
                    <a:lnTo>
                      <a:pt x="138" y="86"/>
                    </a:lnTo>
                    <a:lnTo>
                      <a:pt x="130" y="87"/>
                    </a:lnTo>
                    <a:lnTo>
                      <a:pt x="123" y="88"/>
                    </a:lnTo>
                    <a:lnTo>
                      <a:pt x="116" y="90"/>
                    </a:lnTo>
                    <a:lnTo>
                      <a:pt x="110" y="91"/>
                    </a:lnTo>
                    <a:lnTo>
                      <a:pt x="105" y="93"/>
                    </a:lnTo>
                    <a:lnTo>
                      <a:pt x="100" y="95"/>
                    </a:lnTo>
                    <a:lnTo>
                      <a:pt x="97" y="97"/>
                    </a:lnTo>
                    <a:lnTo>
                      <a:pt x="94" y="99"/>
                    </a:lnTo>
                    <a:lnTo>
                      <a:pt x="91" y="101"/>
                    </a:lnTo>
                    <a:lnTo>
                      <a:pt x="90" y="102"/>
                    </a:lnTo>
                    <a:lnTo>
                      <a:pt x="89" y="104"/>
                    </a:lnTo>
                    <a:lnTo>
                      <a:pt x="88" y="106"/>
                    </a:lnTo>
                    <a:lnTo>
                      <a:pt x="87" y="107"/>
                    </a:lnTo>
                    <a:lnTo>
                      <a:pt x="86" y="110"/>
                    </a:lnTo>
                    <a:lnTo>
                      <a:pt x="86" y="112"/>
                    </a:lnTo>
                    <a:lnTo>
                      <a:pt x="85" y="116"/>
                    </a:lnTo>
                    <a:lnTo>
                      <a:pt x="84" y="120"/>
                    </a:lnTo>
                    <a:lnTo>
                      <a:pt x="84" y="125"/>
                    </a:lnTo>
                    <a:lnTo>
                      <a:pt x="84" y="131"/>
                    </a:lnTo>
                    <a:lnTo>
                      <a:pt x="84" y="137"/>
                    </a:lnTo>
                    <a:lnTo>
                      <a:pt x="85" y="143"/>
                    </a:lnTo>
                    <a:lnTo>
                      <a:pt x="86" y="151"/>
                    </a:lnTo>
                    <a:lnTo>
                      <a:pt x="87" y="158"/>
                    </a:lnTo>
                    <a:lnTo>
                      <a:pt x="89" y="167"/>
                    </a:lnTo>
                    <a:lnTo>
                      <a:pt x="91" y="176"/>
                    </a:lnTo>
                    <a:lnTo>
                      <a:pt x="93" y="185"/>
                    </a:lnTo>
                    <a:lnTo>
                      <a:pt x="96" y="194"/>
                    </a:lnTo>
                    <a:lnTo>
                      <a:pt x="99" y="204"/>
                    </a:lnTo>
                    <a:lnTo>
                      <a:pt x="102" y="214"/>
                    </a:lnTo>
                    <a:lnTo>
                      <a:pt x="106" y="224"/>
                    </a:lnTo>
                    <a:lnTo>
                      <a:pt x="110" y="235"/>
                    </a:lnTo>
                    <a:lnTo>
                      <a:pt x="114" y="246"/>
                    </a:lnTo>
                    <a:lnTo>
                      <a:pt x="118" y="257"/>
                    </a:lnTo>
                    <a:lnTo>
                      <a:pt x="122" y="268"/>
                    </a:lnTo>
                    <a:lnTo>
                      <a:pt x="127" y="280"/>
                    </a:lnTo>
                    <a:lnTo>
                      <a:pt x="137" y="303"/>
                    </a:lnTo>
                    <a:lnTo>
                      <a:pt x="147" y="327"/>
                    </a:lnTo>
                    <a:lnTo>
                      <a:pt x="158" y="352"/>
                    </a:lnTo>
                    <a:lnTo>
                      <a:pt x="168" y="376"/>
                    </a:lnTo>
                    <a:lnTo>
                      <a:pt x="91" y="410"/>
                    </a:lnTo>
                    <a:lnTo>
                      <a:pt x="80" y="385"/>
                    </a:lnTo>
                    <a:lnTo>
                      <a:pt x="69" y="361"/>
                    </a:lnTo>
                    <a:lnTo>
                      <a:pt x="59" y="336"/>
                    </a:lnTo>
                    <a:lnTo>
                      <a:pt x="48" y="312"/>
                    </a:lnTo>
                    <a:lnTo>
                      <a:pt x="44" y="299"/>
                    </a:lnTo>
                    <a:lnTo>
                      <a:pt x="39" y="287"/>
                    </a:lnTo>
                    <a:lnTo>
                      <a:pt x="34" y="275"/>
                    </a:lnTo>
                    <a:lnTo>
                      <a:pt x="30" y="263"/>
                    </a:lnTo>
                    <a:lnTo>
                      <a:pt x="26" y="252"/>
                    </a:lnTo>
                    <a:lnTo>
                      <a:pt x="22" y="240"/>
                    </a:lnTo>
                    <a:lnTo>
                      <a:pt x="18" y="228"/>
                    </a:lnTo>
                    <a:lnTo>
                      <a:pt x="14" y="217"/>
                    </a:lnTo>
                    <a:lnTo>
                      <a:pt x="11" y="206"/>
                    </a:lnTo>
                    <a:lnTo>
                      <a:pt x="8" y="194"/>
                    </a:lnTo>
                    <a:lnTo>
                      <a:pt x="6" y="183"/>
                    </a:lnTo>
                    <a:lnTo>
                      <a:pt x="4" y="172"/>
                    </a:lnTo>
                    <a:lnTo>
                      <a:pt x="2" y="161"/>
                    </a:lnTo>
                    <a:lnTo>
                      <a:pt x="1" y="150"/>
                    </a:lnTo>
                    <a:lnTo>
                      <a:pt x="0" y="140"/>
                    </a:lnTo>
                    <a:lnTo>
                      <a:pt x="0" y="129"/>
                    </a:lnTo>
                    <a:lnTo>
                      <a:pt x="0" y="118"/>
                    </a:lnTo>
                    <a:lnTo>
                      <a:pt x="1" y="108"/>
                    </a:lnTo>
                    <a:lnTo>
                      <a:pt x="3" y="97"/>
                    </a:lnTo>
                    <a:lnTo>
                      <a:pt x="5" y="87"/>
                    </a:lnTo>
                    <a:lnTo>
                      <a:pt x="9" y="76"/>
                    </a:lnTo>
                    <a:lnTo>
                      <a:pt x="13" y="66"/>
                    </a:lnTo>
                    <a:lnTo>
                      <a:pt x="19" y="56"/>
                    </a:lnTo>
                    <a:lnTo>
                      <a:pt x="26" y="47"/>
                    </a:lnTo>
                    <a:lnTo>
                      <a:pt x="33" y="39"/>
                    </a:lnTo>
                    <a:lnTo>
                      <a:pt x="42" y="32"/>
                    </a:lnTo>
                    <a:lnTo>
                      <a:pt x="51" y="26"/>
                    </a:lnTo>
                    <a:lnTo>
                      <a:pt x="60" y="21"/>
                    </a:lnTo>
                    <a:lnTo>
                      <a:pt x="69" y="16"/>
                    </a:lnTo>
                    <a:lnTo>
                      <a:pt x="79" y="12"/>
                    </a:lnTo>
                    <a:lnTo>
                      <a:pt x="89" y="9"/>
                    </a:lnTo>
                    <a:lnTo>
                      <a:pt x="99" y="7"/>
                    </a:lnTo>
                    <a:lnTo>
                      <a:pt x="109" y="5"/>
                    </a:lnTo>
                    <a:lnTo>
                      <a:pt x="120" y="3"/>
                    </a:lnTo>
                    <a:lnTo>
                      <a:pt x="131" y="2"/>
                    </a:lnTo>
                    <a:lnTo>
                      <a:pt x="142" y="1"/>
                    </a:lnTo>
                    <a:lnTo>
                      <a:pt x="153" y="0"/>
                    </a:lnTo>
                    <a:lnTo>
                      <a:pt x="165" y="0"/>
                    </a:lnTo>
                    <a:lnTo>
                      <a:pt x="177" y="0"/>
                    </a:lnTo>
                    <a:lnTo>
                      <a:pt x="188" y="0"/>
                    </a:lnTo>
                    <a:lnTo>
                      <a:pt x="201" y="0"/>
                    </a:lnTo>
                    <a:lnTo>
                      <a:pt x="213" y="1"/>
                    </a:lnTo>
                    <a:lnTo>
                      <a:pt x="225" y="2"/>
                    </a:lnTo>
                    <a:lnTo>
                      <a:pt x="238" y="3"/>
                    </a:lnTo>
                    <a:lnTo>
                      <a:pt x="251" y="4"/>
                    </a:lnTo>
                    <a:lnTo>
                      <a:pt x="264" y="6"/>
                    </a:lnTo>
                    <a:lnTo>
                      <a:pt x="277" y="7"/>
                    </a:lnTo>
                    <a:lnTo>
                      <a:pt x="291" y="9"/>
                    </a:lnTo>
                    <a:lnTo>
                      <a:pt x="318" y="12"/>
                    </a:lnTo>
                    <a:lnTo>
                      <a:pt x="345" y="16"/>
                    </a:lnTo>
                    <a:lnTo>
                      <a:pt x="372" y="21"/>
                    </a:lnTo>
                    <a:lnTo>
                      <a:pt x="399" y="25"/>
                    </a:lnTo>
                    <a:lnTo>
                      <a:pt x="386" y="108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 cap="flat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82" name="Freeform 81"/>
              <p:cNvSpPr/>
              <p:nvPr/>
            </p:nvSpPr>
            <p:spPr>
              <a:xfrm>
                <a:off x="5294907" y="3634004"/>
                <a:ext cx="388877" cy="662063"/>
              </a:xfrm>
              <a:custGeom>
                <a:avLst/>
                <a:gdLst>
                  <a:gd name="connsiteX0" fmla="*/ 0 w 177712"/>
                  <a:gd name="connsiteY0" fmla="*/ 0 h 847725"/>
                  <a:gd name="connsiteX1" fmla="*/ 171450 w 177712"/>
                  <a:gd name="connsiteY1" fmla="*/ 390525 h 847725"/>
                  <a:gd name="connsiteX2" fmla="*/ 123825 w 177712"/>
                  <a:gd name="connsiteY2" fmla="*/ 847725 h 847725"/>
                  <a:gd name="connsiteX0" fmla="*/ 0 w 469888"/>
                  <a:gd name="connsiteY0" fmla="*/ 0 h 800100"/>
                  <a:gd name="connsiteX1" fmla="*/ 171450 w 469888"/>
                  <a:gd name="connsiteY1" fmla="*/ 390525 h 800100"/>
                  <a:gd name="connsiteX2" fmla="*/ 466725 w 469888"/>
                  <a:gd name="connsiteY2" fmla="*/ 800100 h 800100"/>
                  <a:gd name="connsiteX0" fmla="*/ 0 w 470882"/>
                  <a:gd name="connsiteY0" fmla="*/ 0 h 800100"/>
                  <a:gd name="connsiteX1" fmla="*/ 238125 w 470882"/>
                  <a:gd name="connsiteY1" fmla="*/ 381000 h 800100"/>
                  <a:gd name="connsiteX2" fmla="*/ 466725 w 470882"/>
                  <a:gd name="connsiteY2" fmla="*/ 800100 h 8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0882" h="800100">
                    <a:moveTo>
                      <a:pt x="0" y="0"/>
                    </a:moveTo>
                    <a:cubicBezTo>
                      <a:pt x="75406" y="124619"/>
                      <a:pt x="160338" y="247650"/>
                      <a:pt x="238125" y="381000"/>
                    </a:cubicBezTo>
                    <a:cubicBezTo>
                      <a:pt x="315912" y="514350"/>
                      <a:pt x="500856" y="642143"/>
                      <a:pt x="466725" y="80010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333" name="Freeform 10"/>
              <p:cNvSpPr>
                <a:spLocks noEditPoints="1"/>
              </p:cNvSpPr>
              <p:nvPr/>
            </p:nvSpPr>
            <p:spPr bwMode="auto">
              <a:xfrm>
                <a:off x="8321744" y="5538449"/>
                <a:ext cx="410776" cy="295842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V2</a:t>
                </a:r>
              </a:p>
            </p:txBody>
          </p:sp>
          <p:sp>
            <p:nvSpPr>
              <p:cNvPr id="55334" name="Freeform 10"/>
              <p:cNvSpPr>
                <a:spLocks noEditPoints="1"/>
              </p:cNvSpPr>
              <p:nvPr/>
            </p:nvSpPr>
            <p:spPr bwMode="auto">
              <a:xfrm>
                <a:off x="7867285" y="5538449"/>
                <a:ext cx="430895" cy="295842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V4</a:t>
                </a: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8463068" y="5424910"/>
                <a:ext cx="377767" cy="127015"/>
              </a:xfrm>
              <a:custGeom>
                <a:avLst/>
                <a:gdLst>
                  <a:gd name="connsiteX0" fmla="*/ 457200 w 457200"/>
                  <a:gd name="connsiteY0" fmla="*/ 152425 h 152425"/>
                  <a:gd name="connsiteX1" fmla="*/ 133350 w 457200"/>
                  <a:gd name="connsiteY1" fmla="*/ 25 h 152425"/>
                  <a:gd name="connsiteX2" fmla="*/ 0 w 457200"/>
                  <a:gd name="connsiteY2" fmla="*/ 142900 h 1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200" h="152425">
                    <a:moveTo>
                      <a:pt x="457200" y="152425"/>
                    </a:moveTo>
                    <a:cubicBezTo>
                      <a:pt x="333375" y="77018"/>
                      <a:pt x="209550" y="1612"/>
                      <a:pt x="133350" y="25"/>
                    </a:cubicBezTo>
                    <a:cubicBezTo>
                      <a:pt x="57150" y="-1562"/>
                      <a:pt x="28575" y="70669"/>
                      <a:pt x="0" y="142900"/>
                    </a:cubicBezTo>
                  </a:path>
                </a:pathLst>
              </a:custGeom>
              <a:ln w="3810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8139268" y="5323298"/>
                <a:ext cx="276182" cy="212749"/>
              </a:xfrm>
              <a:custGeom>
                <a:avLst/>
                <a:gdLst>
                  <a:gd name="connsiteX0" fmla="*/ 514350 w 514350"/>
                  <a:gd name="connsiteY0" fmla="*/ 257431 h 257431"/>
                  <a:gd name="connsiteX1" fmla="*/ 276225 w 514350"/>
                  <a:gd name="connsiteY1" fmla="*/ 256 h 257431"/>
                  <a:gd name="connsiteX2" fmla="*/ 0 w 514350"/>
                  <a:gd name="connsiteY2" fmla="*/ 219331 h 25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257431">
                    <a:moveTo>
                      <a:pt x="514350" y="257431"/>
                    </a:moveTo>
                    <a:cubicBezTo>
                      <a:pt x="438150" y="132018"/>
                      <a:pt x="361950" y="6606"/>
                      <a:pt x="276225" y="256"/>
                    </a:cubicBezTo>
                    <a:cubicBezTo>
                      <a:pt x="190500" y="-6094"/>
                      <a:pt x="95250" y="106618"/>
                      <a:pt x="0" y="219331"/>
                    </a:cubicBezTo>
                  </a:path>
                </a:pathLst>
              </a:custGeom>
              <a:ln w="3810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 rot="2573331">
                <a:off x="7655155" y="5278843"/>
                <a:ext cx="425384" cy="166706"/>
              </a:xfrm>
              <a:custGeom>
                <a:avLst/>
                <a:gdLst>
                  <a:gd name="connsiteX0" fmla="*/ 514350 w 514350"/>
                  <a:gd name="connsiteY0" fmla="*/ 190519 h 200044"/>
                  <a:gd name="connsiteX1" fmla="*/ 228600 w 514350"/>
                  <a:gd name="connsiteY1" fmla="*/ 19 h 200044"/>
                  <a:gd name="connsiteX2" fmla="*/ 0 w 514350"/>
                  <a:gd name="connsiteY2" fmla="*/ 200044 h 20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350" h="200044">
                    <a:moveTo>
                      <a:pt x="514350" y="190519"/>
                    </a:moveTo>
                    <a:cubicBezTo>
                      <a:pt x="414337" y="94475"/>
                      <a:pt x="314325" y="-1569"/>
                      <a:pt x="228600" y="19"/>
                    </a:cubicBezTo>
                    <a:cubicBezTo>
                      <a:pt x="142875" y="1606"/>
                      <a:pt x="71437" y="100825"/>
                      <a:pt x="0" y="200044"/>
                    </a:cubicBezTo>
                  </a:path>
                </a:pathLst>
              </a:custGeom>
              <a:ln w="3810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Freeform 2"/>
              <p:cNvSpPr/>
              <p:nvPr/>
            </p:nvSpPr>
            <p:spPr>
              <a:xfrm>
                <a:off x="6383764" y="2927485"/>
                <a:ext cx="1153934" cy="2171949"/>
              </a:xfrm>
              <a:custGeom>
                <a:avLst/>
                <a:gdLst>
                  <a:gd name="connsiteX0" fmla="*/ 248148 w 1276848"/>
                  <a:gd name="connsiteY0" fmla="*/ 0 h 2400300"/>
                  <a:gd name="connsiteX1" fmla="*/ 498 w 1276848"/>
                  <a:gd name="connsiteY1" fmla="*/ 285750 h 2400300"/>
                  <a:gd name="connsiteX2" fmla="*/ 305298 w 1276848"/>
                  <a:gd name="connsiteY2" fmla="*/ 628650 h 2400300"/>
                  <a:gd name="connsiteX3" fmla="*/ 1019673 w 1276848"/>
                  <a:gd name="connsiteY3" fmla="*/ 1000125 h 2400300"/>
                  <a:gd name="connsiteX4" fmla="*/ 1276848 w 1276848"/>
                  <a:gd name="connsiteY4" fmla="*/ 24003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6848" h="2400300">
                    <a:moveTo>
                      <a:pt x="248148" y="0"/>
                    </a:moveTo>
                    <a:cubicBezTo>
                      <a:pt x="119560" y="90487"/>
                      <a:pt x="-9027" y="180975"/>
                      <a:pt x="498" y="285750"/>
                    </a:cubicBezTo>
                    <a:cubicBezTo>
                      <a:pt x="10023" y="390525"/>
                      <a:pt x="135436" y="509588"/>
                      <a:pt x="305298" y="628650"/>
                    </a:cubicBezTo>
                    <a:cubicBezTo>
                      <a:pt x="475160" y="747712"/>
                      <a:pt x="857748" y="704850"/>
                      <a:pt x="1019673" y="1000125"/>
                    </a:cubicBezTo>
                    <a:cubicBezTo>
                      <a:pt x="1181598" y="1295400"/>
                      <a:pt x="1276848" y="2400300"/>
                      <a:pt x="1276848" y="2400300"/>
                    </a:cubicBezTo>
                  </a:path>
                </a:pathLst>
              </a:custGeom>
              <a:ln w="28575">
                <a:solidFill>
                  <a:srgbClr val="FF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39" name="Rectangle 7"/>
              <p:cNvSpPr>
                <a:spLocks noChangeArrowheads="1"/>
              </p:cNvSpPr>
              <p:nvPr/>
            </p:nvSpPr>
            <p:spPr bwMode="auto">
              <a:xfrm>
                <a:off x="7456554" y="4201417"/>
                <a:ext cx="1069913" cy="334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  <a:ea typeface="MS PGothic" pitchFamily="34" charset="-128"/>
                  </a:rPr>
                  <a:t>SUPERIOR 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0" name="Rectangle 55"/>
              <p:cNvSpPr>
                <a:spLocks noChangeArrowheads="1"/>
              </p:cNvSpPr>
              <p:nvPr/>
            </p:nvSpPr>
            <p:spPr bwMode="auto">
              <a:xfrm>
                <a:off x="7776809" y="4623638"/>
                <a:ext cx="894706" cy="334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  <a:ea typeface="MS PGothic" pitchFamily="34" charset="-128"/>
                  </a:rPr>
                  <a:t>MIDDLE 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1" name="Rectangle 56"/>
              <p:cNvSpPr>
                <a:spLocks noChangeArrowheads="1"/>
              </p:cNvSpPr>
              <p:nvPr/>
            </p:nvSpPr>
            <p:spPr bwMode="auto">
              <a:xfrm>
                <a:off x="8055417" y="4995594"/>
                <a:ext cx="1015341" cy="334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  <a:ea typeface="MS PGothic" pitchFamily="34" charset="-128"/>
                  </a:rPr>
                  <a:t>INFERIOR 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2" name="Rectangle 49"/>
              <p:cNvSpPr>
                <a:spLocks noChangeArrowheads="1"/>
              </p:cNvSpPr>
              <p:nvPr/>
            </p:nvSpPr>
            <p:spPr bwMode="auto">
              <a:xfrm>
                <a:off x="7018535" y="3016614"/>
                <a:ext cx="248450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5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3" name="Rectangle 50"/>
              <p:cNvSpPr>
                <a:spLocks noChangeArrowheads="1"/>
              </p:cNvSpPr>
              <p:nvPr/>
            </p:nvSpPr>
            <p:spPr bwMode="auto">
              <a:xfrm>
                <a:off x="4951952" y="3833769"/>
                <a:ext cx="247013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4" name="Rectangle 47"/>
              <p:cNvSpPr>
                <a:spLocks noChangeArrowheads="1"/>
              </p:cNvSpPr>
              <p:nvPr/>
            </p:nvSpPr>
            <p:spPr bwMode="auto">
              <a:xfrm>
                <a:off x="5704481" y="3451760"/>
                <a:ext cx="370520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14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5" name="Rectangle 44"/>
              <p:cNvSpPr>
                <a:spLocks noChangeArrowheads="1"/>
              </p:cNvSpPr>
              <p:nvPr/>
            </p:nvSpPr>
            <p:spPr bwMode="auto">
              <a:xfrm>
                <a:off x="7053002" y="3905575"/>
                <a:ext cx="247013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6" name="Rectangle 48"/>
              <p:cNvSpPr>
                <a:spLocks noChangeArrowheads="1"/>
              </p:cNvSpPr>
              <p:nvPr/>
            </p:nvSpPr>
            <p:spPr bwMode="auto">
              <a:xfrm>
                <a:off x="6500095" y="3115707"/>
                <a:ext cx="247013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1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47" name="Rectangle 50"/>
              <p:cNvSpPr>
                <a:spLocks noChangeArrowheads="1"/>
              </p:cNvSpPr>
              <p:nvPr/>
            </p:nvSpPr>
            <p:spPr bwMode="auto">
              <a:xfrm>
                <a:off x="5612569" y="3838077"/>
                <a:ext cx="247013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 bwMode="auto">
              <a:xfrm>
                <a:off x="7310721" y="3146586"/>
                <a:ext cx="669822" cy="4254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49" name="Freeform 10"/>
              <p:cNvSpPr>
                <a:spLocks noEditPoints="1"/>
              </p:cNvSpPr>
              <p:nvPr/>
            </p:nvSpPr>
            <p:spPr bwMode="auto">
              <a:xfrm>
                <a:off x="7422087" y="3200438"/>
                <a:ext cx="442326" cy="297278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IP</a:t>
                </a: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134565" y="2937011"/>
                <a:ext cx="1238059" cy="373106"/>
              </a:xfrm>
              <a:custGeom>
                <a:avLst/>
                <a:gdLst>
                  <a:gd name="connsiteX0" fmla="*/ 7324 w 1370470"/>
                  <a:gd name="connsiteY0" fmla="*/ 0 h 411296"/>
                  <a:gd name="connsiteX1" fmla="*/ 99792 w 1370470"/>
                  <a:gd name="connsiteY1" fmla="*/ 205484 h 411296"/>
                  <a:gd name="connsiteX2" fmla="*/ 705967 w 1370470"/>
                  <a:gd name="connsiteY2" fmla="*/ 277403 h 411296"/>
                  <a:gd name="connsiteX3" fmla="*/ 1312142 w 1370470"/>
                  <a:gd name="connsiteY3" fmla="*/ 390418 h 411296"/>
                  <a:gd name="connsiteX4" fmla="*/ 1312142 w 1370470"/>
                  <a:gd name="connsiteY4" fmla="*/ 410967 h 41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0470" h="411296">
                    <a:moveTo>
                      <a:pt x="7324" y="0"/>
                    </a:moveTo>
                    <a:cubicBezTo>
                      <a:pt x="-4663" y="79625"/>
                      <a:pt x="-16649" y="159250"/>
                      <a:pt x="99792" y="205484"/>
                    </a:cubicBezTo>
                    <a:cubicBezTo>
                      <a:pt x="216233" y="251718"/>
                      <a:pt x="503909" y="246581"/>
                      <a:pt x="705967" y="277403"/>
                    </a:cubicBezTo>
                    <a:cubicBezTo>
                      <a:pt x="908025" y="308225"/>
                      <a:pt x="1211113" y="368157"/>
                      <a:pt x="1312142" y="390418"/>
                    </a:cubicBezTo>
                    <a:cubicBezTo>
                      <a:pt x="1413171" y="412679"/>
                      <a:pt x="1362656" y="411823"/>
                      <a:pt x="1312142" y="410967"/>
                    </a:cubicBezTo>
                  </a:path>
                </a:pathLst>
              </a:custGeom>
              <a:ln w="19050">
                <a:solidFill>
                  <a:srgbClr val="00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51" name="Rectangle 44"/>
              <p:cNvSpPr>
                <a:spLocks noChangeArrowheads="1"/>
              </p:cNvSpPr>
              <p:nvPr/>
            </p:nvSpPr>
            <p:spPr bwMode="auto">
              <a:xfrm>
                <a:off x="6724130" y="4054932"/>
                <a:ext cx="247013" cy="359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2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6018696" y="2259072"/>
                <a:ext cx="1677728" cy="285783"/>
              </a:xfrm>
              <a:custGeom>
                <a:avLst/>
                <a:gdLst>
                  <a:gd name="connsiteX0" fmla="*/ 0 w 1854200"/>
                  <a:gd name="connsiteY0" fmla="*/ 317500 h 317500"/>
                  <a:gd name="connsiteX1" fmla="*/ 203200 w 1854200"/>
                  <a:gd name="connsiteY1" fmla="*/ 88900 h 317500"/>
                  <a:gd name="connsiteX2" fmla="*/ 825500 w 1854200"/>
                  <a:gd name="connsiteY2" fmla="*/ 25400 h 317500"/>
                  <a:gd name="connsiteX3" fmla="*/ 1854200 w 1854200"/>
                  <a:gd name="connsiteY3" fmla="*/ 0 h 317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4200" h="317500">
                    <a:moveTo>
                      <a:pt x="0" y="317500"/>
                    </a:moveTo>
                    <a:cubicBezTo>
                      <a:pt x="32808" y="227541"/>
                      <a:pt x="65617" y="137583"/>
                      <a:pt x="203200" y="88900"/>
                    </a:cubicBezTo>
                    <a:cubicBezTo>
                      <a:pt x="340783" y="40217"/>
                      <a:pt x="550333" y="40217"/>
                      <a:pt x="825500" y="25400"/>
                    </a:cubicBezTo>
                    <a:cubicBezTo>
                      <a:pt x="1100667" y="10583"/>
                      <a:pt x="1477433" y="5291"/>
                      <a:pt x="1854200" y="0"/>
                    </a:cubicBezTo>
                  </a:path>
                </a:pathLst>
              </a:custGeom>
              <a:ln w="2540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53" name="Rectangle 42"/>
              <p:cNvSpPr>
                <a:spLocks noChangeArrowheads="1"/>
              </p:cNvSpPr>
              <p:nvPr/>
            </p:nvSpPr>
            <p:spPr bwMode="auto">
              <a:xfrm>
                <a:off x="6840456" y="1804524"/>
                <a:ext cx="258502" cy="278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21</a:t>
                </a:r>
                <a:endParaRPr lang="en-US">
                  <a:solidFill>
                    <a:srgbClr val="FFFFFF"/>
                  </a:solidFill>
                  <a:latin typeface="Arial" charset="0"/>
                  <a:ea typeface="MS PGothic" pitchFamily="34" charset="-128"/>
                </a:endParaRPr>
              </a:p>
            </p:txBody>
          </p:sp>
          <p:sp>
            <p:nvSpPr>
              <p:cNvPr id="55354" name="Freeform 10"/>
              <p:cNvSpPr>
                <a:spLocks noEditPoints="1"/>
              </p:cNvSpPr>
              <p:nvPr/>
            </p:nvSpPr>
            <p:spPr bwMode="auto">
              <a:xfrm>
                <a:off x="8733224" y="5538449"/>
                <a:ext cx="410776" cy="295842"/>
              </a:xfrm>
              <a:custGeom>
                <a:avLst/>
                <a:gdLst>
                  <a:gd name="T0" fmla="*/ 2147483647 w 530"/>
                  <a:gd name="T1" fmla="*/ 2147483647 h 226"/>
                  <a:gd name="T2" fmla="*/ 2147483647 w 530"/>
                  <a:gd name="T3" fmla="*/ 2147483647 h 226"/>
                  <a:gd name="T4" fmla="*/ 2147483647 w 530"/>
                  <a:gd name="T5" fmla="*/ 2147483647 h 226"/>
                  <a:gd name="T6" fmla="*/ 2147483647 w 530"/>
                  <a:gd name="T7" fmla="*/ 2147483647 h 226"/>
                  <a:gd name="T8" fmla="*/ 2147483647 w 530"/>
                  <a:gd name="T9" fmla="*/ 2147483647 h 226"/>
                  <a:gd name="T10" fmla="*/ 2147483647 w 530"/>
                  <a:gd name="T11" fmla="*/ 0 h 226"/>
                  <a:gd name="T12" fmla="*/ 2147483647 w 530"/>
                  <a:gd name="T13" fmla="*/ 2147483647 h 226"/>
                  <a:gd name="T14" fmla="*/ 2147483647 w 530"/>
                  <a:gd name="T15" fmla="*/ 2147483647 h 226"/>
                  <a:gd name="T16" fmla="*/ 2147483647 w 530"/>
                  <a:gd name="T17" fmla="*/ 2147483647 h 226"/>
                  <a:gd name="T18" fmla="*/ 2147483647 w 530"/>
                  <a:gd name="T19" fmla="*/ 2147483647 h 226"/>
                  <a:gd name="T20" fmla="*/ 2147483647 w 530"/>
                  <a:gd name="T21" fmla="*/ 2147483647 h 226"/>
                  <a:gd name="T22" fmla="*/ 2147483647 w 530"/>
                  <a:gd name="T23" fmla="*/ 2147483647 h 226"/>
                  <a:gd name="T24" fmla="*/ 2147483647 w 530"/>
                  <a:gd name="T25" fmla="*/ 2147483647 h 226"/>
                  <a:gd name="T26" fmla="*/ 2147483647 w 530"/>
                  <a:gd name="T27" fmla="*/ 2147483647 h 226"/>
                  <a:gd name="T28" fmla="*/ 2147483647 w 530"/>
                  <a:gd name="T29" fmla="*/ 2147483647 h 226"/>
                  <a:gd name="T30" fmla="*/ 2147483647 w 530"/>
                  <a:gd name="T31" fmla="*/ 2147483647 h 226"/>
                  <a:gd name="T32" fmla="*/ 2147483647 w 530"/>
                  <a:gd name="T33" fmla="*/ 2147483647 h 226"/>
                  <a:gd name="T34" fmla="*/ 2147483647 w 530"/>
                  <a:gd name="T35" fmla="*/ 2147483647 h 226"/>
                  <a:gd name="T36" fmla="*/ 2147483647 w 530"/>
                  <a:gd name="T37" fmla="*/ 2147483647 h 226"/>
                  <a:gd name="T38" fmla="*/ 2147483647 w 530"/>
                  <a:gd name="T39" fmla="*/ 2147483647 h 226"/>
                  <a:gd name="T40" fmla="*/ 2147483647 w 530"/>
                  <a:gd name="T41" fmla="*/ 2147483647 h 226"/>
                  <a:gd name="T42" fmla="*/ 2147483647 w 530"/>
                  <a:gd name="T43" fmla="*/ 2147483647 h 226"/>
                  <a:gd name="T44" fmla="*/ 0 w 530"/>
                  <a:gd name="T45" fmla="*/ 2147483647 h 226"/>
                  <a:gd name="T46" fmla="*/ 2147483647 w 530"/>
                  <a:gd name="T47" fmla="*/ 2147483647 h 226"/>
                  <a:gd name="T48" fmla="*/ 2147483647 w 530"/>
                  <a:gd name="T49" fmla="*/ 2147483647 h 226"/>
                  <a:gd name="T50" fmla="*/ 2147483647 w 530"/>
                  <a:gd name="T51" fmla="*/ 2147483647 h 226"/>
                  <a:gd name="T52" fmla="*/ 2147483647 w 530"/>
                  <a:gd name="T53" fmla="*/ 2147483647 h 226"/>
                  <a:gd name="T54" fmla="*/ 2147483647 w 530"/>
                  <a:gd name="T55" fmla="*/ 2147483647 h 226"/>
                  <a:gd name="T56" fmla="*/ 2147483647 w 530"/>
                  <a:gd name="T57" fmla="*/ 2147483647 h 226"/>
                  <a:gd name="T58" fmla="*/ 2147483647 w 530"/>
                  <a:gd name="T59" fmla="*/ 2147483647 h 226"/>
                  <a:gd name="T60" fmla="*/ 2147483647 w 530"/>
                  <a:gd name="T61" fmla="*/ 2147483647 h 226"/>
                  <a:gd name="T62" fmla="*/ 2147483647 w 530"/>
                  <a:gd name="T63" fmla="*/ 2147483647 h 226"/>
                  <a:gd name="T64" fmla="*/ 2147483647 w 530"/>
                  <a:gd name="T65" fmla="*/ 2147483647 h 226"/>
                  <a:gd name="T66" fmla="*/ 2147483647 w 530"/>
                  <a:gd name="T67" fmla="*/ 2147483647 h 226"/>
                  <a:gd name="T68" fmla="*/ 2147483647 w 530"/>
                  <a:gd name="T69" fmla="*/ 2147483647 h 226"/>
                  <a:gd name="T70" fmla="*/ 2147483647 w 530"/>
                  <a:gd name="T71" fmla="*/ 2147483647 h 226"/>
                  <a:gd name="T72" fmla="*/ 2147483647 w 530"/>
                  <a:gd name="T73" fmla="*/ 2147483647 h 226"/>
                  <a:gd name="T74" fmla="*/ 2147483647 w 530"/>
                  <a:gd name="T75" fmla="*/ 2147483647 h 226"/>
                  <a:gd name="T76" fmla="*/ 2147483647 w 530"/>
                  <a:gd name="T77" fmla="*/ 2147483647 h 226"/>
                  <a:gd name="T78" fmla="*/ 2147483647 w 530"/>
                  <a:gd name="T79" fmla="*/ 2147483647 h 226"/>
                  <a:gd name="T80" fmla="*/ 2147483647 w 530"/>
                  <a:gd name="T81" fmla="*/ 2147483647 h 226"/>
                  <a:gd name="T82" fmla="*/ 2147483647 w 530"/>
                  <a:gd name="T83" fmla="*/ 2147483647 h 226"/>
                  <a:gd name="T84" fmla="*/ 2147483647 w 530"/>
                  <a:gd name="T85" fmla="*/ 2147483647 h 226"/>
                  <a:gd name="T86" fmla="*/ 2147483647 w 530"/>
                  <a:gd name="T87" fmla="*/ 2147483647 h 226"/>
                  <a:gd name="T88" fmla="*/ 2147483647 w 530"/>
                  <a:gd name="T89" fmla="*/ 2147483647 h 226"/>
                  <a:gd name="T90" fmla="*/ 2147483647 w 530"/>
                  <a:gd name="T91" fmla="*/ 2147483647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0"/>
                  <a:gd name="T139" fmla="*/ 0 h 226"/>
                  <a:gd name="T140" fmla="*/ 530 w 530"/>
                  <a:gd name="T141" fmla="*/ 226 h 2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0" h="226">
                    <a:moveTo>
                      <a:pt x="0" y="40"/>
                    </a:moveTo>
                    <a:lnTo>
                      <a:pt x="1" y="36"/>
                    </a:lnTo>
                    <a:lnTo>
                      <a:pt x="1" y="32"/>
                    </a:lnTo>
                    <a:lnTo>
                      <a:pt x="2" y="29"/>
                    </a:lnTo>
                    <a:lnTo>
                      <a:pt x="4" y="25"/>
                    </a:lnTo>
                    <a:lnTo>
                      <a:pt x="5" y="21"/>
                    </a:lnTo>
                    <a:lnTo>
                      <a:pt x="7" y="18"/>
                    </a:lnTo>
                    <a:lnTo>
                      <a:pt x="10" y="15"/>
                    </a:lnTo>
                    <a:lnTo>
                      <a:pt x="12" y="12"/>
                    </a:lnTo>
                    <a:lnTo>
                      <a:pt x="15" y="9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5" y="3"/>
                    </a:lnTo>
                    <a:lnTo>
                      <a:pt x="29" y="2"/>
                    </a:lnTo>
                    <a:lnTo>
                      <a:pt x="33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90" y="0"/>
                    </a:lnTo>
                    <a:lnTo>
                      <a:pt x="494" y="0"/>
                    </a:lnTo>
                    <a:lnTo>
                      <a:pt x="498" y="1"/>
                    </a:lnTo>
                    <a:lnTo>
                      <a:pt x="502" y="2"/>
                    </a:lnTo>
                    <a:lnTo>
                      <a:pt x="505" y="3"/>
                    </a:lnTo>
                    <a:lnTo>
                      <a:pt x="509" y="5"/>
                    </a:lnTo>
                    <a:lnTo>
                      <a:pt x="512" y="7"/>
                    </a:lnTo>
                    <a:lnTo>
                      <a:pt x="515" y="9"/>
                    </a:lnTo>
                    <a:lnTo>
                      <a:pt x="518" y="12"/>
                    </a:lnTo>
                    <a:lnTo>
                      <a:pt x="521" y="14"/>
                    </a:lnTo>
                    <a:lnTo>
                      <a:pt x="523" y="18"/>
                    </a:lnTo>
                    <a:lnTo>
                      <a:pt x="525" y="21"/>
                    </a:lnTo>
                    <a:lnTo>
                      <a:pt x="527" y="24"/>
                    </a:lnTo>
                    <a:lnTo>
                      <a:pt x="528" y="28"/>
                    </a:lnTo>
                    <a:lnTo>
                      <a:pt x="529" y="32"/>
                    </a:lnTo>
                    <a:lnTo>
                      <a:pt x="530" y="36"/>
                    </a:lnTo>
                    <a:lnTo>
                      <a:pt x="530" y="40"/>
                    </a:lnTo>
                    <a:lnTo>
                      <a:pt x="530" y="185"/>
                    </a:lnTo>
                    <a:lnTo>
                      <a:pt x="530" y="189"/>
                    </a:lnTo>
                    <a:lnTo>
                      <a:pt x="529" y="193"/>
                    </a:lnTo>
                    <a:lnTo>
                      <a:pt x="528" y="197"/>
                    </a:lnTo>
                    <a:lnTo>
                      <a:pt x="527" y="201"/>
                    </a:lnTo>
                    <a:lnTo>
                      <a:pt x="525" y="205"/>
                    </a:lnTo>
                    <a:lnTo>
                      <a:pt x="523" y="208"/>
                    </a:lnTo>
                    <a:lnTo>
                      <a:pt x="521" y="211"/>
                    </a:lnTo>
                    <a:lnTo>
                      <a:pt x="519" y="214"/>
                    </a:lnTo>
                    <a:lnTo>
                      <a:pt x="516" y="216"/>
                    </a:lnTo>
                    <a:lnTo>
                      <a:pt x="513" y="219"/>
                    </a:lnTo>
                    <a:lnTo>
                      <a:pt x="509" y="221"/>
                    </a:lnTo>
                    <a:lnTo>
                      <a:pt x="506" y="223"/>
                    </a:lnTo>
                    <a:lnTo>
                      <a:pt x="502" y="224"/>
                    </a:lnTo>
                    <a:lnTo>
                      <a:pt x="498" y="225"/>
                    </a:lnTo>
                    <a:lnTo>
                      <a:pt x="494" y="226"/>
                    </a:lnTo>
                    <a:lnTo>
                      <a:pt x="490" y="226"/>
                    </a:lnTo>
                    <a:lnTo>
                      <a:pt x="41" y="226"/>
                    </a:lnTo>
                    <a:lnTo>
                      <a:pt x="37" y="226"/>
                    </a:lnTo>
                    <a:lnTo>
                      <a:pt x="33" y="225"/>
                    </a:lnTo>
                    <a:lnTo>
                      <a:pt x="29" y="224"/>
                    </a:lnTo>
                    <a:lnTo>
                      <a:pt x="25" y="223"/>
                    </a:lnTo>
                    <a:lnTo>
                      <a:pt x="22" y="221"/>
                    </a:lnTo>
                    <a:lnTo>
                      <a:pt x="18" y="219"/>
                    </a:lnTo>
                    <a:lnTo>
                      <a:pt x="15" y="217"/>
                    </a:lnTo>
                    <a:lnTo>
                      <a:pt x="13" y="214"/>
                    </a:lnTo>
                    <a:lnTo>
                      <a:pt x="10" y="211"/>
                    </a:lnTo>
                    <a:lnTo>
                      <a:pt x="8" y="208"/>
                    </a:lnTo>
                    <a:lnTo>
                      <a:pt x="5" y="205"/>
                    </a:lnTo>
                    <a:lnTo>
                      <a:pt x="4" y="201"/>
                    </a:lnTo>
                    <a:lnTo>
                      <a:pt x="2" y="198"/>
                    </a:lnTo>
                    <a:lnTo>
                      <a:pt x="1" y="194"/>
                    </a:lnTo>
                    <a:lnTo>
                      <a:pt x="1" y="190"/>
                    </a:lnTo>
                    <a:lnTo>
                      <a:pt x="1" y="186"/>
                    </a:lnTo>
                    <a:lnTo>
                      <a:pt x="0" y="40"/>
                    </a:lnTo>
                    <a:close/>
                    <a:moveTo>
                      <a:pt x="9" y="185"/>
                    </a:moveTo>
                    <a:lnTo>
                      <a:pt x="9" y="189"/>
                    </a:lnTo>
                    <a:lnTo>
                      <a:pt x="9" y="192"/>
                    </a:lnTo>
                    <a:lnTo>
                      <a:pt x="10" y="195"/>
                    </a:lnTo>
                    <a:lnTo>
                      <a:pt x="11" y="198"/>
                    </a:lnTo>
                    <a:lnTo>
                      <a:pt x="13" y="201"/>
                    </a:lnTo>
                    <a:lnTo>
                      <a:pt x="14" y="203"/>
                    </a:lnTo>
                    <a:lnTo>
                      <a:pt x="16" y="206"/>
                    </a:lnTo>
                    <a:lnTo>
                      <a:pt x="18" y="208"/>
                    </a:lnTo>
                    <a:lnTo>
                      <a:pt x="20" y="210"/>
                    </a:lnTo>
                    <a:lnTo>
                      <a:pt x="23" y="212"/>
                    </a:lnTo>
                    <a:lnTo>
                      <a:pt x="25" y="214"/>
                    </a:lnTo>
                    <a:lnTo>
                      <a:pt x="28" y="215"/>
                    </a:lnTo>
                    <a:lnTo>
                      <a:pt x="31" y="216"/>
                    </a:lnTo>
                    <a:lnTo>
                      <a:pt x="34" y="217"/>
                    </a:lnTo>
                    <a:lnTo>
                      <a:pt x="37" y="217"/>
                    </a:lnTo>
                    <a:lnTo>
                      <a:pt x="41" y="218"/>
                    </a:lnTo>
                    <a:lnTo>
                      <a:pt x="490" y="218"/>
                    </a:lnTo>
                    <a:lnTo>
                      <a:pt x="493" y="217"/>
                    </a:lnTo>
                    <a:lnTo>
                      <a:pt x="496" y="217"/>
                    </a:lnTo>
                    <a:lnTo>
                      <a:pt x="499" y="216"/>
                    </a:lnTo>
                    <a:lnTo>
                      <a:pt x="502" y="215"/>
                    </a:lnTo>
                    <a:lnTo>
                      <a:pt x="505" y="214"/>
                    </a:lnTo>
                    <a:lnTo>
                      <a:pt x="508" y="212"/>
                    </a:lnTo>
                    <a:lnTo>
                      <a:pt x="510" y="210"/>
                    </a:lnTo>
                    <a:lnTo>
                      <a:pt x="512" y="208"/>
                    </a:lnTo>
                    <a:lnTo>
                      <a:pt x="514" y="206"/>
                    </a:lnTo>
                    <a:lnTo>
                      <a:pt x="516" y="204"/>
                    </a:lnTo>
                    <a:lnTo>
                      <a:pt x="518" y="201"/>
                    </a:lnTo>
                    <a:lnTo>
                      <a:pt x="519" y="198"/>
                    </a:lnTo>
                    <a:lnTo>
                      <a:pt x="520" y="195"/>
                    </a:lnTo>
                    <a:lnTo>
                      <a:pt x="521" y="192"/>
                    </a:lnTo>
                    <a:lnTo>
                      <a:pt x="522" y="189"/>
                    </a:lnTo>
                    <a:lnTo>
                      <a:pt x="522" y="185"/>
                    </a:lnTo>
                    <a:lnTo>
                      <a:pt x="522" y="41"/>
                    </a:lnTo>
                    <a:lnTo>
                      <a:pt x="522" y="37"/>
                    </a:lnTo>
                    <a:lnTo>
                      <a:pt x="521" y="34"/>
                    </a:lnTo>
                    <a:lnTo>
                      <a:pt x="521" y="31"/>
                    </a:lnTo>
                    <a:lnTo>
                      <a:pt x="519" y="28"/>
                    </a:lnTo>
                    <a:lnTo>
                      <a:pt x="518" y="25"/>
                    </a:lnTo>
                    <a:lnTo>
                      <a:pt x="517" y="23"/>
                    </a:lnTo>
                    <a:lnTo>
                      <a:pt x="515" y="20"/>
                    </a:lnTo>
                    <a:lnTo>
                      <a:pt x="513" y="18"/>
                    </a:lnTo>
                    <a:lnTo>
                      <a:pt x="510" y="16"/>
                    </a:lnTo>
                    <a:lnTo>
                      <a:pt x="508" y="14"/>
                    </a:lnTo>
                    <a:lnTo>
                      <a:pt x="505" y="12"/>
                    </a:lnTo>
                    <a:lnTo>
                      <a:pt x="502" y="11"/>
                    </a:lnTo>
                    <a:lnTo>
                      <a:pt x="500" y="10"/>
                    </a:lnTo>
                    <a:lnTo>
                      <a:pt x="496" y="9"/>
                    </a:lnTo>
                    <a:lnTo>
                      <a:pt x="493" y="8"/>
                    </a:lnTo>
                    <a:lnTo>
                      <a:pt x="490" y="8"/>
                    </a:lnTo>
                    <a:lnTo>
                      <a:pt x="41" y="8"/>
                    </a:lnTo>
                    <a:lnTo>
                      <a:pt x="38" y="8"/>
                    </a:lnTo>
                    <a:lnTo>
                      <a:pt x="35" y="9"/>
                    </a:lnTo>
                    <a:lnTo>
                      <a:pt x="31" y="10"/>
                    </a:lnTo>
                    <a:lnTo>
                      <a:pt x="29" y="11"/>
                    </a:lnTo>
                    <a:lnTo>
                      <a:pt x="26" y="12"/>
                    </a:lnTo>
                    <a:lnTo>
                      <a:pt x="23" y="14"/>
                    </a:lnTo>
                    <a:lnTo>
                      <a:pt x="21" y="15"/>
                    </a:lnTo>
                    <a:lnTo>
                      <a:pt x="18" y="17"/>
                    </a:lnTo>
                    <a:lnTo>
                      <a:pt x="16" y="20"/>
                    </a:lnTo>
                    <a:lnTo>
                      <a:pt x="14" y="22"/>
                    </a:lnTo>
                    <a:lnTo>
                      <a:pt x="13" y="25"/>
                    </a:lnTo>
                    <a:lnTo>
                      <a:pt x="11" y="28"/>
                    </a:lnTo>
                    <a:lnTo>
                      <a:pt x="10" y="31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0"/>
                    </a:lnTo>
                    <a:lnTo>
                      <a:pt x="9" y="18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FFFFFF"/>
                    </a:solidFill>
                    <a:latin typeface="Arial" charset="0"/>
                    <a:ea typeface="MS PGothic" pitchFamily="34" charset="-128"/>
                  </a:rPr>
                  <a:t>V1</a:t>
                </a:r>
              </a:p>
            </p:txBody>
          </p:sp>
          <p:sp>
            <p:nvSpPr>
              <p:cNvPr id="33" name="Up Arrow 32"/>
              <p:cNvSpPr/>
              <p:nvPr/>
            </p:nvSpPr>
            <p:spPr>
              <a:xfrm>
                <a:off x="8390054" y="5982186"/>
                <a:ext cx="685694" cy="471542"/>
              </a:xfrm>
              <a:prstGeom prst="upArrow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56" name="TextBox 33"/>
              <p:cNvSpPr txBox="1">
                <a:spLocks noChangeArrowheads="1"/>
              </p:cNvSpPr>
              <p:nvPr/>
            </p:nvSpPr>
            <p:spPr bwMode="auto">
              <a:xfrm>
                <a:off x="8298180" y="6457137"/>
                <a:ext cx="84582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</a:rPr>
                  <a:t>Vision</a:t>
                </a:r>
              </a:p>
            </p:txBody>
          </p:sp>
          <p:sp>
            <p:nvSpPr>
              <p:cNvPr id="140" name="Up Arrow 139"/>
              <p:cNvSpPr/>
              <p:nvPr/>
            </p:nvSpPr>
            <p:spPr>
              <a:xfrm>
                <a:off x="4883808" y="4594552"/>
                <a:ext cx="685694" cy="473129"/>
              </a:xfrm>
              <a:prstGeom prst="upArrow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58" name="TextBox 140"/>
              <p:cNvSpPr txBox="1">
                <a:spLocks noChangeArrowheads="1"/>
              </p:cNvSpPr>
              <p:nvPr/>
            </p:nvSpPr>
            <p:spPr bwMode="auto">
              <a:xfrm>
                <a:off x="4663180" y="5117068"/>
                <a:ext cx="116586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>
                    <a:solidFill>
                      <a:srgbClr val="FFFFFF"/>
                    </a:solidFill>
                  </a:rPr>
                  <a:t>Audition</a:t>
                </a:r>
              </a:p>
            </p:txBody>
          </p:sp>
          <p:sp>
            <p:nvSpPr>
              <p:cNvPr id="142" name="Up Arrow 141"/>
              <p:cNvSpPr/>
              <p:nvPr/>
            </p:nvSpPr>
            <p:spPr>
              <a:xfrm rot="5400000">
                <a:off x="7147142" y="2536979"/>
                <a:ext cx="685879" cy="473002"/>
              </a:xfrm>
              <a:prstGeom prst="upArrow">
                <a:avLst/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360" name="TextBox 142"/>
              <p:cNvSpPr txBox="1">
                <a:spLocks noChangeArrowheads="1"/>
              </p:cNvSpPr>
              <p:nvPr/>
            </p:nvSpPr>
            <p:spPr bwMode="auto">
              <a:xfrm>
                <a:off x="7538019" y="2477921"/>
                <a:ext cx="116586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</a:rPr>
                  <a:t>Motor </a:t>
                </a: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FFFFFF"/>
                    </a:solidFill>
                  </a:rPr>
                  <a:t>Output</a:t>
                </a:r>
              </a:p>
            </p:txBody>
          </p:sp>
        </p:grpSp>
        <p:sp>
          <p:nvSpPr>
            <p:cNvPr id="55310" name="TextBox 150"/>
            <p:cNvSpPr txBox="1">
              <a:spLocks noChangeArrowheads="1"/>
            </p:cNvSpPr>
            <p:nvPr/>
          </p:nvSpPr>
          <p:spPr bwMode="auto">
            <a:xfrm>
              <a:off x="7448944" y="1900900"/>
              <a:ext cx="10644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FFFFFF"/>
                  </a:solidFill>
                </a:rPr>
                <a:t>To Right IFG</a:t>
              </a:r>
            </a:p>
          </p:txBody>
        </p:sp>
      </p:grpSp>
      <p:sp>
        <p:nvSpPr>
          <p:cNvPr id="55304" name="TextBox 42"/>
          <p:cNvSpPr txBox="1">
            <a:spLocks noChangeArrowheads="1"/>
          </p:cNvSpPr>
          <p:nvPr/>
        </p:nvSpPr>
        <p:spPr bwMode="auto">
          <a:xfrm>
            <a:off x="1419225" y="1214438"/>
            <a:ext cx="3068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Virtual Dissection </a:t>
            </a:r>
          </a:p>
        </p:txBody>
      </p:sp>
      <p:sp>
        <p:nvSpPr>
          <p:cNvPr id="55305" name="TextBox 154"/>
          <p:cNvSpPr txBox="1">
            <a:spLocks noChangeArrowheads="1"/>
          </p:cNvSpPr>
          <p:nvPr/>
        </p:nvSpPr>
        <p:spPr bwMode="auto">
          <a:xfrm>
            <a:off x="5018088" y="1214438"/>
            <a:ext cx="3070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</a:rPr>
              <a:t>Circuit Diagram</a:t>
            </a:r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3746500" y="2870200"/>
            <a:ext cx="3789363" cy="330200"/>
            <a:chOff x="3746500" y="2870200"/>
            <a:chExt cx="3789680" cy="330200"/>
          </a:xfrm>
        </p:grpSpPr>
        <p:cxnSp>
          <p:nvCxnSpPr>
            <p:cNvPr id="108" name="Straight Arrow Connector 107"/>
            <p:cNvCxnSpPr>
              <a:endCxn id="60" idx="2"/>
            </p:cNvCxnSpPr>
            <p:nvPr/>
          </p:nvCxnSpPr>
          <p:spPr>
            <a:xfrm>
              <a:off x="3746500" y="2870200"/>
              <a:ext cx="2556089" cy="157163"/>
            </a:xfrm>
            <a:prstGeom prst="straightConnector1">
              <a:avLst/>
            </a:prstGeom>
            <a:ln w="19050">
              <a:solidFill>
                <a:srgbClr val="0099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4054501" y="2873375"/>
              <a:ext cx="3481679" cy="327025"/>
            </a:xfrm>
            <a:prstGeom prst="straightConnector1">
              <a:avLst/>
            </a:prstGeom>
            <a:ln w="19050">
              <a:solidFill>
                <a:srgbClr val="0099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2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SCN3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8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DSC05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7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SC00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2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N37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6377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4561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457700" y="5467350"/>
            <a:ext cx="4686300" cy="13906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66850"/>
            <a:ext cx="418306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4476750" y="2816225"/>
            <a:ext cx="4667250" cy="2667000"/>
          </a:xfrm>
          <a:prstGeom prst="rect">
            <a:avLst/>
          </a:prstGeom>
          <a:solidFill>
            <a:srgbClr val="D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76750" y="1416050"/>
            <a:ext cx="4667250" cy="1390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57700" y="0"/>
            <a:ext cx="4686300" cy="1447800"/>
          </a:xfrm>
          <a:prstGeom prst="rect">
            <a:avLst/>
          </a:prstGeom>
          <a:solidFill>
            <a:srgbClr val="FE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2"/>
          <a:stretch>
            <a:fillRect/>
          </a:stretch>
        </p:blipFill>
        <p:spPr bwMode="auto">
          <a:xfrm>
            <a:off x="6384925" y="2520950"/>
            <a:ext cx="21304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5137150" y="-87313"/>
            <a:ext cx="2146300" cy="1658938"/>
            <a:chOff x="4762020" y="-87986"/>
            <a:chExt cx="2146927" cy="1659611"/>
          </a:xfrm>
        </p:grpSpPr>
        <p:pic>
          <p:nvPicPr>
            <p:cNvPr id="52281" name="Picture 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19"/>
            <a:stretch>
              <a:fillRect/>
            </a:stretch>
          </p:blipFill>
          <p:spPr bwMode="auto">
            <a:xfrm>
              <a:off x="4783861" y="-71515"/>
              <a:ext cx="2125086" cy="1566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82" name="Picture 1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1"/>
            <a:stretch>
              <a:fillRect/>
            </a:stretch>
          </p:blipFill>
          <p:spPr bwMode="auto">
            <a:xfrm>
              <a:off x="4762020" y="-87986"/>
              <a:ext cx="2128838" cy="1659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234" name="TextBox 16"/>
          <p:cNvSpPr txBox="1">
            <a:spLocks noChangeArrowheads="1"/>
          </p:cNvSpPr>
          <p:nvPr/>
        </p:nvSpPr>
        <p:spPr bwMode="auto">
          <a:xfrm>
            <a:off x="4376738" y="1287463"/>
            <a:ext cx="1885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Motor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2"/>
          <a:stretch>
            <a:fillRect/>
          </a:stretch>
        </p:blipFill>
        <p:spPr bwMode="auto">
          <a:xfrm>
            <a:off x="7354888" y="-117475"/>
            <a:ext cx="2125662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-82550"/>
            <a:ext cx="21288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 b="14583"/>
          <a:stretch>
            <a:fillRect/>
          </a:stretch>
        </p:blipFill>
        <p:spPr bwMode="auto">
          <a:xfrm>
            <a:off x="6373813" y="5191125"/>
            <a:ext cx="19907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"/>
          <a:stretch>
            <a:fillRect/>
          </a:stretch>
        </p:blipFill>
        <p:spPr bwMode="auto">
          <a:xfrm>
            <a:off x="7100888" y="2520950"/>
            <a:ext cx="2128837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6"/>
          <a:stretch>
            <a:fillRect/>
          </a:stretch>
        </p:blipFill>
        <p:spPr bwMode="auto">
          <a:xfrm>
            <a:off x="7239000" y="5189538"/>
            <a:ext cx="1733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1196975"/>
            <a:ext cx="21288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41" name="TextBox 63"/>
          <p:cNvSpPr txBox="1">
            <a:spLocks noChangeArrowheads="1"/>
          </p:cNvSpPr>
          <p:nvPr/>
        </p:nvSpPr>
        <p:spPr bwMode="auto">
          <a:xfrm>
            <a:off x="57150" y="19050"/>
            <a:ext cx="4254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pitchFamily="34" charset="0"/>
              </a:rPr>
              <a:t>Virtual Dissection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pitchFamily="34" charset="0"/>
              </a:rPr>
              <a:t>Language Tract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pitchFamily="34" charset="0"/>
              </a:rPr>
              <a:t>Arcuate Fasciculus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391650" y="0"/>
            <a:ext cx="0" cy="69342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119313" y="1485900"/>
            <a:ext cx="0" cy="36449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4916488" y="3724275"/>
            <a:ext cx="2357437" cy="1790700"/>
            <a:chOff x="4525078" y="4720875"/>
            <a:chExt cx="2356926" cy="1791019"/>
          </a:xfrm>
        </p:grpSpPr>
        <p:pic>
          <p:nvPicPr>
            <p:cNvPr id="52277" name="Picture 2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48" b="3738"/>
            <a:stretch>
              <a:fillRect/>
            </a:stretch>
          </p:blipFill>
          <p:spPr bwMode="auto">
            <a:xfrm>
              <a:off x="4751462" y="5756365"/>
              <a:ext cx="2130542" cy="75552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78" name="Picture 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1" b="4434"/>
            <a:stretch>
              <a:fillRect/>
            </a:stretch>
          </p:blipFill>
          <p:spPr bwMode="auto">
            <a:xfrm>
              <a:off x="5225142" y="4740442"/>
              <a:ext cx="1387751" cy="1747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79" name="Picture 16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9"/>
            <a:stretch>
              <a:fillRect/>
            </a:stretch>
          </p:blipFill>
          <p:spPr bwMode="auto">
            <a:xfrm>
              <a:off x="4525078" y="4720875"/>
              <a:ext cx="2130542" cy="178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80" name="Picture 4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9" t="13803" b="31525"/>
            <a:stretch>
              <a:fillRect/>
            </a:stretch>
          </p:blipFill>
          <p:spPr bwMode="auto">
            <a:xfrm>
              <a:off x="5230025" y="5059110"/>
              <a:ext cx="1442213" cy="999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6" b="3738"/>
          <a:stretch>
            <a:fillRect/>
          </a:stretch>
        </p:blipFill>
        <p:spPr bwMode="auto">
          <a:xfrm>
            <a:off x="6724650" y="4678363"/>
            <a:ext cx="2130425" cy="804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8" r="19299" b="52605"/>
          <a:stretch>
            <a:fillRect/>
          </a:stretch>
        </p:blipFill>
        <p:spPr bwMode="auto">
          <a:xfrm>
            <a:off x="6891338" y="1217613"/>
            <a:ext cx="7334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4786313" y="1154113"/>
            <a:ext cx="2128837" cy="1828800"/>
            <a:chOff x="4495801" y="2295525"/>
            <a:chExt cx="2127463" cy="1828800"/>
          </a:xfrm>
        </p:grpSpPr>
        <p:pic>
          <p:nvPicPr>
            <p:cNvPr id="52275" name="Picture 4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2295525"/>
              <a:ext cx="212746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76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68" r="19299" b="52605"/>
            <a:stretch>
              <a:fillRect/>
            </a:stretch>
          </p:blipFill>
          <p:spPr bwMode="auto">
            <a:xfrm>
              <a:off x="5381625" y="2343150"/>
              <a:ext cx="73342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248" name="TextBox 5"/>
          <p:cNvSpPr txBox="1">
            <a:spLocks noChangeArrowheads="1"/>
          </p:cNvSpPr>
          <p:nvPr/>
        </p:nvSpPr>
        <p:spPr bwMode="auto">
          <a:xfrm>
            <a:off x="4376738" y="2727325"/>
            <a:ext cx="1885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Vision </a:t>
            </a:r>
          </a:p>
        </p:txBody>
      </p:sp>
      <p:sp>
        <p:nvSpPr>
          <p:cNvPr id="52249" name="TextBox 15"/>
          <p:cNvSpPr txBox="1">
            <a:spLocks noChangeArrowheads="1"/>
          </p:cNvSpPr>
          <p:nvPr/>
        </p:nvSpPr>
        <p:spPr bwMode="auto">
          <a:xfrm>
            <a:off x="4376738" y="-38100"/>
            <a:ext cx="163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Auditory </a:t>
            </a:r>
          </a:p>
        </p:txBody>
      </p:sp>
      <p:sp>
        <p:nvSpPr>
          <p:cNvPr id="52250" name="TextBox 15"/>
          <p:cNvSpPr txBox="1">
            <a:spLocks noChangeArrowheads="1"/>
          </p:cNvSpPr>
          <p:nvPr/>
        </p:nvSpPr>
        <p:spPr bwMode="auto">
          <a:xfrm>
            <a:off x="4376738" y="5372100"/>
            <a:ext cx="1885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Interlink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035550" y="5191125"/>
            <a:ext cx="1992313" cy="1828800"/>
            <a:chOff x="5267575" y="1123950"/>
            <a:chExt cx="1992313" cy="1828800"/>
          </a:xfrm>
        </p:grpSpPr>
        <p:pic>
          <p:nvPicPr>
            <p:cNvPr id="52273" name="Picture 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26"/>
            <a:stretch>
              <a:fillRect/>
            </a:stretch>
          </p:blipFill>
          <p:spPr bwMode="auto">
            <a:xfrm>
              <a:off x="5273675" y="1123950"/>
              <a:ext cx="173355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74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4" b="14583"/>
            <a:stretch>
              <a:fillRect/>
            </a:stretch>
          </p:blipFill>
          <p:spPr bwMode="auto">
            <a:xfrm>
              <a:off x="5267575" y="1138233"/>
              <a:ext cx="1992313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>
            <a:fillRect/>
          </a:stretch>
        </p:blipFill>
        <p:spPr bwMode="auto">
          <a:xfrm>
            <a:off x="6176963" y="3846513"/>
            <a:ext cx="2130425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Connector 40"/>
          <p:cNvCxnSpPr/>
          <p:nvPr/>
        </p:nvCxnSpPr>
        <p:spPr>
          <a:xfrm>
            <a:off x="10325100" y="196850"/>
            <a:ext cx="0" cy="69342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95975" y="22225"/>
            <a:ext cx="0" cy="69342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55" name="TextBox 3"/>
          <p:cNvSpPr txBox="1">
            <a:spLocks noChangeArrowheads="1"/>
          </p:cNvSpPr>
          <p:nvPr/>
        </p:nvSpPr>
        <p:spPr bwMode="auto">
          <a:xfrm>
            <a:off x="203200" y="5311775"/>
            <a:ext cx="4208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HDFT virtual dissection of arcuate fasciculus (language tract)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2119313" y="246063"/>
            <a:ext cx="0" cy="36449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657850" y="420688"/>
            <a:ext cx="3429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667375" y="5619750"/>
            <a:ext cx="40005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659438" y="1606550"/>
            <a:ext cx="36988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9466263" y="2921000"/>
            <a:ext cx="2389187" cy="15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499100" y="4154488"/>
            <a:ext cx="635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62" name="TextBox 5"/>
          <p:cNvSpPr txBox="1">
            <a:spLocks noChangeArrowheads="1"/>
          </p:cNvSpPr>
          <p:nvPr/>
        </p:nvSpPr>
        <p:spPr bwMode="auto">
          <a:xfrm>
            <a:off x="8502650" y="48355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Primary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Vision</a:t>
            </a:r>
          </a:p>
        </p:txBody>
      </p:sp>
      <p:sp>
        <p:nvSpPr>
          <p:cNvPr id="52263" name="TextBox 3"/>
          <p:cNvSpPr txBox="1">
            <a:spLocks noChangeArrowheads="1"/>
          </p:cNvSpPr>
          <p:nvPr/>
        </p:nvSpPr>
        <p:spPr bwMode="auto">
          <a:xfrm>
            <a:off x="6850063" y="962025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Hear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Sounds</a:t>
            </a:r>
          </a:p>
        </p:txBody>
      </p:sp>
      <p:sp>
        <p:nvSpPr>
          <p:cNvPr id="52264" name="TextBox 100"/>
          <p:cNvSpPr txBox="1">
            <a:spLocks noChangeArrowheads="1"/>
          </p:cNvSpPr>
          <p:nvPr/>
        </p:nvSpPr>
        <p:spPr bwMode="auto">
          <a:xfrm>
            <a:off x="6648450" y="304800"/>
            <a:ext cx="5111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Speak What Hear</a:t>
            </a:r>
          </a:p>
        </p:txBody>
      </p:sp>
      <p:sp>
        <p:nvSpPr>
          <p:cNvPr id="52265" name="TextBox 106"/>
          <p:cNvSpPr txBox="1">
            <a:spLocks noChangeArrowheads="1"/>
          </p:cNvSpPr>
          <p:nvPr/>
        </p:nvSpPr>
        <p:spPr bwMode="auto">
          <a:xfrm>
            <a:off x="7250113" y="1403350"/>
            <a:ext cx="903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Primary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Motor</a:t>
            </a:r>
          </a:p>
        </p:txBody>
      </p:sp>
      <p:sp>
        <p:nvSpPr>
          <p:cNvPr id="52266" name="TextBox 109"/>
          <p:cNvSpPr txBox="1">
            <a:spLocks noChangeArrowheads="1"/>
          </p:cNvSpPr>
          <p:nvPr/>
        </p:nvSpPr>
        <p:spPr bwMode="auto">
          <a:xfrm>
            <a:off x="7199313" y="2390775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Motor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Action</a:t>
            </a:r>
          </a:p>
        </p:txBody>
      </p:sp>
      <p:sp>
        <p:nvSpPr>
          <p:cNvPr id="52267" name="TextBox 125"/>
          <p:cNvSpPr txBox="1">
            <a:spLocks noChangeArrowheads="1"/>
          </p:cNvSpPr>
          <p:nvPr/>
        </p:nvSpPr>
        <p:spPr bwMode="auto">
          <a:xfrm>
            <a:off x="8315325" y="4002088"/>
            <a:ext cx="828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Visual Object</a:t>
            </a:r>
          </a:p>
        </p:txBody>
      </p:sp>
      <p:sp>
        <p:nvSpPr>
          <p:cNvPr id="52268" name="TextBox 131"/>
          <p:cNvSpPr txBox="1">
            <a:spLocks noChangeArrowheads="1"/>
          </p:cNvSpPr>
          <p:nvPr/>
        </p:nvSpPr>
        <p:spPr bwMode="auto">
          <a:xfrm>
            <a:off x="7485063" y="4281488"/>
            <a:ext cx="131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Attentive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Action</a:t>
            </a:r>
          </a:p>
        </p:txBody>
      </p:sp>
      <p:sp>
        <p:nvSpPr>
          <p:cNvPr id="52269" name="TextBox 125"/>
          <p:cNvSpPr txBox="1">
            <a:spLocks noChangeArrowheads="1"/>
          </p:cNvSpPr>
          <p:nvPr/>
        </p:nvSpPr>
        <p:spPr bwMode="auto">
          <a:xfrm>
            <a:off x="6988175" y="4027488"/>
            <a:ext cx="134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High Level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Object</a:t>
            </a:r>
          </a:p>
        </p:txBody>
      </p:sp>
      <p:sp>
        <p:nvSpPr>
          <p:cNvPr id="52270" name="TextBox 124"/>
          <p:cNvSpPr txBox="1">
            <a:spLocks noChangeArrowheads="1"/>
          </p:cNvSpPr>
          <p:nvPr/>
        </p:nvSpPr>
        <p:spPr bwMode="auto">
          <a:xfrm>
            <a:off x="7400925" y="5407025"/>
            <a:ext cx="6000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Speak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What See</a:t>
            </a:r>
          </a:p>
        </p:txBody>
      </p:sp>
      <p:sp>
        <p:nvSpPr>
          <p:cNvPr id="52271" name="TextBox 134"/>
          <p:cNvSpPr txBox="1">
            <a:spLocks noChangeArrowheads="1"/>
          </p:cNvSpPr>
          <p:nvPr/>
        </p:nvSpPr>
        <p:spPr bwMode="auto">
          <a:xfrm>
            <a:off x="7559675" y="639445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Complex Language</a:t>
            </a:r>
          </a:p>
        </p:txBody>
      </p:sp>
      <p:pic>
        <p:nvPicPr>
          <p:cNvPr id="52272" name="Picture 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862388"/>
            <a:ext cx="1808163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6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4561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457700" y="5467350"/>
            <a:ext cx="4686300" cy="13906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66850"/>
            <a:ext cx="418306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4476750" y="2816225"/>
            <a:ext cx="4667250" cy="2667000"/>
          </a:xfrm>
          <a:prstGeom prst="rect">
            <a:avLst/>
          </a:prstGeom>
          <a:solidFill>
            <a:srgbClr val="D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76750" y="1416050"/>
            <a:ext cx="4667250" cy="1390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457700" y="0"/>
            <a:ext cx="4686300" cy="1447800"/>
          </a:xfrm>
          <a:prstGeom prst="rect">
            <a:avLst/>
          </a:prstGeom>
          <a:solidFill>
            <a:srgbClr val="FE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2"/>
          <a:stretch>
            <a:fillRect/>
          </a:stretch>
        </p:blipFill>
        <p:spPr bwMode="auto">
          <a:xfrm>
            <a:off x="6384925" y="2520950"/>
            <a:ext cx="21304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5137150" y="-87313"/>
            <a:ext cx="2146300" cy="1658938"/>
            <a:chOff x="4762020" y="-87986"/>
            <a:chExt cx="2146927" cy="1659611"/>
          </a:xfrm>
        </p:grpSpPr>
        <p:pic>
          <p:nvPicPr>
            <p:cNvPr id="52281" name="Picture 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319"/>
            <a:stretch>
              <a:fillRect/>
            </a:stretch>
          </p:blipFill>
          <p:spPr bwMode="auto">
            <a:xfrm>
              <a:off x="4783861" y="-71515"/>
              <a:ext cx="2125086" cy="1566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82" name="Picture 1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1"/>
            <a:stretch>
              <a:fillRect/>
            </a:stretch>
          </p:blipFill>
          <p:spPr bwMode="auto">
            <a:xfrm>
              <a:off x="4762020" y="-87986"/>
              <a:ext cx="2128838" cy="1659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234" name="TextBox 16"/>
          <p:cNvSpPr txBox="1">
            <a:spLocks noChangeArrowheads="1"/>
          </p:cNvSpPr>
          <p:nvPr/>
        </p:nvSpPr>
        <p:spPr bwMode="auto">
          <a:xfrm>
            <a:off x="4376738" y="1287463"/>
            <a:ext cx="1885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Motor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2"/>
          <a:stretch>
            <a:fillRect/>
          </a:stretch>
        </p:blipFill>
        <p:spPr bwMode="auto">
          <a:xfrm>
            <a:off x="7354888" y="-117475"/>
            <a:ext cx="2125662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-82550"/>
            <a:ext cx="21288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 b="14583"/>
          <a:stretch>
            <a:fillRect/>
          </a:stretch>
        </p:blipFill>
        <p:spPr bwMode="auto">
          <a:xfrm>
            <a:off x="6373813" y="5191125"/>
            <a:ext cx="199072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3"/>
          <a:stretch>
            <a:fillRect/>
          </a:stretch>
        </p:blipFill>
        <p:spPr bwMode="auto">
          <a:xfrm>
            <a:off x="7100888" y="2520950"/>
            <a:ext cx="2128837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6"/>
          <a:stretch>
            <a:fillRect/>
          </a:stretch>
        </p:blipFill>
        <p:spPr bwMode="auto">
          <a:xfrm>
            <a:off x="7239000" y="5189538"/>
            <a:ext cx="1733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1196975"/>
            <a:ext cx="212883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41" name="TextBox 63"/>
          <p:cNvSpPr txBox="1">
            <a:spLocks noChangeArrowheads="1"/>
          </p:cNvSpPr>
          <p:nvPr/>
        </p:nvSpPr>
        <p:spPr bwMode="auto">
          <a:xfrm>
            <a:off x="57150" y="19050"/>
            <a:ext cx="4254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pitchFamily="34" charset="0"/>
              </a:rPr>
              <a:t>Virtual Dissection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pitchFamily="34" charset="0"/>
              </a:rPr>
              <a:t>Language Tract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latin typeface="Calibri" pitchFamily="34" charset="0"/>
              </a:rPr>
              <a:t>Arcuate Fasciculus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391650" y="0"/>
            <a:ext cx="0" cy="69342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119313" y="1485900"/>
            <a:ext cx="0" cy="36449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4916488" y="3724275"/>
            <a:ext cx="2357437" cy="1790700"/>
            <a:chOff x="4525078" y="4720875"/>
            <a:chExt cx="2356926" cy="1791019"/>
          </a:xfrm>
        </p:grpSpPr>
        <p:pic>
          <p:nvPicPr>
            <p:cNvPr id="52277" name="Picture 2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48" b="3738"/>
            <a:stretch>
              <a:fillRect/>
            </a:stretch>
          </p:blipFill>
          <p:spPr bwMode="auto">
            <a:xfrm>
              <a:off x="4751462" y="5756365"/>
              <a:ext cx="2130542" cy="75552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78" name="Picture 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11" b="4434"/>
            <a:stretch>
              <a:fillRect/>
            </a:stretch>
          </p:blipFill>
          <p:spPr bwMode="auto">
            <a:xfrm>
              <a:off x="5225142" y="4740442"/>
              <a:ext cx="1387751" cy="1747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79" name="Picture 16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9"/>
            <a:stretch>
              <a:fillRect/>
            </a:stretch>
          </p:blipFill>
          <p:spPr bwMode="auto">
            <a:xfrm>
              <a:off x="4525078" y="4720875"/>
              <a:ext cx="2130542" cy="178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80" name="Picture 4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9" t="13803" b="31525"/>
            <a:stretch>
              <a:fillRect/>
            </a:stretch>
          </p:blipFill>
          <p:spPr bwMode="auto">
            <a:xfrm>
              <a:off x="5230025" y="5059110"/>
              <a:ext cx="1442213" cy="999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6" b="3738"/>
          <a:stretch>
            <a:fillRect/>
          </a:stretch>
        </p:blipFill>
        <p:spPr bwMode="auto">
          <a:xfrm>
            <a:off x="6724650" y="4678363"/>
            <a:ext cx="2130425" cy="804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8" r="19299" b="52605"/>
          <a:stretch>
            <a:fillRect/>
          </a:stretch>
        </p:blipFill>
        <p:spPr bwMode="auto">
          <a:xfrm>
            <a:off x="6891338" y="1217613"/>
            <a:ext cx="7334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4786313" y="1154113"/>
            <a:ext cx="2128837" cy="1828800"/>
            <a:chOff x="4495801" y="2295525"/>
            <a:chExt cx="2127463" cy="1828800"/>
          </a:xfrm>
        </p:grpSpPr>
        <p:pic>
          <p:nvPicPr>
            <p:cNvPr id="52275" name="Picture 4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1" y="2295525"/>
              <a:ext cx="212746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76" name="Picture 3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68" r="19299" b="52605"/>
            <a:stretch>
              <a:fillRect/>
            </a:stretch>
          </p:blipFill>
          <p:spPr bwMode="auto">
            <a:xfrm>
              <a:off x="5381625" y="2343150"/>
              <a:ext cx="73342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2248" name="TextBox 5"/>
          <p:cNvSpPr txBox="1">
            <a:spLocks noChangeArrowheads="1"/>
          </p:cNvSpPr>
          <p:nvPr/>
        </p:nvSpPr>
        <p:spPr bwMode="auto">
          <a:xfrm>
            <a:off x="4376738" y="2727325"/>
            <a:ext cx="18859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Vision </a:t>
            </a:r>
          </a:p>
        </p:txBody>
      </p:sp>
      <p:sp>
        <p:nvSpPr>
          <p:cNvPr id="52249" name="TextBox 15"/>
          <p:cNvSpPr txBox="1">
            <a:spLocks noChangeArrowheads="1"/>
          </p:cNvSpPr>
          <p:nvPr/>
        </p:nvSpPr>
        <p:spPr bwMode="auto">
          <a:xfrm>
            <a:off x="4376738" y="-38100"/>
            <a:ext cx="1633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Auditory </a:t>
            </a:r>
          </a:p>
        </p:txBody>
      </p:sp>
      <p:sp>
        <p:nvSpPr>
          <p:cNvPr id="52250" name="TextBox 15"/>
          <p:cNvSpPr txBox="1">
            <a:spLocks noChangeArrowheads="1"/>
          </p:cNvSpPr>
          <p:nvPr/>
        </p:nvSpPr>
        <p:spPr bwMode="auto">
          <a:xfrm>
            <a:off x="4376738" y="5372100"/>
            <a:ext cx="1885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Interlink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035550" y="5191125"/>
            <a:ext cx="1992313" cy="1828800"/>
            <a:chOff x="5267575" y="1123950"/>
            <a:chExt cx="1992313" cy="1828800"/>
          </a:xfrm>
        </p:grpSpPr>
        <p:pic>
          <p:nvPicPr>
            <p:cNvPr id="52273" name="Picture 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26"/>
            <a:stretch>
              <a:fillRect/>
            </a:stretch>
          </p:blipFill>
          <p:spPr bwMode="auto">
            <a:xfrm>
              <a:off x="5273675" y="1123950"/>
              <a:ext cx="1733550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274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4" b="14583"/>
            <a:stretch>
              <a:fillRect/>
            </a:stretch>
          </p:blipFill>
          <p:spPr bwMode="auto">
            <a:xfrm>
              <a:off x="5267575" y="1138233"/>
              <a:ext cx="1992313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3"/>
          <a:stretch>
            <a:fillRect/>
          </a:stretch>
        </p:blipFill>
        <p:spPr bwMode="auto">
          <a:xfrm>
            <a:off x="6176963" y="3846513"/>
            <a:ext cx="2130425" cy="16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Connector 40"/>
          <p:cNvCxnSpPr/>
          <p:nvPr/>
        </p:nvCxnSpPr>
        <p:spPr>
          <a:xfrm>
            <a:off x="10325100" y="196850"/>
            <a:ext cx="0" cy="69342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95975" y="22225"/>
            <a:ext cx="0" cy="69342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55" name="TextBox 3"/>
          <p:cNvSpPr txBox="1">
            <a:spLocks noChangeArrowheads="1"/>
          </p:cNvSpPr>
          <p:nvPr/>
        </p:nvSpPr>
        <p:spPr bwMode="auto">
          <a:xfrm>
            <a:off x="203200" y="5311775"/>
            <a:ext cx="4208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Calibri" pitchFamily="34" charset="0"/>
              </a:rPr>
              <a:t>HDFT virtual dissection of arcuate fasciculus (language tract)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5400000">
            <a:off x="2119313" y="246063"/>
            <a:ext cx="0" cy="364490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657850" y="420688"/>
            <a:ext cx="3429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667375" y="5619750"/>
            <a:ext cx="40005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659438" y="1606550"/>
            <a:ext cx="369887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9466263" y="2921000"/>
            <a:ext cx="2389187" cy="158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5499100" y="4154488"/>
            <a:ext cx="63500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62" name="TextBox 5"/>
          <p:cNvSpPr txBox="1">
            <a:spLocks noChangeArrowheads="1"/>
          </p:cNvSpPr>
          <p:nvPr/>
        </p:nvSpPr>
        <p:spPr bwMode="auto">
          <a:xfrm>
            <a:off x="8502650" y="48355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Primary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Vision</a:t>
            </a:r>
          </a:p>
        </p:txBody>
      </p:sp>
      <p:sp>
        <p:nvSpPr>
          <p:cNvPr id="52263" name="TextBox 3"/>
          <p:cNvSpPr txBox="1">
            <a:spLocks noChangeArrowheads="1"/>
          </p:cNvSpPr>
          <p:nvPr/>
        </p:nvSpPr>
        <p:spPr bwMode="auto">
          <a:xfrm>
            <a:off x="6850063" y="962025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Hear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Sounds</a:t>
            </a:r>
          </a:p>
        </p:txBody>
      </p:sp>
      <p:sp>
        <p:nvSpPr>
          <p:cNvPr id="52264" name="TextBox 100"/>
          <p:cNvSpPr txBox="1">
            <a:spLocks noChangeArrowheads="1"/>
          </p:cNvSpPr>
          <p:nvPr/>
        </p:nvSpPr>
        <p:spPr bwMode="auto">
          <a:xfrm>
            <a:off x="6648450" y="304800"/>
            <a:ext cx="5111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Speak What Hear</a:t>
            </a:r>
          </a:p>
        </p:txBody>
      </p:sp>
      <p:sp>
        <p:nvSpPr>
          <p:cNvPr id="52265" name="TextBox 106"/>
          <p:cNvSpPr txBox="1">
            <a:spLocks noChangeArrowheads="1"/>
          </p:cNvSpPr>
          <p:nvPr/>
        </p:nvSpPr>
        <p:spPr bwMode="auto">
          <a:xfrm>
            <a:off x="7250113" y="1403350"/>
            <a:ext cx="903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Primary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Motor</a:t>
            </a:r>
          </a:p>
        </p:txBody>
      </p:sp>
      <p:sp>
        <p:nvSpPr>
          <p:cNvPr id="52266" name="TextBox 109"/>
          <p:cNvSpPr txBox="1">
            <a:spLocks noChangeArrowheads="1"/>
          </p:cNvSpPr>
          <p:nvPr/>
        </p:nvSpPr>
        <p:spPr bwMode="auto">
          <a:xfrm>
            <a:off x="7199313" y="2390775"/>
            <a:ext cx="1044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Motor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Action</a:t>
            </a:r>
          </a:p>
        </p:txBody>
      </p:sp>
      <p:sp>
        <p:nvSpPr>
          <p:cNvPr id="52267" name="TextBox 125"/>
          <p:cNvSpPr txBox="1">
            <a:spLocks noChangeArrowheads="1"/>
          </p:cNvSpPr>
          <p:nvPr/>
        </p:nvSpPr>
        <p:spPr bwMode="auto">
          <a:xfrm>
            <a:off x="8315325" y="4002088"/>
            <a:ext cx="828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Visual Object</a:t>
            </a:r>
          </a:p>
        </p:txBody>
      </p:sp>
      <p:sp>
        <p:nvSpPr>
          <p:cNvPr id="52268" name="TextBox 131"/>
          <p:cNvSpPr txBox="1">
            <a:spLocks noChangeArrowheads="1"/>
          </p:cNvSpPr>
          <p:nvPr/>
        </p:nvSpPr>
        <p:spPr bwMode="auto">
          <a:xfrm>
            <a:off x="7485063" y="4281488"/>
            <a:ext cx="131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Attentive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Action</a:t>
            </a:r>
          </a:p>
        </p:txBody>
      </p:sp>
      <p:sp>
        <p:nvSpPr>
          <p:cNvPr id="52269" name="TextBox 125"/>
          <p:cNvSpPr txBox="1">
            <a:spLocks noChangeArrowheads="1"/>
          </p:cNvSpPr>
          <p:nvPr/>
        </p:nvSpPr>
        <p:spPr bwMode="auto">
          <a:xfrm>
            <a:off x="6988175" y="4027488"/>
            <a:ext cx="134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High Level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Object</a:t>
            </a:r>
          </a:p>
        </p:txBody>
      </p:sp>
      <p:sp>
        <p:nvSpPr>
          <p:cNvPr id="52270" name="TextBox 124"/>
          <p:cNvSpPr txBox="1">
            <a:spLocks noChangeArrowheads="1"/>
          </p:cNvSpPr>
          <p:nvPr/>
        </p:nvSpPr>
        <p:spPr bwMode="auto">
          <a:xfrm>
            <a:off x="7400925" y="5407025"/>
            <a:ext cx="6000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Speak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What See</a:t>
            </a:r>
          </a:p>
        </p:txBody>
      </p:sp>
      <p:sp>
        <p:nvSpPr>
          <p:cNvPr id="52271" name="TextBox 134"/>
          <p:cNvSpPr txBox="1">
            <a:spLocks noChangeArrowheads="1"/>
          </p:cNvSpPr>
          <p:nvPr/>
        </p:nvSpPr>
        <p:spPr bwMode="auto">
          <a:xfrm>
            <a:off x="7559675" y="639445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srgbClr val="000000"/>
                </a:solidFill>
                <a:latin typeface="Calibri" pitchFamily="34" charset="0"/>
              </a:rPr>
              <a:t>Complex Language</a:t>
            </a:r>
          </a:p>
        </p:txBody>
      </p:sp>
      <p:pic>
        <p:nvPicPr>
          <p:cNvPr id="52272" name="Picture 2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862388"/>
            <a:ext cx="1808163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66" y="1809750"/>
            <a:ext cx="298704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9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317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78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470025"/>
          </a:xfr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FFFF00"/>
                </a:solidFill>
              </a:rPr>
              <a:t>RUNN 2012</a:t>
            </a:r>
            <a:br>
              <a:rPr lang="en-US" sz="2800" b="1" smtClean="0">
                <a:solidFill>
                  <a:srgbClr val="FFFF00"/>
                </a:solidFill>
              </a:rPr>
            </a:br>
            <a:r>
              <a:rPr lang="en-US" sz="2800" b="1" smtClean="0">
                <a:solidFill>
                  <a:srgbClr val="FFFF00"/>
                </a:solidFill>
              </a:rPr>
              <a:t>OCTOBER 28 - NOVEMBER 4, 2012</a:t>
            </a:r>
            <a:br>
              <a:rPr lang="en-US" sz="2800" b="1" smtClean="0">
                <a:solidFill>
                  <a:srgbClr val="FFFF00"/>
                </a:solidFill>
              </a:rPr>
            </a:br>
            <a:r>
              <a:rPr lang="en-US" sz="2800" b="1" smtClean="0">
                <a:solidFill>
                  <a:srgbClr val="FFFF00"/>
                </a:solidFill>
              </a:rPr>
              <a:t>EDUCATIONAL EXPENSES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752600"/>
            <a:ext cx="6858000" cy="480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400" b="1" smtClean="0">
                <a:solidFill>
                  <a:srgbClr val="FFFF00"/>
                </a:solidFill>
              </a:rPr>
              <a:t>REVENUE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endParaRPr lang="en-US" sz="800" b="1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Educational Grants			$41,000.00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endParaRPr lang="en-US" sz="80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b="1" smtClean="0">
                <a:solidFill>
                  <a:srgbClr val="FFFF00"/>
                </a:solidFill>
              </a:rPr>
              <a:t>	Total Grant Revenue		$41,000.00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endParaRPr lang="en-US" sz="80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400" b="1" smtClean="0">
                <a:solidFill>
                  <a:srgbClr val="FFFF00"/>
                </a:solidFill>
              </a:rPr>
              <a:t>EXPENSES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endParaRPr lang="en-US" sz="800" b="1" smtClean="0">
              <a:solidFill>
                <a:srgbClr val="FFFF00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Faculty Travel, Housing, Meals		$19,962.16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Faculty Honoraria			  $5,750.00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Faculty Recruitment, Arrangements,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Course Administration			  $4,000.00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A-V, Room Rental			  $4,018.78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Neuroscience Textbook		  	  $8,356.20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Resident Research Awards          	</a:t>
            </a:r>
            <a:r>
              <a:rPr lang="en-US" sz="2000" u="sng" smtClean="0">
                <a:solidFill>
                  <a:srgbClr val="FFFFFF"/>
                </a:solidFill>
              </a:rPr>
              <a:t>$10,000.00</a:t>
            </a: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endParaRPr lang="en-US" sz="800" smtClean="0">
              <a:solidFill>
                <a:srgbClr val="FFFFFF"/>
              </a:solidFill>
            </a:endParaRPr>
          </a:p>
          <a:p>
            <a:pPr algn="l" eaLnBrk="1" hangingPunct="1">
              <a:lnSpc>
                <a:spcPct val="80000"/>
              </a:lnSpc>
              <a:buClr>
                <a:srgbClr val="FFFF00"/>
              </a:buClr>
            </a:pPr>
            <a:r>
              <a:rPr lang="en-US" sz="2000" smtClean="0">
                <a:solidFill>
                  <a:srgbClr val="FFFFFF"/>
                </a:solidFill>
              </a:rPr>
              <a:t>	</a:t>
            </a:r>
            <a:r>
              <a:rPr lang="en-US" sz="2000" b="1" smtClean="0">
                <a:solidFill>
                  <a:srgbClr val="FFFF00"/>
                </a:solidFill>
              </a:rPr>
              <a:t>Total Expenses		$52,087.14</a:t>
            </a:r>
            <a:r>
              <a:rPr lang="en-US" sz="2000" b="1" smtClean="0">
                <a:solidFill>
                  <a:srgbClr val="FFFF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140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171462" cy="6923776"/>
          </a:xfrm>
        </p:spPr>
      </p:pic>
    </p:spTree>
    <p:extLst>
      <p:ext uri="{BB962C8B-B14F-4D97-AF65-F5344CB8AC3E}">
        <p14:creationId xmlns:p14="http://schemas.microsoft.com/office/powerpoint/2010/main" val="4548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3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488289"/>
          </a:xfrm>
        </p:spPr>
      </p:pic>
    </p:spTree>
    <p:extLst>
      <p:ext uri="{BB962C8B-B14F-4D97-AF65-F5344CB8AC3E}">
        <p14:creationId xmlns:p14="http://schemas.microsoft.com/office/powerpoint/2010/main" val="5359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8479</TotalTime>
  <Words>430</Words>
  <Application>Microsoft Office PowerPoint</Application>
  <PresentationFormat>On-screen Show (4:3)</PresentationFormat>
  <Paragraphs>177</Paragraphs>
  <Slides>52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Office Theme</vt:lpstr>
      <vt:lpstr>1_Default Design</vt:lpstr>
      <vt:lpstr>10_Office Theme</vt:lpstr>
      <vt:lpstr>1_Office Theme</vt:lpstr>
      <vt:lpstr>19_Default Design</vt:lpstr>
      <vt:lpstr>10_Default Design</vt:lpstr>
      <vt:lpstr>Image</vt:lpstr>
      <vt:lpstr>2012 RESEARCH UPDATE IN NEUROSCIENCE FOR NEUROSURGEONS (RUNN COURSE )  October  28 –November 4, 2012  SPONSORED BY THE SOCIETY OF NEUROLOGICAL  SURGEONS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Runn Course 2012</vt:lpstr>
      <vt:lpstr>Review of RUNN Speakers</vt:lpstr>
      <vt:lpstr> RUNN 2012 FINANCIAL REPORT  OCTOBER 28 - NOVEMBER 4, 2012 </vt:lpstr>
      <vt:lpstr>Education Grants 2012 RUNN Course</vt:lpstr>
      <vt:lpstr>RUNN Course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RUNN 2012 OCTOBER 28 - NOVEMBER 4, 2012 EDUCATIONAL EXPENSES</vt:lpstr>
    </vt:vector>
  </TitlesOfParts>
  <Company>Duke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SNS RUNN</dc:title>
  <dc:creator>Allan Friedman, M.D.</dc:creator>
  <cp:lastModifiedBy>Duke Surgery</cp:lastModifiedBy>
  <cp:revision>60</cp:revision>
  <dcterms:created xsi:type="dcterms:W3CDTF">2012-11-11T15:47:39Z</dcterms:created>
  <dcterms:modified xsi:type="dcterms:W3CDTF">2013-06-11T10:44:28Z</dcterms:modified>
</cp:coreProperties>
</file>