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6" r:id="rId2"/>
    <p:sldId id="336" r:id="rId3"/>
    <p:sldId id="338" r:id="rId4"/>
    <p:sldId id="339" r:id="rId5"/>
    <p:sldId id="340" r:id="rId6"/>
    <p:sldId id="341" r:id="rId7"/>
    <p:sldId id="337" r:id="rId8"/>
    <p:sldId id="309" r:id="rId9"/>
    <p:sldId id="342" r:id="rId10"/>
    <p:sldId id="343" r:id="rId11"/>
    <p:sldId id="345" r:id="rId12"/>
    <p:sldId id="349" r:id="rId13"/>
    <p:sldId id="346" r:id="rId14"/>
    <p:sldId id="350" r:id="rId15"/>
    <p:sldId id="352" r:id="rId16"/>
    <p:sldId id="353" r:id="rId17"/>
    <p:sldId id="348" r:id="rId18"/>
    <p:sldId id="347" r:id="rId19"/>
    <p:sldId id="308" r:id="rId20"/>
    <p:sldId id="311" r:id="rId21"/>
    <p:sldId id="312" r:id="rId22"/>
    <p:sldId id="314" r:id="rId23"/>
    <p:sldId id="31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F" initials="R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33"/>
    <a:srgbClr val="FFFF00"/>
    <a:srgbClr val="FF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2890" autoAdjust="0"/>
  </p:normalViewPr>
  <p:slideViewPr>
    <p:cSldViewPr snapToGrid="0" snapToObjects="1">
      <p:cViewPr varScale="1">
        <p:scale>
          <a:sx n="54" d="100"/>
          <a:sy n="54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6396D-C564-4486-AFFD-DC0A2176DD2E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372CBB-C70F-4062-85CD-25EEC56EC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2CBB-C70F-4062-85CD-25EEC56EC4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5FFB2-D256-43BA-8475-C0AAD53E1A40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427D-1407-416E-9B27-481DDCF1D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0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DFF4D-EA07-4775-9459-AB18A7BA3A3E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FCF4B-7656-4E2D-A128-BD06CF489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4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6D2BC-12C9-4BC5-8B9E-BDA17B215587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06B80-676A-4381-A118-DD62547CD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2D239-ECD8-470C-90C9-0BFA309C79A6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ED4E-056B-49F8-949A-9157B0918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D8E80-5D64-4AD9-815F-85D98DD4B7E0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D0947-F25B-4709-8B90-DF689B7BF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7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17A-4043-4180-8FD1-330B61189F57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284F1-7C7B-42DB-8C4B-BD8B73F95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DF74E-CC15-41C8-8D24-C3835D95DB9C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3939-D434-47AE-A1FF-9972DB105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1CD06-1FDF-4D2C-9546-6A83A3C790F7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DB4CB-5923-47DD-91BF-7DDA029F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73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904D5-E61D-4BCE-A17B-C2DA1F5FB973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3EAFD-9CA4-4E8E-AE43-8B4E9F31E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47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723A4-E225-4B1E-9F7E-815A209F456F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5DA1-D985-4321-9409-83CB03FB0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0D5BA-DF78-43FD-99BE-2AB5284729CF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B9FE4-CAD7-46AD-AB2E-27CB61800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05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C4D4FA1-841C-4964-8E80-5254C4BD1283}" type="datetime1">
              <a:rPr lang="en-US" altLang="en-US"/>
              <a:pPr/>
              <a:t>1/20/2020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76F7129-B5CE-4C90-B92A-B47E04D69F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06824"/>
            <a:ext cx="7772400" cy="1470025"/>
          </a:xfrm>
        </p:spPr>
        <p:txBody>
          <a:bodyPr/>
          <a:lstStyle/>
          <a:p>
            <a:r>
              <a:rPr lang="en-US" dirty="0"/>
              <a:t>Radiation Safety for Neurosurgeons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599" y="3195021"/>
            <a:ext cx="6653605" cy="2678654"/>
          </a:xfrm>
        </p:spPr>
        <p:txBody>
          <a:bodyPr/>
          <a:lstStyle/>
          <a:p>
            <a:r>
              <a:rPr lang="en-US" dirty="0"/>
              <a:t>Society of Neurological Surgeons </a:t>
            </a:r>
          </a:p>
          <a:p>
            <a:r>
              <a:rPr lang="en-US" dirty="0"/>
              <a:t>Junior Resident Course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vs. </a:t>
            </a:r>
            <a:r>
              <a:rPr lang="en-US" dirty="0" err="1"/>
              <a:t>Sievert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433" y="1417638"/>
            <a:ext cx="5575706" cy="498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854" y="512595"/>
            <a:ext cx="7303840" cy="6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" y="2173302"/>
            <a:ext cx="8706168" cy="33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239145" y="3363132"/>
            <a:ext cx="2696705" cy="604434"/>
          </a:xfrm>
          <a:prstGeom prst="roundRect">
            <a:avLst/>
          </a:prstGeom>
          <a:solidFill>
            <a:srgbClr val="FFFF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" y="6173786"/>
            <a:ext cx="787937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ICRP, 2014. Protection of the Environment under Different Exposure Situations. ICRP Publication 124. Ann. ICRP 43(1).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Deterministic effects:</a:t>
            </a:r>
          </a:p>
          <a:p>
            <a:pPr lvl="1"/>
            <a:r>
              <a:rPr lang="en-US" sz="2000" dirty="0"/>
              <a:t>The severity of the effects is a function of the dose</a:t>
            </a:r>
          </a:p>
          <a:p>
            <a:pPr lvl="1"/>
            <a:r>
              <a:rPr lang="en-US" sz="2000" dirty="0"/>
              <a:t>A threshold is generally present</a:t>
            </a:r>
          </a:p>
          <a:p>
            <a:pPr lvl="1"/>
            <a:r>
              <a:rPr lang="en-US" sz="2000" dirty="0"/>
              <a:t>Radiation dermatitis, </a:t>
            </a:r>
            <a:r>
              <a:rPr lang="en-US" sz="2000" dirty="0" err="1"/>
              <a:t>epilation</a:t>
            </a:r>
            <a:r>
              <a:rPr lang="en-US" sz="2000" dirty="0"/>
              <a:t> and radiation poisoning are some examples</a:t>
            </a:r>
          </a:p>
          <a:p>
            <a:endParaRPr lang="en-US" sz="2400" dirty="0"/>
          </a:p>
          <a:p>
            <a:r>
              <a:rPr lang="en-US" sz="2400" dirty="0"/>
              <a:t>Stochastic effects:</a:t>
            </a:r>
          </a:p>
          <a:p>
            <a:pPr lvl="1"/>
            <a:r>
              <a:rPr lang="en-US" sz="2000" dirty="0"/>
              <a:t>The probability of occurrence of the effect (not the severity) is a function of the dose. </a:t>
            </a:r>
          </a:p>
          <a:p>
            <a:pPr lvl="1"/>
            <a:r>
              <a:rPr lang="en-US" sz="2000" dirty="0"/>
              <a:t>no threshold of radiation dose for stochastic effects. </a:t>
            </a:r>
          </a:p>
          <a:p>
            <a:pPr lvl="1"/>
            <a:r>
              <a:rPr lang="en-US" sz="2000" dirty="0"/>
              <a:t>Malignancy induction and genetic hazards are two examples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26163"/>
            <a:ext cx="7578762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Bergeron P, Carrier R, Roy D, </a:t>
            </a:r>
            <a:r>
              <a:rPr lang="en-US" dirty="0" err="1"/>
              <a:t>Blais</a:t>
            </a:r>
            <a:r>
              <a:rPr lang="en-US" dirty="0"/>
              <a:t> N, Raymond J. Radiation doses to patients in </a:t>
            </a:r>
            <a:r>
              <a:rPr lang="en-US" dirty="0" err="1"/>
              <a:t>neurointerventional</a:t>
            </a:r>
            <a:r>
              <a:rPr lang="en-US" dirty="0"/>
              <a:t> procedures. AJNR Am J </a:t>
            </a:r>
            <a:r>
              <a:rPr lang="en-US" dirty="0" err="1"/>
              <a:t>Neuroradiol</a:t>
            </a:r>
            <a:r>
              <a:rPr lang="en-US" dirty="0"/>
              <a:t> 1994;15:1809–12.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exposure doses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ym typeface="Wingdings" pitchFamily="2" charset="2"/>
              </a:rPr>
              <a:t>Flight  0.005 </a:t>
            </a:r>
            <a:r>
              <a:rPr lang="en-US" sz="2000" dirty="0" err="1">
                <a:sym typeface="Wingdings" pitchFamily="2" charset="2"/>
              </a:rPr>
              <a:t>mSv</a:t>
            </a:r>
            <a:r>
              <a:rPr lang="en-US" sz="2000" dirty="0">
                <a:sym typeface="Wingdings" pitchFamily="2" charset="2"/>
              </a:rPr>
              <a:t> per hour in air   Round trip NY to LA (0.06 </a:t>
            </a:r>
            <a:r>
              <a:rPr lang="en-US" sz="2000" dirty="0" err="1">
                <a:sym typeface="Wingdings" pitchFamily="2" charset="2"/>
              </a:rPr>
              <a:t>mSv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r>
              <a:rPr lang="en-US" sz="2000" dirty="0">
                <a:sym typeface="Wingdings" pitchFamily="2" charset="2"/>
              </a:rPr>
              <a:t>Chest X-ray  0.1 </a:t>
            </a:r>
            <a:r>
              <a:rPr lang="en-US" sz="2000" dirty="0" err="1">
                <a:sym typeface="Wingdings" pitchFamily="2" charset="2"/>
              </a:rPr>
              <a:t>mSv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/>
              <a:t>CT head</a:t>
            </a:r>
            <a:r>
              <a:rPr lang="en-US" sz="2000" dirty="0">
                <a:sym typeface="Wingdings" pitchFamily="2" charset="2"/>
              </a:rPr>
              <a:t> 2 </a:t>
            </a:r>
            <a:r>
              <a:rPr lang="en-US" sz="2000" dirty="0" err="1">
                <a:sym typeface="Wingdings" pitchFamily="2" charset="2"/>
              </a:rPr>
              <a:t>mSv</a:t>
            </a:r>
            <a:r>
              <a:rPr lang="en-US" sz="2000" dirty="0">
                <a:sym typeface="Wingdings" pitchFamily="2" charset="2"/>
              </a:rPr>
              <a:t>; </a:t>
            </a:r>
          </a:p>
          <a:p>
            <a:r>
              <a:rPr lang="en-US" sz="2000" dirty="0">
                <a:sym typeface="Wingdings" pitchFamily="2" charset="2"/>
              </a:rPr>
              <a:t>CTA head  5mSv</a:t>
            </a:r>
          </a:p>
          <a:p>
            <a:r>
              <a:rPr lang="en-US" sz="2000" dirty="0">
                <a:sym typeface="Wingdings" pitchFamily="2" charset="2"/>
              </a:rPr>
              <a:t>CT chest  7 </a:t>
            </a:r>
            <a:r>
              <a:rPr lang="en-US" sz="2000" dirty="0" err="1">
                <a:sym typeface="Wingdings" pitchFamily="2" charset="2"/>
              </a:rPr>
              <a:t>mSv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CT </a:t>
            </a:r>
            <a:r>
              <a:rPr lang="en-US" sz="2000" dirty="0" err="1">
                <a:sym typeface="Wingdings" pitchFamily="2" charset="2"/>
              </a:rPr>
              <a:t>abd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 err="1">
                <a:sym typeface="Wingdings" pitchFamily="2" charset="2"/>
              </a:rPr>
              <a:t>pel</a:t>
            </a:r>
            <a:r>
              <a:rPr lang="en-US" sz="2000" dirty="0">
                <a:sym typeface="Wingdings" pitchFamily="2" charset="2"/>
              </a:rPr>
              <a:t>  10 </a:t>
            </a:r>
            <a:r>
              <a:rPr lang="en-US" sz="2000" dirty="0" err="1">
                <a:sym typeface="Wingdings" pitchFamily="2" charset="2"/>
              </a:rPr>
              <a:t>mSv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CT spine  10mSv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Annual radiation dose limit  20 </a:t>
            </a:r>
            <a:r>
              <a:rPr lang="en-US" sz="2000" dirty="0" err="1">
                <a:sym typeface="Wingdings" pitchFamily="2" charset="2"/>
              </a:rPr>
              <a:t>mSv</a:t>
            </a:r>
            <a:r>
              <a:rPr lang="en-US" sz="2000" dirty="0">
                <a:sym typeface="Wingdings" pitchFamily="2" charset="2"/>
              </a:rPr>
              <a:t>/year </a:t>
            </a:r>
            <a:r>
              <a:rPr lang="en-US" sz="2000" dirty="0" err="1">
                <a:sym typeface="Wingdings" pitchFamily="2" charset="2"/>
              </a:rPr>
              <a:t>avg</a:t>
            </a:r>
            <a:r>
              <a:rPr lang="en-US" sz="2000" dirty="0">
                <a:sym typeface="Wingdings" pitchFamily="2" charset="2"/>
              </a:rPr>
              <a:t> over 5 yrs</a:t>
            </a:r>
          </a:p>
          <a:p>
            <a:r>
              <a:rPr lang="en-US" sz="2000" dirty="0">
                <a:sym typeface="Wingdings" pitchFamily="2" charset="2"/>
              </a:rPr>
              <a:t>Maximum dose in any single year  50 </a:t>
            </a:r>
            <a:r>
              <a:rPr lang="en-US" sz="2000" dirty="0" err="1">
                <a:sym typeface="Wingdings" pitchFamily="2" charset="2"/>
              </a:rPr>
              <a:t>mSv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Radiation poisoning  400 </a:t>
            </a:r>
            <a:r>
              <a:rPr lang="en-US" sz="2000" dirty="0" err="1">
                <a:sym typeface="Wingdings" pitchFamily="2" charset="2"/>
              </a:rPr>
              <a:t>mSv</a:t>
            </a:r>
            <a:r>
              <a:rPr lang="en-US" sz="2000" dirty="0">
                <a:sym typeface="Wingdings" pitchFamily="2" charset="2"/>
              </a:rPr>
              <a:t> if received in short period</a:t>
            </a:r>
          </a:p>
          <a:p>
            <a:r>
              <a:rPr lang="en-US" sz="2000" dirty="0">
                <a:sym typeface="Wingdings" pitchFamily="2" charset="2"/>
              </a:rPr>
              <a:t>Fatal  4 to 8 </a:t>
            </a:r>
            <a:r>
              <a:rPr lang="en-US" sz="2000" dirty="0" err="1">
                <a:sym typeface="Wingdings" pitchFamily="2" charset="2"/>
              </a:rPr>
              <a:t>Sv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723069" cy="365125"/>
          </a:xfrm>
        </p:spPr>
        <p:txBody>
          <a:bodyPr/>
          <a:lstStyle/>
          <a:p>
            <a:pPr algn="l">
              <a:defRPr/>
            </a:pPr>
            <a:r>
              <a:rPr lang="en-US" dirty="0" err="1"/>
              <a:t>Mettler</a:t>
            </a:r>
            <a:r>
              <a:rPr lang="en-US" dirty="0"/>
              <a:t> FA, Huda W, </a:t>
            </a:r>
            <a:r>
              <a:rPr lang="en-US" dirty="0" err="1"/>
              <a:t>Yoshizumi</a:t>
            </a:r>
            <a:r>
              <a:rPr lang="en-US" dirty="0"/>
              <a:t> TT, Mahesh M. Effective Doses in Radiology and Diagnostic Nuclear Medicine: A Catalog 1. Radiology 2008;248:254–63.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100" y="274638"/>
            <a:ext cx="6276512" cy="5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723069" cy="365125"/>
          </a:xfrm>
        </p:spPr>
        <p:txBody>
          <a:bodyPr/>
          <a:lstStyle/>
          <a:p>
            <a:pPr algn="l">
              <a:defRPr/>
            </a:pPr>
            <a:r>
              <a:rPr lang="en-US" dirty="0" err="1"/>
              <a:t>Mettler</a:t>
            </a:r>
            <a:r>
              <a:rPr lang="en-US" dirty="0"/>
              <a:t> FA, Huda W, </a:t>
            </a:r>
            <a:r>
              <a:rPr lang="en-US" dirty="0" err="1"/>
              <a:t>Yoshizumi</a:t>
            </a:r>
            <a:r>
              <a:rPr lang="en-US" dirty="0"/>
              <a:t> TT, Mahesh M. Effective Doses in Radiology and Diagnostic Nuclear Medicine: A Catalog 1. Radiology 2008;248:254–63.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exposure doses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723069" cy="365125"/>
          </a:xfrm>
        </p:spPr>
        <p:txBody>
          <a:bodyPr/>
          <a:lstStyle/>
          <a:p>
            <a:pPr algn="l">
              <a:defRPr/>
            </a:pPr>
            <a:r>
              <a:rPr lang="en-US" dirty="0" err="1"/>
              <a:t>Mettler</a:t>
            </a:r>
            <a:r>
              <a:rPr lang="en-US" dirty="0"/>
              <a:t> FA, Huda W, </a:t>
            </a:r>
            <a:r>
              <a:rPr lang="en-US" dirty="0" err="1"/>
              <a:t>Yoshizumi</a:t>
            </a:r>
            <a:r>
              <a:rPr lang="en-US" dirty="0"/>
              <a:t> TT, Mahesh M. Effective Doses in Radiology and Diagnostic Nuclear Medicine: A Catalog 1. Radiology 2008;248:254–63.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292" y="1557488"/>
            <a:ext cx="8229600" cy="44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exposure doses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723069" cy="365125"/>
          </a:xfrm>
        </p:spPr>
        <p:txBody>
          <a:bodyPr/>
          <a:lstStyle/>
          <a:p>
            <a:pPr algn="l">
              <a:defRPr/>
            </a:pPr>
            <a:r>
              <a:rPr lang="en-US" dirty="0" err="1"/>
              <a:t>Mettler</a:t>
            </a:r>
            <a:r>
              <a:rPr lang="en-US" dirty="0"/>
              <a:t> FA, Huda W, </a:t>
            </a:r>
            <a:r>
              <a:rPr lang="en-US" dirty="0" err="1"/>
              <a:t>Yoshizumi</a:t>
            </a:r>
            <a:r>
              <a:rPr lang="en-US" dirty="0"/>
              <a:t> TT, Mahesh M. Effective Doses in Radiology and Diagnostic Nuclear Medicine: A Catalog 1. Radiology 2008;248:254–63.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425350" cy="438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Radiation exposure with spine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fluoroscopy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0.43 to 1.25 </a:t>
            </a:r>
            <a:r>
              <a:rPr lang="en-US" dirty="0" err="1"/>
              <a:t>mSv</a:t>
            </a:r>
            <a:r>
              <a:rPr lang="en-US" dirty="0"/>
              <a:t> for 1–3 min</a:t>
            </a:r>
          </a:p>
          <a:p>
            <a:pPr lvl="1"/>
            <a:endParaRPr lang="en-US" dirty="0"/>
          </a:p>
          <a:p>
            <a:r>
              <a:rPr lang="en-US" dirty="0"/>
              <a:t>Pulsed fluoroscopy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nb-NO" dirty="0"/>
              <a:t>0.1 mSv for 1 min.</a:t>
            </a:r>
            <a:r>
              <a:rPr lang="en-US" dirty="0"/>
              <a:t> 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232" y="3142279"/>
            <a:ext cx="3932660" cy="24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2429" y="6126163"/>
            <a:ext cx="6723528" cy="501650"/>
          </a:xfrm>
        </p:spPr>
        <p:txBody>
          <a:bodyPr/>
          <a:lstStyle/>
          <a:p>
            <a:pPr algn="l">
              <a:defRPr/>
            </a:pPr>
            <a:r>
              <a:rPr lang="en-US" dirty="0" err="1"/>
              <a:t>Schmid</a:t>
            </a:r>
            <a:r>
              <a:rPr lang="en-US" dirty="0"/>
              <a:t> G, Schmitz A, </a:t>
            </a:r>
            <a:r>
              <a:rPr lang="en-US" dirty="0" err="1"/>
              <a:t>Borchardt</a:t>
            </a:r>
            <a:r>
              <a:rPr lang="en-US" dirty="0"/>
              <a:t> D, </a:t>
            </a:r>
            <a:r>
              <a:rPr lang="en-US" dirty="0" err="1"/>
              <a:t>Ewen</a:t>
            </a:r>
            <a:r>
              <a:rPr lang="en-US" dirty="0"/>
              <a:t> K, von </a:t>
            </a:r>
            <a:r>
              <a:rPr lang="en-US" dirty="0" err="1"/>
              <a:t>Rothenburg</a:t>
            </a:r>
            <a:r>
              <a:rPr lang="en-US" dirty="0"/>
              <a:t> T, Koester O, et al. Effective dose of CT- and fluoroscopy-guided </a:t>
            </a:r>
            <a:r>
              <a:rPr lang="en-US" dirty="0" err="1"/>
              <a:t>perineural</a:t>
            </a:r>
            <a:r>
              <a:rPr lang="en-US" dirty="0"/>
              <a:t>/epidural injections of the lumbar spine: a comparative study. </a:t>
            </a:r>
            <a:r>
              <a:rPr lang="en-US" dirty="0" err="1"/>
              <a:t>Cardiovasc</a:t>
            </a:r>
            <a:r>
              <a:rPr lang="en-US" dirty="0"/>
              <a:t> </a:t>
            </a:r>
            <a:r>
              <a:rPr lang="en-US" dirty="0" err="1"/>
              <a:t>Intervent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 2006;29:84–91.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sz="2800" dirty="0"/>
              <a:t>Radiation exposure with endovascular procedures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133" y="1245515"/>
            <a:ext cx="5610426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186979" y="2517481"/>
            <a:ext cx="559398" cy="3574354"/>
          </a:xfrm>
          <a:prstGeom prst="round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65759" y="6173787"/>
            <a:ext cx="7584142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Alexander MD, </a:t>
            </a:r>
            <a:r>
              <a:rPr lang="en-US" dirty="0" err="1"/>
              <a:t>Oliff</a:t>
            </a:r>
            <a:r>
              <a:rPr lang="en-US" dirty="0"/>
              <a:t> MC, </a:t>
            </a:r>
            <a:r>
              <a:rPr lang="en-US" dirty="0" err="1"/>
              <a:t>Olorunsola</a:t>
            </a:r>
            <a:r>
              <a:rPr lang="en-US" dirty="0"/>
              <a:t> OG, </a:t>
            </a:r>
            <a:r>
              <a:rPr lang="en-US" dirty="0" err="1"/>
              <a:t>Brus</a:t>
            </a:r>
            <a:r>
              <a:rPr lang="en-US" dirty="0"/>
              <a:t>-Ramer M, </a:t>
            </a:r>
            <a:r>
              <a:rPr lang="en-US" dirty="0" err="1"/>
              <a:t>Nickoloff</a:t>
            </a:r>
            <a:r>
              <a:rPr lang="en-US" dirty="0"/>
              <a:t> EL, Meyers PM. Patient radiation exposure during diagnostic and therapeutic interventional </a:t>
            </a:r>
            <a:r>
              <a:rPr lang="en-US" dirty="0" err="1"/>
              <a:t>neuroradiology</a:t>
            </a:r>
            <a:r>
              <a:rPr lang="en-US" dirty="0"/>
              <a:t> procedures. J Neurointerventional </a:t>
            </a:r>
            <a:r>
              <a:rPr lang="en-US" dirty="0" err="1"/>
              <a:t>Surg</a:t>
            </a:r>
            <a:r>
              <a:rPr lang="en-US" dirty="0"/>
              <a:t> 2010;2:6–10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reducing occupational radiation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Minimizing radiation from source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Dose reduction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Reduce scattering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Imaging guidance with O-arm</a:t>
            </a:r>
          </a:p>
          <a:p>
            <a:r>
              <a:rPr lang="en-US" dirty="0">
                <a:solidFill>
                  <a:schemeClr val="bg1"/>
                </a:solidFill>
              </a:rPr>
              <a:t>Shielding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Lead gown, thyroid shield, lead goggles</a:t>
            </a:r>
          </a:p>
          <a:p>
            <a:r>
              <a:rPr lang="en-US" dirty="0">
                <a:solidFill>
                  <a:schemeClr val="bg1"/>
                </a:solidFill>
              </a:rPr>
              <a:t>Increase distance from radiation source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Inversed square law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Stand as far away as possible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01" y="4816073"/>
            <a:ext cx="4540064" cy="1885941"/>
          </a:xfrm>
        </p:spPr>
        <p:txBody>
          <a:bodyPr/>
          <a:lstStyle/>
          <a:p>
            <a:r>
              <a:rPr lang="en-US" sz="2400" b="1" dirty="0"/>
              <a:t>Wilhelm Conrad Roentgen </a:t>
            </a:r>
            <a:br>
              <a:rPr lang="en-US" sz="2400" b="1" dirty="0"/>
            </a:br>
            <a:r>
              <a:rPr lang="en-US" sz="2400" b="1" dirty="0"/>
              <a:t>(1845-1923)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607" y="973912"/>
            <a:ext cx="3486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6089" y="1527586"/>
            <a:ext cx="4339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Discovered X rays on November 8, 	1895, at the University of Wurzburg</a:t>
            </a:r>
          </a:p>
          <a:p>
            <a:endParaRPr lang="en-US" dirty="0"/>
          </a:p>
          <a:p>
            <a:r>
              <a:rPr lang="en-US" dirty="0"/>
              <a:t>	Named it X-ray because he did not 	know what it was when he 	discovered it</a:t>
            </a:r>
          </a:p>
          <a:p>
            <a:endParaRPr lang="en-US" dirty="0"/>
          </a:p>
          <a:p>
            <a:pPr lvl="1"/>
            <a:r>
              <a:rPr lang="en-US" dirty="0"/>
              <a:t>Roentgen received the first Nobel Prize in physics in 1901.</a:t>
            </a:r>
          </a:p>
          <a:p>
            <a:endParaRPr lang="en-US" dirty="0"/>
          </a:p>
          <a:p>
            <a:r>
              <a:rPr lang="en-US" dirty="0"/>
              <a:t>	X rays since then have 	revolutionized physics and 	medicine.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Gown and Thyroid 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66" y="1600200"/>
            <a:ext cx="8229600" cy="4525963"/>
          </a:xfrm>
        </p:spPr>
        <p:txBody>
          <a:bodyPr/>
          <a:lstStyle/>
          <a:p>
            <a:r>
              <a:rPr lang="en-US" sz="2000" dirty="0"/>
              <a:t>The typical thickness of a lead gown:</a:t>
            </a:r>
          </a:p>
          <a:p>
            <a:pPr lvl="1"/>
            <a:r>
              <a:rPr lang="en-US" sz="1600" dirty="0"/>
              <a:t>0.25 mm </a:t>
            </a:r>
            <a:r>
              <a:rPr lang="en-US" sz="1600" dirty="0">
                <a:sym typeface="Wingdings" pitchFamily="2" charset="2"/>
              </a:rPr>
              <a:t> 90% attenuation </a:t>
            </a:r>
            <a:endParaRPr lang="en-US" sz="1600" dirty="0"/>
          </a:p>
          <a:p>
            <a:pPr lvl="1"/>
            <a:r>
              <a:rPr lang="en-US" sz="1600" dirty="0"/>
              <a:t> 0.35 mm </a:t>
            </a:r>
            <a:r>
              <a:rPr lang="en-US" sz="1600" dirty="0">
                <a:sym typeface="Wingdings" pitchFamily="2" charset="2"/>
              </a:rPr>
              <a:t> 95% attenuation</a:t>
            </a:r>
          </a:p>
          <a:p>
            <a:pPr lvl="1"/>
            <a:r>
              <a:rPr lang="en-US" sz="1600" dirty="0"/>
              <a:t>0.5 mm </a:t>
            </a:r>
            <a:r>
              <a:rPr lang="en-US" sz="1600" dirty="0">
                <a:sym typeface="Wingdings" pitchFamily="2" charset="2"/>
              </a:rPr>
              <a:t> 99% attenuation (twice as heavy as 0.25mm)</a:t>
            </a:r>
          </a:p>
          <a:p>
            <a:pPr lvl="1"/>
            <a:endParaRPr lang="en-US" sz="1600" dirty="0"/>
          </a:p>
          <a:p>
            <a:r>
              <a:rPr lang="en-US" sz="2000" dirty="0"/>
              <a:t>Areas not protected by the apron:</a:t>
            </a:r>
          </a:p>
          <a:p>
            <a:pPr lvl="1"/>
            <a:r>
              <a:rPr lang="en-US" sz="1600" dirty="0"/>
              <a:t> </a:t>
            </a:r>
            <a:r>
              <a:rPr lang="en-US" sz="2000" dirty="0"/>
              <a:t>extremities, eyes, and thyroid</a:t>
            </a:r>
          </a:p>
          <a:p>
            <a:endParaRPr lang="en-US" sz="2000" dirty="0"/>
          </a:p>
          <a:p>
            <a:r>
              <a:rPr lang="en-US" sz="2000" dirty="0"/>
              <a:t>Pregnant women should monitor exposure </a:t>
            </a:r>
          </a:p>
          <a:p>
            <a:pPr>
              <a:buNone/>
            </a:pPr>
            <a:r>
              <a:rPr lang="en-US" sz="2000" dirty="0"/>
              <a:t>	with a badge outside the lead apron and </a:t>
            </a:r>
          </a:p>
          <a:p>
            <a:pPr>
              <a:buNone/>
            </a:pPr>
            <a:r>
              <a:rPr lang="en-US" sz="2000" dirty="0"/>
              <a:t>	should wear a second badge inside the apron </a:t>
            </a:r>
          </a:p>
          <a:p>
            <a:pPr>
              <a:buNone/>
            </a:pPr>
            <a:r>
              <a:rPr lang="en-US" sz="2000" dirty="0"/>
              <a:t>	over the abdomen to monitor fetal exposure.</a:t>
            </a:r>
          </a:p>
        </p:txBody>
      </p:sp>
      <p:pic>
        <p:nvPicPr>
          <p:cNvPr id="7172" name="Picture 4" descr="Tethered Thyroid Collar With Velc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441" y="1600200"/>
            <a:ext cx="229552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goggles &amp; gloves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006415" cy="4525963"/>
          </a:xfrm>
        </p:spPr>
        <p:txBody>
          <a:bodyPr/>
          <a:lstStyle/>
          <a:p>
            <a:r>
              <a:rPr lang="en-US" sz="2400" dirty="0"/>
              <a:t>Glasses can provide about 20% attenuation.</a:t>
            </a:r>
          </a:p>
          <a:p>
            <a:endParaRPr lang="en-US" sz="2400" dirty="0"/>
          </a:p>
          <a:p>
            <a:r>
              <a:rPr lang="en-US" sz="2400" dirty="0"/>
              <a:t>Leaded glasses attenuate x-rays 30% to 70%, depending on the amount of lead. </a:t>
            </a:r>
          </a:p>
          <a:p>
            <a:endParaRPr lang="en-US" sz="2400" dirty="0"/>
          </a:p>
          <a:p>
            <a:r>
              <a:rPr lang="en-US" sz="2400" dirty="0"/>
              <a:t>Lead or tungsten gloves can have exposure reduction of 7% to almost 50% </a:t>
            </a:r>
            <a:r>
              <a:rPr lang="en-US" sz="2400" dirty="0">
                <a:sym typeface="Wingdings" pitchFamily="2" charset="2"/>
              </a:rPr>
              <a:t> varies by manufacture, and can give surgeons false sense of security</a:t>
            </a:r>
            <a:endParaRPr lang="en-US" sz="2400" dirty="0"/>
          </a:p>
        </p:txBody>
      </p:sp>
      <p:pic>
        <p:nvPicPr>
          <p:cNvPr id="37890" name="Picture 2" descr="RG-601_Econo_L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1805096"/>
            <a:ext cx="2933700" cy="14954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8273" t="37288" r="46292" b="25212"/>
          <a:stretch>
            <a:fillRect/>
          </a:stretch>
        </p:blipFill>
        <p:spPr bwMode="auto">
          <a:xfrm>
            <a:off x="5718830" y="3797084"/>
            <a:ext cx="2967970" cy="235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2" y="237331"/>
            <a:ext cx="8229600" cy="1143000"/>
          </a:xfrm>
        </p:spPr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544" y="1380331"/>
            <a:ext cx="5248371" cy="43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387" y="5782152"/>
            <a:ext cx="2905707" cy="7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3915" y="1380331"/>
            <a:ext cx="33311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Stay as far away from the source as you can</a:t>
            </a:r>
          </a:p>
          <a:p>
            <a:endParaRPr lang="en-US" sz="2400" dirty="0"/>
          </a:p>
          <a:p>
            <a:r>
              <a:rPr lang="en-US" sz="2400" dirty="0"/>
              <a:t>For example, standing 6 ft away </a:t>
            </a:r>
            <a:r>
              <a:rPr lang="en-US" sz="2400" dirty="0" err="1"/>
              <a:t>vs</a:t>
            </a:r>
            <a:r>
              <a:rPr lang="en-US" sz="2400" dirty="0"/>
              <a:t> 3 ft away</a:t>
            </a:r>
            <a:r>
              <a:rPr lang="en-US" sz="2400" dirty="0">
                <a:sym typeface="Wingdings" pitchFamily="2" charset="2"/>
              </a:rPr>
              <a:t> has a huge difference in radiation dose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Staying 10ft away is recommended 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Safe!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78" t="31501" r="43415" b="18055"/>
          <a:stretch>
            <a:fillRect/>
          </a:stretch>
        </p:blipFill>
        <p:spPr bwMode="auto">
          <a:xfrm>
            <a:off x="2355743" y="1694988"/>
            <a:ext cx="4200040" cy="39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Ionizing radiation</a:t>
            </a:r>
          </a:p>
          <a:p>
            <a:pPr lvl="1"/>
            <a:r>
              <a:rPr lang="en-US" sz="2400" dirty="0"/>
              <a:t>Radiation that carries enough energy to knock electrons off an atom</a:t>
            </a:r>
          </a:p>
          <a:p>
            <a:pPr lvl="1"/>
            <a:r>
              <a:rPr lang="en-US" sz="2400" dirty="0"/>
              <a:t>Can generate free radical particles</a:t>
            </a:r>
          </a:p>
          <a:p>
            <a:pPr lvl="1"/>
            <a:r>
              <a:rPr lang="en-US" sz="2400" dirty="0"/>
              <a:t>Can cause damage to DNA and lead to malignancy</a:t>
            </a:r>
          </a:p>
          <a:p>
            <a:pPr lvl="1"/>
            <a:r>
              <a:rPr lang="en-US" sz="2400" dirty="0"/>
              <a:t>No established safety dose threshold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400" b="1" dirty="0"/>
              <a:t>Non-ionizing radiation</a:t>
            </a:r>
          </a:p>
          <a:p>
            <a:pPr lvl="1"/>
            <a:r>
              <a:rPr lang="en-US" sz="2400" dirty="0"/>
              <a:t>Does not carry enough energy to remove electrons </a:t>
            </a:r>
          </a:p>
          <a:p>
            <a:pPr lvl="1"/>
            <a:r>
              <a:rPr lang="en-US" sz="2400" dirty="0"/>
              <a:t>Generally not harmful to organisms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823" y="6173787"/>
            <a:ext cx="4782671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http://www.epa.gov/radiation/topics.html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Ionizing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Alpha rays 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>
                <a:sym typeface="Wingdings" pitchFamily="2" charset="2"/>
              </a:rPr>
              <a:t>Consisted of helium particles with 2 protons and 2 neutrons</a:t>
            </a:r>
          </a:p>
          <a:p>
            <a:pPr lvl="1"/>
            <a:r>
              <a:rPr lang="en-US" sz="2400" dirty="0">
                <a:sym typeface="Wingdings" pitchFamily="2" charset="2"/>
              </a:rPr>
              <a:t>generally does not penetrate skin</a:t>
            </a:r>
          </a:p>
          <a:p>
            <a:pPr lvl="1"/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Beta rays</a:t>
            </a:r>
          </a:p>
          <a:p>
            <a:pPr lvl="1"/>
            <a:r>
              <a:rPr lang="en-US" sz="2400" dirty="0"/>
              <a:t>Consisted of electrons (-) or positrons (+)</a:t>
            </a:r>
          </a:p>
          <a:p>
            <a:pPr lvl="1"/>
            <a:r>
              <a:rPr lang="en-US" sz="2400" dirty="0"/>
              <a:t>Penetrates further than alpha radiation, but is usually stopped by a few millimeters of metal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823" y="6173787"/>
            <a:ext cx="4782671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http://www.epa.gov/radiation/topics.html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Ionizing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Gamma rays</a:t>
            </a:r>
          </a:p>
          <a:p>
            <a:pPr lvl="1"/>
            <a:r>
              <a:rPr lang="en-US" sz="1800" dirty="0"/>
              <a:t>Electromagnetic waves (Photons) with freq </a:t>
            </a:r>
            <a:r>
              <a:rPr lang="en-US" sz="1800" b="1" dirty="0"/>
              <a:t>greater than 1x10^19 Hz</a:t>
            </a:r>
          </a:p>
          <a:p>
            <a:pPr lvl="1"/>
            <a:r>
              <a:rPr lang="en-US" sz="1800" dirty="0"/>
              <a:t>Each photon carries about 4.14 </a:t>
            </a:r>
            <a:r>
              <a:rPr lang="en-US" sz="1800" dirty="0" err="1"/>
              <a:t>keV</a:t>
            </a:r>
            <a:r>
              <a:rPr lang="en-US" sz="1800" dirty="0"/>
              <a:t> of energy</a:t>
            </a:r>
          </a:p>
          <a:p>
            <a:pPr lvl="1"/>
            <a:endParaRPr lang="en-US" sz="2400" dirty="0"/>
          </a:p>
          <a:p>
            <a:r>
              <a:rPr lang="en-US" sz="2400" dirty="0"/>
              <a:t>X-rays</a:t>
            </a:r>
          </a:p>
          <a:p>
            <a:pPr lvl="1"/>
            <a:r>
              <a:rPr lang="en-US" sz="1800" dirty="0"/>
              <a:t>Electromagnetic waves with freq between 3x10^16 and 3x10^19Hz</a:t>
            </a:r>
          </a:p>
          <a:p>
            <a:pPr lvl="1"/>
            <a:r>
              <a:rPr lang="en-US" sz="1800" dirty="0"/>
              <a:t>carries about 1.24keV of energy</a:t>
            </a:r>
          </a:p>
          <a:p>
            <a:pPr lvl="1"/>
            <a:endParaRPr lang="en-US" sz="2400" dirty="0"/>
          </a:p>
          <a:p>
            <a:r>
              <a:rPr lang="en-US" sz="2400" dirty="0"/>
              <a:t>Ultraviolet rays</a:t>
            </a:r>
          </a:p>
          <a:p>
            <a:pPr lvl="1"/>
            <a:r>
              <a:rPr lang="en-US" sz="1800" dirty="0"/>
              <a:t>Electromagnetic waves with freq between 3x10^15 to 3X10^16 Hz</a:t>
            </a:r>
          </a:p>
          <a:p>
            <a:pPr lvl="1"/>
            <a:r>
              <a:rPr lang="en-US" sz="1800" dirty="0"/>
              <a:t>Upper frequency range can be ionizing; lower frequency range is generally not ionizing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823" y="6173787"/>
            <a:ext cx="4782671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http://www.epa.gov/radiation/topics.html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6481482" cy="42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>
                <a:latin typeface="+mn-lt"/>
                <a:cs typeface="ＭＳ Ｐゴシック" charset="-128"/>
              </a:rPr>
              <a:t>Soft UV light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Visible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light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baseline="0" dirty="0">
                <a:latin typeface="+mn-lt"/>
                <a:cs typeface="ＭＳ Ｐゴシック" charset="-128"/>
              </a:rPr>
              <a:t>Infrared</a:t>
            </a:r>
            <a:r>
              <a:rPr lang="en-US" sz="2400" b="1" dirty="0">
                <a:latin typeface="+mn-lt"/>
                <a:cs typeface="ＭＳ Ｐゴシック" charset="-128"/>
              </a:rPr>
              <a:t> light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Microwaves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>
                <a:latin typeface="+mn-lt"/>
                <a:cs typeface="ＭＳ Ｐゴシック" charset="-128"/>
              </a:rPr>
              <a:t>Radio waves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Long waves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Non-ionizing radiation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5771" y="1019287"/>
            <a:ext cx="3648549" cy="55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823" y="6173787"/>
            <a:ext cx="4782671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http://www.epa.gov/radiation/topics.html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1"/>
            <a:ext cx="6008146" cy="45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>
                <a:latin typeface="+mn-lt"/>
                <a:cs typeface="ＭＳ Ｐゴシック" charset="-128"/>
              </a:rPr>
              <a:t>Soft UV light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Visible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light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baseline="0" dirty="0">
                <a:latin typeface="+mn-lt"/>
                <a:cs typeface="ＭＳ Ｐゴシック" charset="-128"/>
              </a:rPr>
              <a:t>Infrared</a:t>
            </a:r>
            <a:r>
              <a:rPr lang="en-US" sz="2400" b="1" dirty="0">
                <a:latin typeface="+mn-lt"/>
                <a:cs typeface="ＭＳ Ｐゴシック" charset="-128"/>
              </a:rPr>
              <a:t> light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Microwaves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>
                <a:latin typeface="+mn-lt"/>
                <a:cs typeface="ＭＳ Ｐゴシック" charset="-128"/>
              </a:rPr>
              <a:t>Radio waves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Long waves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Does not carry enough </a:t>
            </a:r>
          </a:p>
          <a:p>
            <a:pPr marL="285750" indent="-285750" eaLnBrk="0" hangingPunct="0">
              <a:spcBef>
                <a:spcPct val="20000"/>
              </a:spcBef>
            </a:pPr>
            <a:r>
              <a:rPr lang="en-US" sz="2000" dirty="0">
                <a:latin typeface="+mn-lt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energy to remove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electrons </a:t>
            </a:r>
          </a:p>
          <a:p>
            <a:pPr marL="285750" indent="-285750" eaLnBrk="0" hangingPunct="0">
              <a:spcBef>
                <a:spcPct val="20000"/>
              </a:spcBef>
            </a:pPr>
            <a:r>
              <a:rPr lang="en-US" sz="2000" dirty="0">
                <a:latin typeface="+mn-lt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and generally not harmful </a:t>
            </a:r>
          </a:p>
          <a:p>
            <a:pPr marL="285750" indent="-285750" eaLnBrk="0" hangingPunct="0">
              <a:spcBef>
                <a:spcPct val="20000"/>
              </a:spcBef>
            </a:pPr>
            <a:r>
              <a:rPr lang="en-US" sz="2000" dirty="0">
                <a:latin typeface="+mn-lt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to humans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Non-ionizing radiation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5771" y="1019287"/>
            <a:ext cx="3648549" cy="55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Callout 6"/>
          <p:cNvSpPr/>
          <p:nvPr/>
        </p:nvSpPr>
        <p:spPr>
          <a:xfrm>
            <a:off x="3797450" y="3076687"/>
            <a:ext cx="4663440" cy="3482492"/>
          </a:xfrm>
          <a:prstGeom prst="leftArrowCallout">
            <a:avLst/>
          </a:prstGeom>
          <a:solidFill>
            <a:srgbClr val="FF0000">
              <a:alpha val="4000"/>
            </a:srgbClr>
          </a:solidFill>
          <a:ln>
            <a:solidFill>
              <a:schemeClr val="accent6">
                <a:lumMod val="50000"/>
                <a:alpha val="7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823" y="6173787"/>
            <a:ext cx="4782671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http://www.epa.gov/radiation/topics.html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Gray (</a:t>
            </a:r>
            <a:r>
              <a:rPr lang="en-US" dirty="0" err="1">
                <a:solidFill>
                  <a:schemeClr val="bg1"/>
                </a:solidFill>
              </a:rPr>
              <a:t>Gy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/>
              <a:t>Absorbed radiation dose</a:t>
            </a:r>
          </a:p>
          <a:p>
            <a:pPr lvl="1"/>
            <a:r>
              <a:rPr lang="en-US" dirty="0"/>
              <a:t>Defined as absorption of one joule of radiation energy by on Kg of mass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err="1">
                <a:solidFill>
                  <a:schemeClr val="bg1"/>
                </a:solidFill>
              </a:rPr>
              <a:t>Gy</a:t>
            </a:r>
            <a:r>
              <a:rPr lang="en-US" dirty="0">
                <a:solidFill>
                  <a:schemeClr val="bg1"/>
                </a:solidFill>
              </a:rPr>
              <a:t>= 100 </a:t>
            </a:r>
            <a:r>
              <a:rPr lang="en-US" dirty="0" err="1">
                <a:solidFill>
                  <a:schemeClr val="bg1"/>
                </a:solidFill>
              </a:rPr>
              <a:t>cGy</a:t>
            </a:r>
            <a:r>
              <a:rPr lang="en-US" dirty="0">
                <a:solidFill>
                  <a:schemeClr val="bg1"/>
                </a:solidFill>
              </a:rPr>
              <a:t> = 100 </a:t>
            </a:r>
            <a:r>
              <a:rPr lang="en-US" dirty="0" err="1">
                <a:solidFill>
                  <a:schemeClr val="bg1"/>
                </a:solidFill>
              </a:rPr>
              <a:t>rads</a:t>
            </a:r>
            <a:r>
              <a:rPr lang="en-US" dirty="0">
                <a:solidFill>
                  <a:schemeClr val="bg1"/>
                </a:solidFill>
              </a:rPr>
              <a:t> =1 Joule/Kg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35" y="6126163"/>
            <a:ext cx="4599791" cy="365125"/>
          </a:xfrm>
        </p:spPr>
        <p:txBody>
          <a:bodyPr/>
          <a:lstStyle/>
          <a:p>
            <a:pPr>
              <a:defRPr/>
            </a:pPr>
            <a:r>
              <a:rPr lang="en-US"/>
              <a:t>http://www.epa.gov/radiation/understand/perspective.html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Sievert</a:t>
            </a:r>
            <a:r>
              <a:rPr lang="en-US" dirty="0"/>
              <a:t> (</a:t>
            </a:r>
            <a:r>
              <a:rPr lang="en-US" dirty="0" err="1"/>
              <a:t>Sv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single unit which expresses the health effects associated with all possible exposure situations</a:t>
            </a:r>
          </a:p>
          <a:p>
            <a:pPr lvl="1"/>
            <a:r>
              <a:rPr lang="en-US" dirty="0"/>
              <a:t>"effective dose”; named after the Swedish physicist who was one of the pioneers in protection against ionizing radiation.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Sv</a:t>
            </a:r>
            <a:r>
              <a:rPr lang="en-US" dirty="0"/>
              <a:t> = 100 </a:t>
            </a:r>
            <a:r>
              <a:rPr lang="en-US" dirty="0" err="1"/>
              <a:t>rem</a:t>
            </a:r>
            <a:r>
              <a:rPr lang="en-US" dirty="0"/>
              <a:t>* = </a:t>
            </a:r>
            <a:r>
              <a:rPr lang="en-US" dirty="0">
                <a:solidFill>
                  <a:schemeClr val="bg1"/>
                </a:solidFill>
              </a:rPr>
              <a:t>1 Joule/Kg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err="1">
                <a:solidFill>
                  <a:schemeClr val="bg1"/>
                </a:solidFill>
              </a:rPr>
              <a:t>rem</a:t>
            </a:r>
            <a:r>
              <a:rPr lang="en-US" dirty="0">
                <a:solidFill>
                  <a:schemeClr val="bg1"/>
                </a:solidFill>
              </a:rPr>
              <a:t> = 10mSv</a:t>
            </a:r>
          </a:p>
          <a:p>
            <a:pPr lvl="1">
              <a:buNone/>
            </a:pPr>
            <a:r>
              <a:rPr lang="en-US" sz="2000" dirty="0">
                <a:solidFill>
                  <a:schemeClr val="bg1"/>
                </a:solidFill>
              </a:rPr>
              <a:t>*</a:t>
            </a:r>
            <a:r>
              <a:rPr lang="en-US" sz="2000" dirty="0" err="1">
                <a:solidFill>
                  <a:schemeClr val="bg1"/>
                </a:solidFill>
              </a:rPr>
              <a:t>rem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/>
              <a:t>The roentgen Equivalent in Man (older term)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35" y="6126163"/>
            <a:ext cx="4599791" cy="365125"/>
          </a:xfrm>
        </p:spPr>
        <p:txBody>
          <a:bodyPr/>
          <a:lstStyle/>
          <a:p>
            <a:pPr>
              <a:defRPr/>
            </a:pPr>
            <a:r>
              <a:rPr lang="en-US"/>
              <a:t>http://www.epa.gov/radiation/understand/perspective.html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5352</TotalTime>
  <Words>1142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Office Theme</vt:lpstr>
      <vt:lpstr>Radiation Safety for Neurosurgeons</vt:lpstr>
      <vt:lpstr>Wilhelm Conrad Roentgen  (1845-1923)</vt:lpstr>
      <vt:lpstr>Types of Radiation</vt:lpstr>
      <vt:lpstr>Ionizing radiation</vt:lpstr>
      <vt:lpstr>Ionizing radiation</vt:lpstr>
      <vt:lpstr>Non-ionizing radiation </vt:lpstr>
      <vt:lpstr>Non-ionizing radiation </vt:lpstr>
      <vt:lpstr>Units of Measurement</vt:lpstr>
      <vt:lpstr>Units of Measurement</vt:lpstr>
      <vt:lpstr>Gray vs. Sievert</vt:lpstr>
      <vt:lpstr>PowerPoint Presentation</vt:lpstr>
      <vt:lpstr>Radiation Effects</vt:lpstr>
      <vt:lpstr>Radiation exposure doses</vt:lpstr>
      <vt:lpstr>PowerPoint Presentation</vt:lpstr>
      <vt:lpstr>Radiation exposure doses</vt:lpstr>
      <vt:lpstr>Radiation exposure doses</vt:lpstr>
      <vt:lpstr>Radiation exposure with spine surgery</vt:lpstr>
      <vt:lpstr>Radiation exposure with endovascular procedures</vt:lpstr>
      <vt:lpstr>Strategies for reducing occupational radiation exposure</vt:lpstr>
      <vt:lpstr>Lead Gown and Thyroid Shield</vt:lpstr>
      <vt:lpstr>Lead goggles &amp; gloves</vt:lpstr>
      <vt:lpstr>Distance</vt:lpstr>
      <vt:lpstr>Stay Safe!</vt:lpstr>
    </vt:vector>
  </TitlesOfParts>
  <Company>Oregon Health Sciences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Surgery 101</dc:title>
  <dc:creator>Andrew Rekito</dc:creator>
  <cp:lastModifiedBy>Joni Shulman</cp:lastModifiedBy>
  <cp:revision>137</cp:revision>
  <cp:lastPrinted>2013-01-28T00:43:21Z</cp:lastPrinted>
  <dcterms:created xsi:type="dcterms:W3CDTF">2010-04-16T17:03:25Z</dcterms:created>
  <dcterms:modified xsi:type="dcterms:W3CDTF">2020-01-20T15:01:25Z</dcterms:modified>
</cp:coreProperties>
</file>