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58" r:id="rId6"/>
    <p:sldId id="257" r:id="rId7"/>
    <p:sldId id="260" r:id="rId8"/>
    <p:sldId id="259" r:id="rId9"/>
    <p:sldId id="261" r:id="rId10"/>
    <p:sldId id="262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35" d="100"/>
          <a:sy n="35" d="100"/>
        </p:scale>
        <p:origin x="-7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3B1A943-3D07-4148-8032-616B970EF34F}" type="datetimeFigureOut">
              <a:rPr lang="en-US" smtClean="0"/>
              <a:t>6/8/2013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E31F473-F42B-4058-AA74-27CD4B0A453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743200"/>
            <a:ext cx="8382000" cy="2895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defRPr/>
            </a:pP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endParaRPr lang="en-US" dirty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Nelson  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M. </a:t>
            </a:r>
            <a:r>
              <a:rPr lang="en-US" dirty="0" err="1">
                <a:solidFill>
                  <a:schemeClr val="tx1"/>
                </a:solidFill>
                <a:cs typeface="Arial" pitchFamily="34" charset="0"/>
              </a:rPr>
              <a:t>Oyesiku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, MD, PhD, FACS</a:t>
            </a:r>
          </a:p>
          <a:p>
            <a:pPr>
              <a:spcBef>
                <a:spcPts val="6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Al Lerner Chair, Neurosurgery, </a:t>
            </a:r>
            <a:endParaRPr lang="en-US" dirty="0" smtClean="0">
              <a:solidFill>
                <a:schemeClr val="tx1"/>
              </a:solidFill>
              <a:cs typeface="Arial" pitchFamily="34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>
                <a:solidFill>
                  <a:schemeClr val="tx1"/>
                </a:solidFill>
                <a:cs typeface="Arial" pitchFamily="34" charset="0"/>
              </a:rPr>
              <a:t>Professor</a:t>
            </a: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, Neurosurgery &amp; Medicine (Endocrinology)</a:t>
            </a:r>
          </a:p>
          <a:p>
            <a:pPr>
              <a:spcBef>
                <a:spcPts val="600"/>
              </a:spcBef>
              <a:defRPr/>
            </a:pPr>
            <a:r>
              <a:rPr lang="en-US" dirty="0">
                <a:solidFill>
                  <a:schemeClr val="tx1"/>
                </a:solidFill>
                <a:cs typeface="Arial" pitchFamily="34" charset="0"/>
              </a:rPr>
              <a:t>Department of Neurosurgery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Emory University School of Medicine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Atlanta, GA,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Past Chair, ABNS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981200"/>
          </a:xfrm>
        </p:spPr>
        <p:txBody>
          <a:bodyPr>
            <a:noAutofit/>
          </a:bodyPr>
          <a:lstStyle/>
          <a:p>
            <a:r>
              <a:rPr lang="en-US" sz="3200" dirty="0"/>
              <a:t>ABNS Changes: How Do They Affect Residency</a:t>
            </a:r>
            <a:br>
              <a:rPr lang="en-US" sz="3200" dirty="0"/>
            </a:br>
            <a:r>
              <a:rPr lang="en-US" sz="3200" dirty="0"/>
              <a:t>Curriculum and Requirements for Practice </a:t>
            </a:r>
            <a:r>
              <a:rPr lang="en-US" sz="3200" dirty="0" smtClean="0"/>
              <a:t>Data</a:t>
            </a:r>
            <a:endParaRPr lang="en-US" sz="3200" dirty="0"/>
          </a:p>
        </p:txBody>
      </p:sp>
      <p:pic>
        <p:nvPicPr>
          <p:cNvPr id="1026" name="Picture 2" descr="C:\Users\Nelson M Oyesiku\Desktop\ABNS May 2013\ABN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270460" cy="19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ABNS-SNS (CAST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ABNS </a:t>
            </a:r>
            <a:r>
              <a:rPr lang="en-US" dirty="0" smtClean="0"/>
              <a:t>strongly supports the </a:t>
            </a:r>
            <a:r>
              <a:rPr lang="en-US" dirty="0"/>
              <a:t>SNS proposal to recognize </a:t>
            </a:r>
            <a:r>
              <a:rPr lang="en-US" dirty="0" err="1"/>
              <a:t>infolded</a:t>
            </a:r>
            <a:r>
              <a:rPr lang="en-US" dirty="0"/>
              <a:t> fellowship training through the Society of Neurological Surgeons’ Committee on Accreditation of Subspecialty Training (CAST). 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Nelson M Oyesiku\Desktop\ABNS May 2013\ABN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270460" cy="19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89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Portal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ABNS strongly supports of the SNS proposal to recognize </a:t>
            </a:r>
            <a:r>
              <a:rPr lang="en-US" dirty="0" err="1"/>
              <a:t>infolded</a:t>
            </a:r>
            <a:r>
              <a:rPr lang="en-US" dirty="0"/>
              <a:t> fellowship training through the Society of Neurological Surgeons’ Committee on Accreditation of Subspecialty Training (CAST).   </a:t>
            </a:r>
            <a:endParaRPr lang="en-US" dirty="0" smtClean="0"/>
          </a:p>
          <a:p>
            <a:r>
              <a:rPr lang="en-US" dirty="0" smtClean="0"/>
              <a:t>Resident case logging</a:t>
            </a:r>
          </a:p>
          <a:p>
            <a:r>
              <a:rPr lang="en-US" dirty="0" smtClean="0"/>
              <a:t>Primary certification case logging</a:t>
            </a:r>
          </a:p>
          <a:p>
            <a:r>
              <a:rPr lang="en-US" dirty="0" smtClean="0"/>
              <a:t>MOC practice data – outcomes/PFP/benchmarking/quality improvements/recognition of focused practice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79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Logs – Case </a:t>
            </a:r>
            <a:r>
              <a:rPr lang="en-US" dirty="0" smtClean="0"/>
              <a:t>Minimums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ABNS </a:t>
            </a:r>
            <a:r>
              <a:rPr lang="en-US" dirty="0" smtClean="0"/>
              <a:t>has adopted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requirement for certification that graduating residents satisfy </a:t>
            </a:r>
            <a:r>
              <a:rPr lang="en-US" dirty="0" smtClean="0"/>
              <a:t>a minimum </a:t>
            </a:r>
            <a:r>
              <a:rPr lang="en-US" dirty="0"/>
              <a:t>number of key cases </a:t>
            </a:r>
            <a:r>
              <a:rPr lang="en-US" dirty="0" smtClean="0"/>
              <a:t>similar to that adopted by </a:t>
            </a:r>
            <a:r>
              <a:rPr lang="en-US" dirty="0"/>
              <a:t>the ACGME in order to provide </a:t>
            </a:r>
            <a:r>
              <a:rPr lang="en-US" dirty="0" smtClean="0"/>
              <a:t>an objective </a:t>
            </a:r>
            <a:r>
              <a:rPr lang="en-US" dirty="0"/>
              <a:t>assessment of having achieved surgical competency during residency training. </a:t>
            </a:r>
            <a:r>
              <a:rPr lang="en-US" dirty="0" smtClean="0"/>
              <a:t>The details are being arranged.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C:\Users\Nelson M Oyesiku\Desktop\ABNS May 2013\ABN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270460" cy="19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128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The ABNS </a:t>
            </a:r>
            <a:r>
              <a:rPr lang="en-US" dirty="0" smtClean="0">
                <a:solidFill>
                  <a:prstClr val="black"/>
                </a:solidFill>
              </a:rPr>
              <a:t>is considering a </a:t>
            </a:r>
            <a:r>
              <a:rPr lang="en-US" dirty="0">
                <a:solidFill>
                  <a:prstClr val="black"/>
                </a:solidFill>
              </a:rPr>
              <a:t>requirement for certification that graduating residents satisfy </a:t>
            </a:r>
            <a:r>
              <a:rPr lang="en-US" dirty="0" smtClean="0">
                <a:solidFill>
                  <a:prstClr val="black"/>
                </a:solidFill>
              </a:rPr>
              <a:t>level 4 milestones similar </a:t>
            </a:r>
            <a:r>
              <a:rPr lang="en-US" dirty="0">
                <a:solidFill>
                  <a:prstClr val="black"/>
                </a:solidFill>
              </a:rPr>
              <a:t>to that adopted by the ACGME in order to provide an objective assessment of having achieved surgical competency during residency training. The details are being arranged.</a:t>
            </a:r>
          </a:p>
          <a:p>
            <a:endParaRPr lang="en-US" dirty="0"/>
          </a:p>
        </p:txBody>
      </p:sp>
      <p:pic>
        <p:nvPicPr>
          <p:cNvPr id="4" name="Picture 2" descr="C:\Users\Nelson M Oyesiku\Desktop\ABNS May 2013\ABN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270460" cy="19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28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220200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191000" y="4419600"/>
            <a:ext cx="4719638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>
                <a:latin typeface="Britannic Bold" pitchFamily="34" charset="0"/>
              </a:rPr>
              <a:t>Residency Review Committee</a:t>
            </a:r>
          </a:p>
          <a:p>
            <a:pPr eaLnBrk="1" hangingPunct="1"/>
            <a:r>
              <a:rPr lang="en-US" sz="2800">
                <a:latin typeface="Berlin Sans FB" pitchFamily="34" charset="0"/>
              </a:rPr>
              <a:t> </a:t>
            </a:r>
            <a:r>
              <a:rPr lang="en-US">
                <a:latin typeface="Berlin Sans FB" pitchFamily="34" charset="0"/>
              </a:rPr>
              <a:t>for Neurological Surgery</a:t>
            </a:r>
          </a:p>
        </p:txBody>
      </p:sp>
      <p:pic>
        <p:nvPicPr>
          <p:cNvPr id="5124" name="Picture 4" descr="abn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2590800" cy="22066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ACG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62000"/>
            <a:ext cx="57150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ABMS_shiel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17811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762000" y="2438400"/>
            <a:ext cx="1590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>
                <a:solidFill>
                  <a:schemeClr val="bg1"/>
                </a:solidFill>
                <a:latin typeface="Cooper Black" pitchFamily="18" charset="0"/>
              </a:rPr>
              <a:t>ABMS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5029200" y="1676400"/>
            <a:ext cx="197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600">
                <a:solidFill>
                  <a:schemeClr val="bg1"/>
                </a:solidFill>
                <a:latin typeface="Cooper Black" pitchFamily="18" charset="0"/>
              </a:rPr>
              <a:t>ACGME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1219200" y="2971800"/>
            <a:ext cx="6858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867400" y="2590800"/>
            <a:ext cx="685800" cy="1600200"/>
          </a:xfrm>
          <a:prstGeom prst="upArrow">
            <a:avLst>
              <a:gd name="adj1" fmla="val 50000"/>
              <a:gd name="adj2" fmla="val 58333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36742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220200" cy="6858000"/>
          </a:xfrm>
          <a:prstGeom prst="re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363" name="Picture 3" descr="abns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590800" cy="2206625"/>
          </a:xfrm>
          <a:prstGeom prst="rect">
            <a:avLst/>
          </a:prstGeom>
          <a:noFill/>
          <a:ln w="38100">
            <a:solidFill>
              <a:srgbClr val="CC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424363" y="1066800"/>
            <a:ext cx="4719637" cy="9461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2800">
                <a:latin typeface="Britannic Bold" pitchFamily="34" charset="0"/>
              </a:rPr>
              <a:t>Residency Review Committee</a:t>
            </a:r>
          </a:p>
          <a:p>
            <a:pPr eaLnBrk="1" hangingPunct="1"/>
            <a:r>
              <a:rPr lang="en-US" sz="2800">
                <a:latin typeface="Berlin Sans FB" pitchFamily="34" charset="0"/>
              </a:rPr>
              <a:t> </a:t>
            </a:r>
            <a:r>
              <a:rPr lang="en-US">
                <a:latin typeface="Berlin Sans FB" pitchFamily="34" charset="0"/>
              </a:rPr>
              <a:t>for Neurological Surgery</a:t>
            </a: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276600" y="1295400"/>
            <a:ext cx="914400" cy="533400"/>
          </a:xfrm>
          <a:prstGeom prst="leftRightArrow">
            <a:avLst>
              <a:gd name="adj1" fmla="val 50000"/>
              <a:gd name="adj2" fmla="val 3428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28638" y="2667000"/>
            <a:ext cx="3438525" cy="2228850"/>
            <a:chOff x="333" y="1680"/>
            <a:chExt cx="2166" cy="1404"/>
          </a:xfrm>
        </p:grpSpPr>
        <p:sp>
          <p:nvSpPr>
            <p:cNvPr id="15374" name="Text Box 7"/>
            <p:cNvSpPr txBox="1">
              <a:spLocks noChangeArrowheads="1"/>
            </p:cNvSpPr>
            <p:nvPr/>
          </p:nvSpPr>
          <p:spPr bwMode="auto">
            <a:xfrm>
              <a:off x="333" y="2334"/>
              <a:ext cx="216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chemeClr val="bg1"/>
                  </a:solidFill>
                  <a:latin typeface="Cooper Black" pitchFamily="18" charset="0"/>
                </a:rPr>
                <a:t>Certification, </a:t>
              </a:r>
            </a:p>
            <a:p>
              <a:pPr algn="ctr" eaLnBrk="1" hangingPunct="1"/>
              <a:r>
                <a:rPr lang="en-US" sz="3600">
                  <a:solidFill>
                    <a:schemeClr val="bg1"/>
                  </a:solidFill>
                  <a:latin typeface="Cooper Black" pitchFamily="18" charset="0"/>
                </a:rPr>
                <a:t>MOC</a:t>
              </a:r>
            </a:p>
          </p:txBody>
        </p:sp>
        <p:sp>
          <p:nvSpPr>
            <p:cNvPr id="15375" name="AutoShape 8"/>
            <p:cNvSpPr>
              <a:spLocks noChangeArrowheads="1"/>
            </p:cNvSpPr>
            <p:nvPr/>
          </p:nvSpPr>
          <p:spPr bwMode="auto">
            <a:xfrm>
              <a:off x="912" y="1680"/>
              <a:ext cx="336" cy="624"/>
            </a:xfrm>
            <a:prstGeom prst="downArrow">
              <a:avLst>
                <a:gd name="adj1" fmla="val 50000"/>
                <a:gd name="adj2" fmla="val 46429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105400" y="2590800"/>
            <a:ext cx="3417888" cy="1860550"/>
            <a:chOff x="3216" y="1632"/>
            <a:chExt cx="2153" cy="1172"/>
          </a:xfrm>
        </p:grpSpPr>
        <p:sp>
          <p:nvSpPr>
            <p:cNvPr id="15372" name="Text Box 10"/>
            <p:cNvSpPr txBox="1">
              <a:spLocks noChangeArrowheads="1"/>
            </p:cNvSpPr>
            <p:nvPr/>
          </p:nvSpPr>
          <p:spPr bwMode="auto">
            <a:xfrm>
              <a:off x="3216" y="2400"/>
              <a:ext cx="2153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sz="3600">
                  <a:solidFill>
                    <a:schemeClr val="bg1"/>
                  </a:solidFill>
                  <a:latin typeface="Cooper Black" pitchFamily="18" charset="0"/>
                </a:rPr>
                <a:t>Accreditation</a:t>
              </a:r>
            </a:p>
          </p:txBody>
        </p:sp>
        <p:sp>
          <p:nvSpPr>
            <p:cNvPr id="15373" name="AutoShape 11"/>
            <p:cNvSpPr>
              <a:spLocks noChangeArrowheads="1"/>
            </p:cNvSpPr>
            <p:nvPr/>
          </p:nvSpPr>
          <p:spPr bwMode="auto">
            <a:xfrm>
              <a:off x="4080" y="1632"/>
              <a:ext cx="336" cy="624"/>
            </a:xfrm>
            <a:prstGeom prst="downArrow">
              <a:avLst>
                <a:gd name="adj1" fmla="val 50000"/>
                <a:gd name="adj2" fmla="val 46429"/>
              </a:avLst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763713" y="4419600"/>
            <a:ext cx="5551487" cy="2181225"/>
            <a:chOff x="1111" y="2784"/>
            <a:chExt cx="3497" cy="1374"/>
          </a:xfrm>
        </p:grpSpPr>
        <p:sp>
          <p:nvSpPr>
            <p:cNvPr id="15369" name="Text Box 13"/>
            <p:cNvSpPr txBox="1">
              <a:spLocks noChangeArrowheads="1"/>
            </p:cNvSpPr>
            <p:nvPr/>
          </p:nvSpPr>
          <p:spPr bwMode="auto">
            <a:xfrm>
              <a:off x="1111" y="3408"/>
              <a:ext cx="3497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r>
                <a:rPr lang="en-US" sz="3600">
                  <a:solidFill>
                    <a:schemeClr val="bg1"/>
                  </a:solidFill>
                  <a:latin typeface="Cooper Black" pitchFamily="18" charset="0"/>
                </a:rPr>
                <a:t>Residents and fully- </a:t>
              </a:r>
            </a:p>
            <a:p>
              <a:pPr algn="ctr" eaLnBrk="1" hangingPunct="1"/>
              <a:r>
                <a:rPr lang="en-US" sz="3600">
                  <a:solidFill>
                    <a:schemeClr val="bg1"/>
                  </a:solidFill>
                  <a:latin typeface="Cooper Black" pitchFamily="18" charset="0"/>
                </a:rPr>
                <a:t>trained Neurosurgeons</a:t>
              </a:r>
            </a:p>
          </p:txBody>
        </p:sp>
        <p:sp>
          <p:nvSpPr>
            <p:cNvPr id="15370" name="AutoShape 14"/>
            <p:cNvSpPr>
              <a:spLocks noChangeArrowheads="1"/>
            </p:cNvSpPr>
            <p:nvPr/>
          </p:nvSpPr>
          <p:spPr bwMode="auto">
            <a:xfrm rot="-7461047">
              <a:off x="1872" y="3017"/>
              <a:ext cx="600" cy="336"/>
            </a:xfrm>
            <a:prstGeom prst="leftArrow">
              <a:avLst>
                <a:gd name="adj1" fmla="val 50000"/>
                <a:gd name="adj2" fmla="val 446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AutoShape 15"/>
            <p:cNvSpPr>
              <a:spLocks noChangeArrowheads="1"/>
            </p:cNvSpPr>
            <p:nvPr/>
          </p:nvSpPr>
          <p:spPr bwMode="auto">
            <a:xfrm rot="-4212222">
              <a:off x="3564" y="2916"/>
              <a:ext cx="600" cy="336"/>
            </a:xfrm>
            <a:prstGeom prst="leftArrow">
              <a:avLst>
                <a:gd name="adj1" fmla="val 50000"/>
                <a:gd name="adj2" fmla="val 4464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754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 descr="60%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9600">
                <a:solidFill>
                  <a:srgbClr val="CC3300"/>
                </a:solidFill>
                <a:latin typeface="Arial Rounded MT Bold" pitchFamily="34" charset="0"/>
              </a:rPr>
              <a:t>Maintenance of </a:t>
            </a:r>
          </a:p>
          <a:p>
            <a:pPr algn="ctr" eaLnBrk="0" hangingPunct="0"/>
            <a:r>
              <a:rPr lang="en-US" sz="9600">
                <a:solidFill>
                  <a:srgbClr val="CC3300"/>
                </a:solidFill>
                <a:latin typeface="Arial Rounded MT Bold" pitchFamily="34" charset="0"/>
              </a:rPr>
              <a:t>Certification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800600" y="5562600"/>
            <a:ext cx="2895600" cy="990600"/>
          </a:xfrm>
          <a:prstGeom prst="rect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Issue</a:t>
            </a:r>
          </a:p>
          <a:p>
            <a:pPr algn="ctr" eaLnBrk="0" hangingPunct="0"/>
            <a:r>
              <a:rPr lang="en-US" sz="2800" b="1">
                <a:solidFill>
                  <a:srgbClr val="FF0000"/>
                </a:solidFill>
              </a:rPr>
              <a:t> Certificates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609600"/>
            <a:ext cx="3810000" cy="1143000"/>
            <a:chOff x="336" y="384"/>
            <a:chExt cx="2400" cy="720"/>
          </a:xfrm>
        </p:grpSpPr>
        <p:sp>
          <p:nvSpPr>
            <p:cNvPr id="16401" name="Rectangle 5"/>
            <p:cNvSpPr>
              <a:spLocks noChangeArrowheads="1"/>
            </p:cNvSpPr>
            <p:nvPr/>
          </p:nvSpPr>
          <p:spPr bwMode="auto">
            <a:xfrm>
              <a:off x="336" y="384"/>
              <a:ext cx="1536" cy="720"/>
            </a:xfrm>
            <a:prstGeom prst="rect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Training</a:t>
              </a:r>
            </a:p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Requirements</a:t>
              </a:r>
            </a:p>
          </p:txBody>
        </p:sp>
        <p:sp>
          <p:nvSpPr>
            <p:cNvPr id="16402" name="AutoShape 6"/>
            <p:cNvSpPr>
              <a:spLocks noChangeArrowheads="1"/>
            </p:cNvSpPr>
            <p:nvPr/>
          </p:nvSpPr>
          <p:spPr bwMode="auto">
            <a:xfrm>
              <a:off x="1968" y="576"/>
              <a:ext cx="768" cy="240"/>
            </a:xfrm>
            <a:prstGeom prst="rightArrow">
              <a:avLst>
                <a:gd name="adj1" fmla="val 50000"/>
                <a:gd name="adj2" fmla="val 8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495800" y="609600"/>
            <a:ext cx="2971800" cy="2133600"/>
            <a:chOff x="2832" y="384"/>
            <a:chExt cx="1872" cy="1344"/>
          </a:xfrm>
        </p:grpSpPr>
        <p:sp>
          <p:nvSpPr>
            <p:cNvPr id="16399" name="Rectangle 8"/>
            <p:cNvSpPr>
              <a:spLocks noChangeArrowheads="1"/>
            </p:cNvSpPr>
            <p:nvPr/>
          </p:nvSpPr>
          <p:spPr bwMode="auto">
            <a:xfrm>
              <a:off x="2832" y="384"/>
              <a:ext cx="1872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Primary</a:t>
              </a:r>
            </a:p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 Examination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400" name="AutoShape 9"/>
            <p:cNvSpPr>
              <a:spLocks noChangeArrowheads="1"/>
            </p:cNvSpPr>
            <p:nvPr/>
          </p:nvSpPr>
          <p:spPr bwMode="auto">
            <a:xfrm>
              <a:off x="3504" y="1200"/>
              <a:ext cx="288" cy="528"/>
            </a:xfrm>
            <a:prstGeom prst="downArrow">
              <a:avLst>
                <a:gd name="adj1" fmla="val 50000"/>
                <a:gd name="adj2" fmla="val 45833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200400" y="3124200"/>
            <a:ext cx="4267200" cy="1066800"/>
            <a:chOff x="2016" y="1968"/>
            <a:chExt cx="2688" cy="672"/>
          </a:xfrm>
        </p:grpSpPr>
        <p:sp>
          <p:nvSpPr>
            <p:cNvPr id="16397" name="Rectangle 11"/>
            <p:cNvSpPr>
              <a:spLocks noChangeArrowheads="1"/>
            </p:cNvSpPr>
            <p:nvPr/>
          </p:nvSpPr>
          <p:spPr bwMode="auto">
            <a:xfrm>
              <a:off x="2880" y="1968"/>
              <a:ext cx="1824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Credentials</a:t>
              </a:r>
            </a:p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Assessment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398" name="AutoShape 12"/>
            <p:cNvSpPr>
              <a:spLocks noChangeArrowheads="1"/>
            </p:cNvSpPr>
            <p:nvPr/>
          </p:nvSpPr>
          <p:spPr bwMode="auto">
            <a:xfrm>
              <a:off x="2016" y="2160"/>
              <a:ext cx="720" cy="288"/>
            </a:xfrm>
            <a:prstGeom prst="leftArrow">
              <a:avLst>
                <a:gd name="adj1" fmla="val 50000"/>
                <a:gd name="adj2" fmla="val 625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533400" y="3124200"/>
            <a:ext cx="2438400" cy="2209800"/>
            <a:chOff x="336" y="1968"/>
            <a:chExt cx="1536" cy="1392"/>
          </a:xfrm>
        </p:grpSpPr>
        <p:sp>
          <p:nvSpPr>
            <p:cNvPr id="16395" name="Rectangle 14"/>
            <p:cNvSpPr>
              <a:spLocks noChangeArrowheads="1"/>
            </p:cNvSpPr>
            <p:nvPr/>
          </p:nvSpPr>
          <p:spPr bwMode="auto">
            <a:xfrm>
              <a:off x="336" y="1968"/>
              <a:ext cx="1536" cy="672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Practice</a:t>
              </a:r>
            </a:p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 Assessment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396" name="AutoShape 15"/>
            <p:cNvSpPr>
              <a:spLocks noChangeArrowheads="1"/>
            </p:cNvSpPr>
            <p:nvPr/>
          </p:nvSpPr>
          <p:spPr bwMode="auto">
            <a:xfrm>
              <a:off x="1008" y="2745"/>
              <a:ext cx="306" cy="615"/>
            </a:xfrm>
            <a:prstGeom prst="downArrow">
              <a:avLst>
                <a:gd name="adj1" fmla="val 50000"/>
                <a:gd name="adj2" fmla="val 50245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09600" y="5562600"/>
            <a:ext cx="4038600" cy="990600"/>
            <a:chOff x="384" y="3504"/>
            <a:chExt cx="2544" cy="624"/>
          </a:xfrm>
        </p:grpSpPr>
        <p:sp>
          <p:nvSpPr>
            <p:cNvPr id="16393" name="Rectangle 17"/>
            <p:cNvSpPr>
              <a:spLocks noChangeArrowheads="1"/>
            </p:cNvSpPr>
            <p:nvPr/>
          </p:nvSpPr>
          <p:spPr bwMode="auto">
            <a:xfrm>
              <a:off x="384" y="3504"/>
              <a:ext cx="1776" cy="62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Oral</a:t>
              </a:r>
            </a:p>
            <a:p>
              <a:pPr algn="ctr" eaLnBrk="0" hangingPunct="0"/>
              <a:r>
                <a:rPr lang="en-US" sz="2800" b="1">
                  <a:solidFill>
                    <a:srgbClr val="FF0000"/>
                  </a:solidFill>
                </a:rPr>
                <a:t> Examination</a:t>
              </a:r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6394" name="AutoShape 18"/>
            <p:cNvSpPr>
              <a:spLocks noChangeArrowheads="1"/>
            </p:cNvSpPr>
            <p:nvPr/>
          </p:nvSpPr>
          <p:spPr bwMode="auto">
            <a:xfrm>
              <a:off x="2256" y="3648"/>
              <a:ext cx="672" cy="33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8493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ABNS Changes?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Training Requirements</a:t>
            </a:r>
          </a:p>
          <a:p>
            <a:r>
              <a:rPr lang="en-US" dirty="0"/>
              <a:t>Elective – Core Rotations</a:t>
            </a:r>
          </a:p>
          <a:p>
            <a:r>
              <a:rPr lang="en-US" dirty="0" smtClean="0"/>
              <a:t>Primary Certification </a:t>
            </a:r>
            <a:r>
              <a:rPr lang="en-US" dirty="0"/>
              <a:t>requirements</a:t>
            </a:r>
          </a:p>
          <a:p>
            <a:r>
              <a:rPr lang="en-US" dirty="0"/>
              <a:t>ABNS-SNS (CAST)</a:t>
            </a:r>
          </a:p>
          <a:p>
            <a:r>
              <a:rPr lang="en-US" dirty="0"/>
              <a:t>Portal</a:t>
            </a:r>
          </a:p>
          <a:p>
            <a:r>
              <a:rPr lang="en-US" dirty="0" smtClean="0"/>
              <a:t>Case Logs – Case Minimums</a:t>
            </a:r>
          </a:p>
          <a:p>
            <a:r>
              <a:rPr lang="en-US" dirty="0" smtClean="0"/>
              <a:t>Milestones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Nelson M Oyesiku\Desktop\ABNS May 2013\ABN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419600"/>
            <a:ext cx="2270460" cy="19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Training Requirements (aligned with RRC)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6 to 7 </a:t>
            </a:r>
            <a:r>
              <a:rPr lang="en-US" sz="2400" dirty="0" err="1" smtClean="0"/>
              <a:t>yr</a:t>
            </a:r>
            <a:r>
              <a:rPr lang="en-US" sz="2400" dirty="0" smtClean="0"/>
              <a:t> residency length conversion</a:t>
            </a:r>
          </a:p>
          <a:p>
            <a:r>
              <a:rPr lang="en-US" sz="2400" dirty="0" smtClean="0"/>
              <a:t>During </a:t>
            </a:r>
            <a:r>
              <a:rPr lang="en-US" sz="2400" dirty="0"/>
              <a:t>the </a:t>
            </a:r>
            <a:r>
              <a:rPr lang="en-US" sz="2400" dirty="0" smtClean="0"/>
              <a:t>first 18 </a:t>
            </a:r>
            <a:r>
              <a:rPr lang="en-US" sz="2400" dirty="0"/>
              <a:t>Mo of Education -</a:t>
            </a:r>
            <a:r>
              <a:rPr lang="en-US" sz="2400" dirty="0" smtClean="0"/>
              <a:t> </a:t>
            </a:r>
            <a:r>
              <a:rPr lang="en-US" sz="2400" dirty="0"/>
              <a:t>3 Mo of </a:t>
            </a:r>
            <a:r>
              <a:rPr lang="en-US" sz="2400" dirty="0" err="1" smtClean="0"/>
              <a:t>Clin</a:t>
            </a:r>
            <a:r>
              <a:rPr lang="en-US" sz="2400" dirty="0" smtClean="0"/>
              <a:t> </a:t>
            </a:r>
            <a:r>
              <a:rPr lang="en-US" sz="2400" dirty="0"/>
              <a:t>Neuroscience </a:t>
            </a:r>
            <a:r>
              <a:rPr lang="en-US" sz="2400" dirty="0" smtClean="0"/>
              <a:t>+  at least 3 </a:t>
            </a:r>
            <a:r>
              <a:rPr lang="en-US" sz="2400" dirty="0"/>
              <a:t>Mo of </a:t>
            </a:r>
            <a:r>
              <a:rPr lang="en-US" sz="2400" dirty="0" err="1"/>
              <a:t>Crit</a:t>
            </a:r>
            <a:r>
              <a:rPr lang="en-US" sz="2400" dirty="0"/>
              <a:t> Care </a:t>
            </a:r>
            <a:r>
              <a:rPr lang="en-US" sz="2400" dirty="0" smtClean="0"/>
              <a:t> applicable </a:t>
            </a:r>
            <a:r>
              <a:rPr lang="en-US" sz="2400" dirty="0"/>
              <a:t>to the Neurosurgical </a:t>
            </a:r>
            <a:r>
              <a:rPr lang="en-US" sz="2400" dirty="0" smtClean="0"/>
              <a:t>Patient + 6 </a:t>
            </a:r>
            <a:r>
              <a:rPr lang="en-US" sz="2400" dirty="0"/>
              <a:t>Mo of Structured Education in Gen Patient Care 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54 </a:t>
            </a:r>
            <a:r>
              <a:rPr lang="en-US" sz="2400" dirty="0"/>
              <a:t>Mo of </a:t>
            </a:r>
            <a:r>
              <a:rPr lang="en-US" sz="2400" dirty="0" err="1"/>
              <a:t>Clin</a:t>
            </a:r>
            <a:r>
              <a:rPr lang="en-US" sz="2400" dirty="0"/>
              <a:t> NS Education. A </a:t>
            </a:r>
            <a:r>
              <a:rPr lang="en-US" sz="2400" dirty="0" smtClean="0"/>
              <a:t>minimum </a:t>
            </a:r>
            <a:r>
              <a:rPr lang="en-US" sz="2400" dirty="0"/>
              <a:t>of 21 </a:t>
            </a:r>
            <a:r>
              <a:rPr lang="en-US" sz="2400" dirty="0" smtClean="0"/>
              <a:t>Months must occur </a:t>
            </a:r>
            <a:r>
              <a:rPr lang="en-US" sz="2400" dirty="0"/>
              <a:t>at the Primary </a:t>
            </a:r>
            <a:r>
              <a:rPr lang="en-US" sz="2400" dirty="0" err="1"/>
              <a:t>Clin</a:t>
            </a:r>
            <a:r>
              <a:rPr lang="en-US" sz="2400" dirty="0"/>
              <a:t> </a:t>
            </a:r>
            <a:r>
              <a:rPr lang="en-US" sz="2400" dirty="0" smtClean="0"/>
              <a:t>Site</a:t>
            </a:r>
          </a:p>
          <a:p>
            <a:r>
              <a:rPr lang="en-US" sz="2400" dirty="0" smtClean="0"/>
              <a:t>42 </a:t>
            </a:r>
            <a:r>
              <a:rPr lang="en-US" sz="2400" dirty="0"/>
              <a:t>Mo of Operative Neurological </a:t>
            </a:r>
            <a:r>
              <a:rPr lang="en-US" sz="2400" dirty="0" smtClean="0"/>
              <a:t>Surgery of which 12 months as CR</a:t>
            </a:r>
          </a:p>
          <a:p>
            <a:r>
              <a:rPr lang="en-US" sz="2400" dirty="0" smtClean="0"/>
              <a:t>The remaining months </a:t>
            </a:r>
            <a:r>
              <a:rPr lang="en-US" sz="2400" dirty="0"/>
              <a:t>of the Program </a:t>
            </a:r>
            <a:r>
              <a:rPr lang="en-US" sz="2400" dirty="0" smtClean="0"/>
              <a:t>must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be used </a:t>
            </a:r>
            <a:r>
              <a:rPr lang="en-US" sz="2400" dirty="0"/>
              <a:t>for Elective </a:t>
            </a:r>
            <a:r>
              <a:rPr lang="en-US" sz="2400" dirty="0" err="1"/>
              <a:t>Clin</a:t>
            </a:r>
            <a:r>
              <a:rPr lang="en-US" sz="2400" dirty="0"/>
              <a:t> </a:t>
            </a:r>
            <a:r>
              <a:rPr lang="en-US" sz="2400" dirty="0" err="1"/>
              <a:t>Educ</a:t>
            </a:r>
            <a:r>
              <a:rPr lang="en-US" sz="2400" dirty="0"/>
              <a:t> </a:t>
            </a:r>
            <a:r>
              <a:rPr lang="en-US" sz="2400" dirty="0" smtClean="0"/>
              <a:t>and/or Research</a:t>
            </a:r>
          </a:p>
          <a:p>
            <a:r>
              <a:rPr lang="en-US" sz="2400" dirty="0" smtClean="0"/>
              <a:t>Elimination  of TTP year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ABNS PRIMARY CERTIFICATION REQUIREMENTS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76400"/>
            <a:ext cx="7848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150 Current, Sequential Major Operative Cases, minimum of 3 Mo </a:t>
            </a:r>
            <a:r>
              <a:rPr lang="en-US" dirty="0" err="1"/>
              <a:t>f</a:t>
            </a:r>
            <a:r>
              <a:rPr lang="en-US" dirty="0" err="1" smtClean="0"/>
              <a:t>ollowup</a:t>
            </a:r>
            <a:endParaRPr lang="en-US" dirty="0" smtClean="0"/>
          </a:p>
          <a:p>
            <a:r>
              <a:rPr lang="en-US" dirty="0" smtClean="0"/>
              <a:t>Logging should </a:t>
            </a:r>
            <a:r>
              <a:rPr lang="en-US" dirty="0"/>
              <a:t>c</a:t>
            </a:r>
            <a:r>
              <a:rPr lang="en-US" dirty="0" smtClean="0"/>
              <a:t>ommence 3 Mo into Practice</a:t>
            </a:r>
          </a:p>
          <a:p>
            <a:r>
              <a:rPr lang="en-US" dirty="0" smtClean="0"/>
              <a:t>Must Submit For Orals Within 4 </a:t>
            </a:r>
            <a:r>
              <a:rPr lang="en-US" dirty="0" err="1" smtClean="0"/>
              <a:t>Yrs</a:t>
            </a:r>
            <a:r>
              <a:rPr lang="en-US" dirty="0" smtClean="0"/>
              <a:t> and Take Part 2 Within7 </a:t>
            </a:r>
            <a:r>
              <a:rPr lang="en-US" dirty="0" err="1" smtClean="0"/>
              <a:t>Yrs</a:t>
            </a:r>
            <a:r>
              <a:rPr lang="en-US" dirty="0" smtClean="0"/>
              <a:t> of Graduation</a:t>
            </a:r>
          </a:p>
          <a:p>
            <a:r>
              <a:rPr lang="en-US" dirty="0" smtClean="0"/>
              <a:t>Oral Exam - 5 Point Grading Scale</a:t>
            </a:r>
          </a:p>
          <a:p>
            <a:r>
              <a:rPr lang="en-US" dirty="0" smtClean="0"/>
              <a:t>Cranial, Spinal, Other Distributed in Each Hour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503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Elective – Core </a:t>
            </a:r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Previously </a:t>
            </a:r>
            <a:r>
              <a:rPr lang="en-US" dirty="0"/>
              <a:t>training obtained at another program (including foreign program) could be </a:t>
            </a:r>
            <a:r>
              <a:rPr lang="en-US" dirty="0" smtClean="0"/>
              <a:t>only be recognized </a:t>
            </a:r>
            <a:r>
              <a:rPr lang="en-US" dirty="0"/>
              <a:t>as elective credit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ABNS </a:t>
            </a:r>
            <a:r>
              <a:rPr lang="en-US" dirty="0" smtClean="0"/>
              <a:t> now</a:t>
            </a:r>
            <a:r>
              <a:rPr lang="en-US" dirty="0" smtClean="0"/>
              <a:t> </a:t>
            </a:r>
            <a:r>
              <a:rPr lang="en-US" dirty="0" smtClean="0"/>
              <a:t>recognizes </a:t>
            </a:r>
            <a:r>
              <a:rPr lang="en-US" dirty="0" smtClean="0"/>
              <a:t>this </a:t>
            </a:r>
            <a:r>
              <a:rPr lang="en-US" dirty="0"/>
              <a:t>training as counting for up to 12 months of the core 54 month requirement as long as this education occurred at an </a:t>
            </a:r>
            <a:r>
              <a:rPr lang="en-US" i="1" dirty="0"/>
              <a:t>ACGME approved neurosurgery program</a:t>
            </a:r>
            <a:r>
              <a:rPr lang="en-US" dirty="0"/>
              <a:t>.  </a:t>
            </a:r>
          </a:p>
        </p:txBody>
      </p:sp>
      <p:pic>
        <p:nvPicPr>
          <p:cNvPr id="4" name="Picture 2" descr="C:\Users\Nelson M Oyesiku\Desktop\ABNS May 2013\ABN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7671" y="4918023"/>
            <a:ext cx="2270460" cy="193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ABNS PRIMARY </a:t>
            </a:r>
            <a:r>
              <a:rPr lang="en-US" b="1" dirty="0" smtClean="0"/>
              <a:t>CERTIFICATION </a:t>
            </a:r>
            <a:r>
              <a:rPr lang="en-US" b="1" dirty="0"/>
              <a:t>REQUIREMENTS</a:t>
            </a:r>
            <a:endParaRPr lang="en-US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After Each Examination Minimum Passing Scores Are Established For Each Subject Domain</a:t>
            </a:r>
          </a:p>
          <a:p>
            <a:r>
              <a:rPr lang="en-US" dirty="0" smtClean="0"/>
              <a:t>Must Pass All 3 – cranial/spinal and other</a:t>
            </a:r>
          </a:p>
          <a:p>
            <a:r>
              <a:rPr lang="en-US" dirty="0" smtClean="0"/>
              <a:t>Approximately 50% Standardized Questions</a:t>
            </a:r>
          </a:p>
          <a:p>
            <a:r>
              <a:rPr lang="en-US" dirty="0" smtClean="0"/>
              <a:t>May Fail 3 Times, NOT 2</a:t>
            </a:r>
          </a:p>
          <a:p>
            <a:r>
              <a:rPr lang="en-US" dirty="0" smtClean="0"/>
              <a:t>All 3 Attempts Must Occur Within 7 </a:t>
            </a:r>
            <a:r>
              <a:rPr lang="en-US" dirty="0" err="1" smtClean="0"/>
              <a:t>Yrs</a:t>
            </a:r>
            <a:r>
              <a:rPr lang="en-US" dirty="0" smtClean="0"/>
              <a:t> of Graduation</a:t>
            </a:r>
          </a:p>
        </p:txBody>
      </p:sp>
    </p:spTree>
    <p:extLst>
      <p:ext uri="{BB962C8B-B14F-4D97-AF65-F5344CB8AC3E}">
        <p14:creationId xmlns:p14="http://schemas.microsoft.com/office/powerpoint/2010/main" val="35752522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</TotalTime>
  <Words>549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ABNS Changes: How Do They Affect Residency Curriculum and Requirements for Practice Data</vt:lpstr>
      <vt:lpstr>PowerPoint Presentation</vt:lpstr>
      <vt:lpstr>PowerPoint Presentation</vt:lpstr>
      <vt:lpstr>PowerPoint Presentation</vt:lpstr>
      <vt:lpstr>What ABNS Changes?</vt:lpstr>
      <vt:lpstr>Training Requirements (aligned with RRC) </vt:lpstr>
      <vt:lpstr>ABNS PRIMARY CERTIFICATION REQUIREMENTS</vt:lpstr>
      <vt:lpstr>Elective – Core Rotations</vt:lpstr>
      <vt:lpstr>ABNS PRIMARY CERTIFICATION REQUIREMENTS</vt:lpstr>
      <vt:lpstr>ABNS-SNS (CAST)</vt:lpstr>
      <vt:lpstr>Portal</vt:lpstr>
      <vt:lpstr>Case Logs – Case Minimums</vt:lpstr>
      <vt:lpstr>Milestones</vt:lpstr>
    </vt:vector>
  </TitlesOfParts>
  <Company>Emory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ABNS Changes: How Do They Affect Residency Curriculum and Requirements for Practice Data -</dc:title>
  <dc:creator>Nelson M Oyesiku</dc:creator>
  <cp:lastModifiedBy>Swank</cp:lastModifiedBy>
  <cp:revision>18</cp:revision>
  <dcterms:created xsi:type="dcterms:W3CDTF">2013-06-01T16:05:47Z</dcterms:created>
  <dcterms:modified xsi:type="dcterms:W3CDTF">2013-06-08T14:52:49Z</dcterms:modified>
</cp:coreProperties>
</file>