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62" r:id="rId3"/>
    <p:sldId id="279" r:id="rId4"/>
    <p:sldId id="258" r:id="rId5"/>
    <p:sldId id="263" r:id="rId6"/>
    <p:sldId id="261" r:id="rId7"/>
    <p:sldId id="280" r:id="rId8"/>
    <p:sldId id="286" r:id="rId9"/>
    <p:sldId id="259" r:id="rId10"/>
    <p:sldId id="260" r:id="rId11"/>
    <p:sldId id="281" r:id="rId12"/>
    <p:sldId id="283" r:id="rId13"/>
    <p:sldId id="274" r:id="rId14"/>
    <p:sldId id="273" r:id="rId15"/>
    <p:sldId id="267" r:id="rId16"/>
    <p:sldId id="268" r:id="rId17"/>
    <p:sldId id="269" r:id="rId18"/>
    <p:sldId id="270" r:id="rId19"/>
    <p:sldId id="287" r:id="rId20"/>
    <p:sldId id="289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104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3429000"/>
            <a:ext cx="6400800" cy="1752600"/>
          </a:xfrm>
        </p:spPr>
        <p:txBody>
          <a:bodyPr lIns="92075" tIns="46038" rIns="92075" bIns="46038"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588"/>
            <a:ext cx="9132888" cy="6845300"/>
            <a:chOff x="0" y="1"/>
            <a:chExt cx="5753" cy="4312"/>
          </a:xfrm>
        </p:grpSpPr>
        <p:sp>
          <p:nvSpPr>
            <p:cNvPr id="2051" name="Freeform 3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2" name="Arc 4"/>
            <p:cNvSpPr>
              <a:spLocks/>
            </p:cNvSpPr>
            <p:nvPr/>
          </p:nvSpPr>
          <p:spPr bwMode="auto">
            <a:xfrm>
              <a:off x="0" y="1"/>
              <a:ext cx="5298" cy="4312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762F59B-8C4E-416B-B825-19CF445C5881}" type="datetimeFigureOut">
              <a:rPr lang="en-US" smtClean="0"/>
              <a:pPr/>
              <a:t>5/18/2008</a:t>
            </a:fld>
            <a:endParaRPr lang="en-U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8BDD037-27EA-488F-BE9F-AB1D6063170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rand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google.com/mail/?ui=1&amp;attid=0.9&amp;disp=inline&amp;view=att&amp;th=119fa0a9278b5196" TargetMode="External"/><Relationship Id="rId13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12" Type="http://schemas.openxmlformats.org/officeDocument/2006/relationships/hyperlink" Target="http://mail.google.com/mail/?ui=1&amp;attid=0.7&amp;disp=inline&amp;view=att&amp;th=119fa0a9278b5196" TargetMode="External"/><Relationship Id="rId2" Type="http://schemas.openxmlformats.org/officeDocument/2006/relationships/hyperlink" Target="http://mail.google.com/mail/?ui=1&amp;attid=0.1&amp;disp=inline&amp;view=att&amp;th=119fa0a9278b519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mail.google.com/mail/?ui=1&amp;attid=0.5&amp;disp=inline&amp;view=att&amp;th=119fa0a9278b5196" TargetMode="External"/><Relationship Id="rId11" Type="http://schemas.openxmlformats.org/officeDocument/2006/relationships/image" Target="../media/image21.jpeg"/><Relationship Id="rId5" Type="http://schemas.openxmlformats.org/officeDocument/2006/relationships/image" Target="../media/image18.jpeg"/><Relationship Id="rId10" Type="http://schemas.openxmlformats.org/officeDocument/2006/relationships/hyperlink" Target="http://mail.google.com/mail/?ui=1&amp;attid=0.8&amp;disp=inline&amp;view=att&amp;th=119fa0a9278b5196" TargetMode="External"/><Relationship Id="rId4" Type="http://schemas.openxmlformats.org/officeDocument/2006/relationships/hyperlink" Target="http://mail.google.com/mail/?ui=1&amp;attid=0.3&amp;disp=inline&amp;view=att&amp;th=119fa0a9278b5196" TargetMode="External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609600" y="1524000"/>
            <a:ext cx="8001000" cy="1371600"/>
          </a:xfrm>
        </p:spPr>
        <p:txBody>
          <a:bodyPr/>
          <a:lstStyle/>
          <a:p>
            <a:r>
              <a:rPr lang="en-US" dirty="0" smtClean="0"/>
              <a:t>The Value of Off-Site Resident Specialty Courses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en-US" dirty="0" smtClean="0"/>
              <a:t>Society of Neurological Surgeons</a:t>
            </a:r>
          </a:p>
          <a:p>
            <a:r>
              <a:rPr lang="en-US" dirty="0" smtClean="0"/>
              <a:t>May 2008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667" t="30000" r="37306" b="24667"/>
          <a:stretch>
            <a:fillRect/>
          </a:stretch>
        </p:blipFill>
        <p:spPr bwMode="auto">
          <a:xfrm>
            <a:off x="0" y="1143000"/>
            <a:ext cx="9067800" cy="4209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09600" y="405825"/>
            <a:ext cx="6332183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AANS Resident Educational Courses</a:t>
            </a:r>
            <a:endParaRPr lang="en-US" sz="32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696200" cy="213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MERI is an independent not-for profit (501(c3)) education and research institute , opened in April 1995</a:t>
            </a:r>
          </a:p>
          <a:p>
            <a:r>
              <a:rPr lang="en-US" sz="2400" dirty="0"/>
              <a:t>27,000 sq ft 3 story facility with state-of the art surgical equipment and high quality anatomic </a:t>
            </a:r>
            <a:r>
              <a:rPr lang="en-US" sz="2400" dirty="0" smtClean="0"/>
              <a:t>material</a:t>
            </a:r>
          </a:p>
          <a:p>
            <a:r>
              <a:rPr lang="en-US" sz="2400" dirty="0" smtClean="0"/>
              <a:t>Approved as AANS Anatomical Teaching Institute 2002 </a:t>
            </a:r>
          </a:p>
          <a:p>
            <a:endParaRPr lang="en-US" sz="2400" dirty="0"/>
          </a:p>
        </p:txBody>
      </p:sp>
      <p:pic>
        <p:nvPicPr>
          <p:cNvPr id="29699" name="Picture 1027" descr="Meri Logo.2                                                    000147CCPBG4                           0000451F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185864"/>
            <a:ext cx="1981200" cy="1499658"/>
          </a:xfrm>
          <a:prstGeom prst="rect">
            <a:avLst/>
          </a:prstGeom>
          <a:noFill/>
        </p:spPr>
      </p:pic>
      <p:pic>
        <p:nvPicPr>
          <p:cNvPr id="29700" name="Picture 1028" descr="MERI BUILDING EXTERIOR.JPG3.RGB                                000147CCPBG4                           0000451F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152401"/>
            <a:ext cx="6019800" cy="3941124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7638"/>
            <a:ext cx="41910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 descr="C:\WINDOWS\Desktop\NASB\MERI\microscop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657600"/>
            <a:ext cx="4114800" cy="3086100"/>
          </a:xfrm>
          <a:prstGeom prst="rect">
            <a:avLst/>
          </a:prstGeom>
          <a:noFill/>
        </p:spPr>
      </p:pic>
      <p:pic>
        <p:nvPicPr>
          <p:cNvPr id="31748" name="Picture 4" descr="C:\WINDOWS\Desktop\NASB\MERI\ATL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494088"/>
            <a:ext cx="4267200" cy="3287712"/>
          </a:xfrm>
          <a:prstGeom prst="rect">
            <a:avLst/>
          </a:prstGeom>
          <a:noFill/>
        </p:spPr>
      </p:pic>
      <p:pic>
        <p:nvPicPr>
          <p:cNvPr id="31749" name="Picture 5" descr="C:\WINDOWS\Desktop\NASB\MERI\La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152400"/>
            <a:ext cx="3505200" cy="3213100"/>
          </a:xfrm>
          <a:prstGeom prst="rect">
            <a:avLst/>
          </a:prstGeom>
          <a:noFill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mail.google.com/mail/?ui=1&amp;attid=0.1&amp;disp=thd&amp;view=att&amp;th=119fa0a9278b5196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799" y="1143000"/>
            <a:ext cx="3347749" cy="2514600"/>
          </a:xfrm>
          <a:prstGeom prst="rect">
            <a:avLst/>
          </a:prstGeom>
          <a:noFill/>
        </p:spPr>
      </p:pic>
      <p:pic>
        <p:nvPicPr>
          <p:cNvPr id="10246" name="Picture 6" descr="http://mail.google.com/mail/?ui=1&amp;attid=0.3&amp;disp=thd&amp;view=att&amp;th=119fa0a9278b5196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990600"/>
            <a:ext cx="3246302" cy="2438400"/>
          </a:xfrm>
          <a:prstGeom prst="rect">
            <a:avLst/>
          </a:prstGeom>
          <a:noFill/>
        </p:spPr>
      </p:pic>
      <p:pic>
        <p:nvPicPr>
          <p:cNvPr id="10248" name="Picture 8" descr="http://mail.google.com/mail/?ui=1&amp;attid=0.5&amp;disp=thd&amp;view=att&amp;th=119fa0a9278b5196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l="18099" t="9638" r="27602" b="13253"/>
          <a:stretch>
            <a:fillRect/>
          </a:stretch>
        </p:blipFill>
        <p:spPr bwMode="auto">
          <a:xfrm>
            <a:off x="228600" y="1219200"/>
            <a:ext cx="1785938" cy="1905000"/>
          </a:xfrm>
          <a:prstGeom prst="rect">
            <a:avLst/>
          </a:prstGeom>
          <a:noFill/>
        </p:spPr>
      </p:pic>
      <p:pic>
        <p:nvPicPr>
          <p:cNvPr id="10250" name="Picture 10" descr="http://mail.google.com/mail/?ui=1&amp;attid=0.9&amp;disp=thd&amp;view=att&amp;th=119fa0a9278b5196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3654496"/>
            <a:ext cx="2743200" cy="2060504"/>
          </a:xfrm>
          <a:prstGeom prst="rect">
            <a:avLst/>
          </a:prstGeom>
          <a:noFill/>
        </p:spPr>
      </p:pic>
      <p:pic>
        <p:nvPicPr>
          <p:cNvPr id="10252" name="Picture 12" descr="http://mail.google.com/mail/?ui=1&amp;attid=0.8&amp;disp=thd&amp;view=att&amp;th=119fa0a9278b5196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53580" y="4114800"/>
            <a:ext cx="2637620" cy="1981200"/>
          </a:xfrm>
          <a:prstGeom prst="rect">
            <a:avLst/>
          </a:prstGeom>
          <a:noFill/>
        </p:spPr>
      </p:pic>
      <p:pic>
        <p:nvPicPr>
          <p:cNvPr id="10254" name="Picture 14" descr="http://mail.google.com/mail/?ui=1&amp;attid=0.7&amp;disp=thd&amp;view=att&amp;th=119fa0a9278b5196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96000" y="4419600"/>
            <a:ext cx="2739067" cy="2057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81000" y="304800"/>
            <a:ext cx="5896166" cy="523220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Spinal Deformity Course – March 2008</a:t>
            </a:r>
            <a:endParaRPr lang="en-US" sz="28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862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038600"/>
            <a:ext cx="2946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9200" y="16764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1430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4495800"/>
            <a:ext cx="2336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81000" y="381000"/>
            <a:ext cx="6603090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Fundamentals in Spine – October 2007</a:t>
            </a:r>
            <a:endParaRPr lang="en-US" sz="3200" dirty="0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 t="17391" r="60870"/>
          <a:stretch>
            <a:fillRect/>
          </a:stretch>
        </p:blipFill>
        <p:spPr bwMode="auto">
          <a:xfrm>
            <a:off x="228600" y="1447800"/>
            <a:ext cx="115503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3571" t="14286" r="60714"/>
          <a:stretch>
            <a:fillRect/>
          </a:stretch>
        </p:blipFill>
        <p:spPr bwMode="auto">
          <a:xfrm>
            <a:off x="1600200" y="1524000"/>
            <a:ext cx="1143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04800" y="6096001"/>
            <a:ext cx="8382000" cy="533399"/>
          </a:xfrm>
          <a:prstGeom prst="rect">
            <a:avLst/>
          </a:prstGeom>
          <a:solidFill>
            <a:srgbClr val="B72548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FFFF"/>
                </a:solidFill>
              </a:rPr>
              <a:t>3</a:t>
            </a:r>
            <a:r>
              <a:rPr lang="en-US" sz="2800" baseline="30000" dirty="0" smtClean="0">
                <a:solidFill>
                  <a:srgbClr val="00FFFF"/>
                </a:solidFill>
              </a:rPr>
              <a:t>rd</a:t>
            </a:r>
            <a:r>
              <a:rPr lang="en-US" sz="2800" dirty="0" smtClean="0">
                <a:solidFill>
                  <a:srgbClr val="00FFFF"/>
                </a:solidFill>
              </a:rPr>
              <a:t> AANS </a:t>
            </a:r>
            <a:r>
              <a:rPr lang="en-US" sz="2800" dirty="0">
                <a:solidFill>
                  <a:srgbClr val="00FFFF"/>
                </a:solidFill>
              </a:rPr>
              <a:t>Endovascular Resident </a:t>
            </a:r>
            <a:r>
              <a:rPr lang="en-US" sz="2800" dirty="0" smtClean="0">
                <a:solidFill>
                  <a:srgbClr val="00FFFF"/>
                </a:solidFill>
              </a:rPr>
              <a:t>Course -  April 2008</a:t>
            </a:r>
            <a:endParaRPr lang="en-US" sz="2800" dirty="0">
              <a:solidFill>
                <a:srgbClr val="00FFFF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33350"/>
            <a:ext cx="7543800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on Robertson\Desktop\Endo 06\DSC005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Jon Robertson\Desktop\Endo 06\DSC0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241925" y="650875"/>
            <a:ext cx="244810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Residents perform</a:t>
            </a:r>
          </a:p>
          <a:p>
            <a:r>
              <a:rPr lang="en-US" sz="2400" dirty="0"/>
              <a:t> -angioplasty</a:t>
            </a:r>
          </a:p>
          <a:p>
            <a:r>
              <a:rPr lang="en-US" sz="2400" dirty="0"/>
              <a:t> -</a:t>
            </a:r>
            <a:r>
              <a:rPr lang="en-US" sz="2400" dirty="0" err="1"/>
              <a:t>stenting</a:t>
            </a:r>
            <a:endParaRPr lang="en-US" sz="2400" dirty="0"/>
          </a:p>
          <a:p>
            <a:r>
              <a:rPr lang="en-US" sz="2400" dirty="0"/>
              <a:t> -coiling</a:t>
            </a:r>
          </a:p>
          <a:p>
            <a:r>
              <a:rPr lang="en-US" sz="2400" dirty="0"/>
              <a:t> -glue </a:t>
            </a:r>
            <a:r>
              <a:rPr lang="en-US" sz="2000" dirty="0" err="1"/>
              <a:t>embolization</a:t>
            </a:r>
            <a:endParaRPr lang="en-US" sz="2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Jon Robertson\Desktop\Endo 06\DSC005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C:\Documents and Settings\Jon Robertson\Desktop\Endo 06\DSC005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3528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800600" y="1066800"/>
            <a:ext cx="3581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/>
              <a:t>Residents perform </a:t>
            </a:r>
          </a:p>
          <a:p>
            <a:r>
              <a:rPr lang="en-US" sz="2400" dirty="0"/>
              <a:t>-femoral </a:t>
            </a:r>
            <a:r>
              <a:rPr lang="en-US" sz="2400" dirty="0" err="1"/>
              <a:t>catherterization</a:t>
            </a:r>
            <a:endParaRPr lang="en-US" sz="2400" dirty="0"/>
          </a:p>
          <a:p>
            <a:r>
              <a:rPr lang="en-US" sz="2400" dirty="0"/>
              <a:t>-diagnostic angiography</a:t>
            </a:r>
          </a:p>
          <a:p>
            <a:r>
              <a:rPr lang="en-US" sz="2400" dirty="0"/>
              <a:t>-selective </a:t>
            </a:r>
            <a:r>
              <a:rPr lang="en-US" sz="2400" dirty="0" err="1"/>
              <a:t>catherterization</a:t>
            </a:r>
            <a:endParaRPr lang="en-US" sz="24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Jon Robertson\Desktop\Endo 06\DSC005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4676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143000" y="6172200"/>
            <a:ext cx="6795450" cy="461665"/>
          </a:xfrm>
          <a:prstGeom prst="rect">
            <a:avLst/>
          </a:prstGeom>
          <a:solidFill>
            <a:srgbClr val="F84AC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Simulator experience in guiding intra-arterial catheter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52400"/>
            <a:ext cx="390842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6477000" y="3683000"/>
            <a:ext cx="2029723" cy="523220"/>
          </a:xfrm>
          <a:prstGeom prst="rect">
            <a:avLst/>
          </a:prstGeom>
          <a:solidFill>
            <a:srgbClr val="FE1478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/>
              <a:t>Cost - $</a:t>
            </a:r>
            <a:r>
              <a:rPr lang="en-US" sz="2800" dirty="0" smtClean="0"/>
              <a:t>73 </a:t>
            </a:r>
            <a:r>
              <a:rPr lang="en-US" sz="2800" dirty="0"/>
              <a:t>K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on Robertson\Desktop\Endo 06\DSC00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2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Jon Robertson\Desktop\Endo 06\DSC0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33528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981200" y="1219200"/>
            <a:ext cx="2590800" cy="769441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Education</a:t>
            </a:r>
            <a:endParaRPr lang="en-US" sz="44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286000" y="2895600"/>
            <a:ext cx="4953000" cy="646331"/>
          </a:xfrm>
          <a:prstGeom prst="rect">
            <a:avLst/>
          </a:prstGeom>
          <a:solidFill>
            <a:srgbClr val="F61C5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3600" dirty="0" smtClean="0"/>
              <a:t>Expert Faculty Exposure </a:t>
            </a:r>
            <a:endParaRPr lang="en-US" sz="2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881317" y="4382869"/>
            <a:ext cx="4891083" cy="646331"/>
          </a:xfrm>
          <a:prstGeom prst="rect">
            <a:avLst/>
          </a:prstGeom>
          <a:solidFill>
            <a:srgbClr val="67C05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 smtClean="0"/>
              <a:t>Fellowship Opportunities</a:t>
            </a:r>
            <a:endParaRPr lang="en-US" sz="36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on Robertson\Desktop\Endo 06\DSC00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2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Jon Robertson\Desktop\Endo 06\DSC0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33528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62000" y="1639669"/>
            <a:ext cx="7162800" cy="584775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2006 (3 courses)    $220K      62 residents</a:t>
            </a:r>
            <a:endParaRPr lang="en-US" sz="32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5800" y="2706469"/>
            <a:ext cx="7315200" cy="584775"/>
          </a:xfrm>
          <a:prstGeom prst="rect">
            <a:avLst/>
          </a:prstGeom>
          <a:solidFill>
            <a:srgbClr val="F61C5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3200" dirty="0" smtClean="0"/>
              <a:t>2007 (5 courses)    $465K      135 residents </a:t>
            </a:r>
            <a:endParaRPr lang="en-US" sz="2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2000" y="3733800"/>
            <a:ext cx="7242688" cy="584775"/>
          </a:xfrm>
          <a:prstGeom prst="rect">
            <a:avLst/>
          </a:prstGeom>
          <a:solidFill>
            <a:srgbClr val="67C05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smtClean="0"/>
              <a:t>2008 (7 courses)    $650K      192 residents</a:t>
            </a:r>
            <a:endParaRPr lang="en-US" sz="32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400" y="5105400"/>
            <a:ext cx="7848600" cy="70788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3600" dirty="0" smtClean="0"/>
              <a:t>18 courses    $1.3 million    389 residents</a:t>
            </a:r>
            <a:r>
              <a:rPr lang="en-US" sz="4000" dirty="0" smtClean="0"/>
              <a:t>              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81000"/>
            <a:ext cx="6035627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AANS Resident Education Courses</a:t>
            </a:r>
            <a:endParaRPr lang="en-US" sz="32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ANS logo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1752600"/>
            <a:ext cx="663702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Jon Robertson\Desktop\Endo 06\DSC00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2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C:\Documents and Settings\Jon Robertson\Desktop\Endo 06\DSC00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28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00" y="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600" y="33528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362200" y="533400"/>
            <a:ext cx="4038600" cy="769441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Strict Guidelines</a:t>
            </a:r>
            <a:endParaRPr lang="en-US" sz="4400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85800" y="2029361"/>
            <a:ext cx="7924800" cy="1323439"/>
          </a:xfrm>
          <a:prstGeom prst="rect">
            <a:avLst/>
          </a:prstGeom>
          <a:solidFill>
            <a:srgbClr val="F61C5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                       </a:t>
            </a:r>
            <a:r>
              <a:rPr lang="en-US" sz="4400" dirty="0" smtClean="0"/>
              <a:t>Infrastructure</a:t>
            </a:r>
            <a:r>
              <a:rPr lang="en-US" sz="3600" dirty="0" smtClean="0"/>
              <a:t> </a:t>
            </a:r>
          </a:p>
          <a:p>
            <a:r>
              <a:rPr lang="en-US" sz="3600" dirty="0" smtClean="0"/>
              <a:t>       (</a:t>
            </a:r>
            <a:r>
              <a:rPr lang="en-US" sz="3200" dirty="0" smtClean="0"/>
              <a:t>finance, develop, implement, assess</a:t>
            </a:r>
            <a:r>
              <a:rPr lang="en-US" sz="3600" dirty="0" smtClean="0"/>
              <a:t>) </a:t>
            </a:r>
            <a:endParaRPr lang="en-US" sz="280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514600" y="4114800"/>
            <a:ext cx="3930884" cy="707886"/>
          </a:xfrm>
          <a:prstGeom prst="rect">
            <a:avLst/>
          </a:prstGeom>
          <a:solidFill>
            <a:srgbClr val="67C05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dirty="0" smtClean="0"/>
              <a:t>Dedicated Faculty</a:t>
            </a:r>
            <a:endParaRPr lang="en-US" sz="4000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352800" y="5410200"/>
            <a:ext cx="1970411" cy="707886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 </a:t>
            </a:r>
            <a:r>
              <a:rPr lang="en-US" sz="4000" dirty="0" smtClean="0"/>
              <a:t>Facility </a:t>
            </a:r>
            <a:endParaRPr lang="en-US" sz="40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381000"/>
            <a:ext cx="5715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i="1" dirty="0" smtClean="0"/>
              <a:t>AANS Resident Education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447800"/>
            <a:ext cx="8001000" cy="4724400"/>
          </a:xfrm>
        </p:spPr>
        <p:txBody>
          <a:bodyPr>
            <a:normAutofit/>
          </a:bodyPr>
          <a:lstStyle/>
          <a:p>
            <a:pPr eaLnBrk="1" hangingPunct="1"/>
            <a:endParaRPr lang="en-US" dirty="0" smtClean="0"/>
          </a:p>
          <a:p>
            <a:pPr lvl="1" eaLnBrk="1" hangingPunct="1"/>
            <a:r>
              <a:rPr lang="en-US" sz="2400" dirty="0" smtClean="0"/>
              <a:t>JNS, Neurosurgical Focus, AANS Bulletin, discounts on publications, complementary registration, etc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sz="2400" dirty="0" smtClean="0"/>
              <a:t>Educational opportunities coordinated with needs identified by SNS &amp; ABNS</a:t>
            </a:r>
          </a:p>
          <a:p>
            <a:pPr lvl="1" eaLnBrk="1" hangingPunct="1"/>
            <a:r>
              <a:rPr lang="en-US" sz="2400" dirty="0" smtClean="0"/>
              <a:t>NREF</a:t>
            </a:r>
          </a:p>
          <a:p>
            <a:pPr lvl="1" eaLnBrk="1" hangingPunct="1"/>
            <a:r>
              <a:rPr lang="en-US" sz="2400" dirty="0" smtClean="0"/>
              <a:t>Pinnacle Partners Program </a:t>
            </a:r>
          </a:p>
          <a:p>
            <a:pPr lvl="1" eaLnBrk="1" hangingPunct="1"/>
            <a:r>
              <a:rPr lang="en-US" sz="2400" dirty="0" smtClean="0"/>
              <a:t>AANS-SNS  Online Training Modules</a:t>
            </a:r>
          </a:p>
          <a:p>
            <a:pPr lvl="1" eaLnBrk="1" hangingPunct="1"/>
            <a:r>
              <a:rPr lang="en-US" sz="2400" dirty="0" smtClean="0"/>
              <a:t>Resident Mentoring Program </a:t>
            </a:r>
          </a:p>
        </p:txBody>
      </p:sp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533400" y="1457980"/>
            <a:ext cx="2895600" cy="523220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Member  Benefits</a:t>
            </a: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609600" y="2895600"/>
            <a:ext cx="2819400" cy="533400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Supportive Role</a:t>
            </a:r>
          </a:p>
        </p:txBody>
      </p:sp>
      <p:pic>
        <p:nvPicPr>
          <p:cNvPr id="6" name="Picture 3" descr="AANS logo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381000"/>
            <a:ext cx="272288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125" t="21666" r="4777" b="18333"/>
          <a:stretch>
            <a:fillRect/>
          </a:stretch>
        </p:blipFill>
        <p:spPr bwMode="auto">
          <a:xfrm>
            <a:off x="228600" y="838200"/>
            <a:ext cx="858966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idx="1"/>
          </p:nvPr>
        </p:nvSpPr>
        <p:spPr>
          <a:xfrm>
            <a:off x="1143000" y="2514600"/>
            <a:ext cx="7086600" cy="338772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Approved December 2004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AANS has </a:t>
            </a:r>
            <a:r>
              <a:rPr lang="en-US" sz="2800" b="1" u="sng" dirty="0" smtClean="0"/>
              <a:t>complete control</a:t>
            </a:r>
            <a:r>
              <a:rPr lang="en-US" sz="2800" dirty="0" smtClean="0"/>
              <a:t> of site selection, development of educational  content, selection of faculty, implementation and assessment of all programs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 smtClean="0"/>
              <a:t>In exchange for financial support, </a:t>
            </a:r>
            <a:r>
              <a:rPr lang="en-US" sz="2800" b="1" u="sng" dirty="0" smtClean="0"/>
              <a:t>corporate sponsors will not influence or alter</a:t>
            </a:r>
            <a:r>
              <a:rPr lang="en-US" sz="2800" dirty="0" smtClean="0"/>
              <a:t> any educational event </a:t>
            </a:r>
          </a:p>
        </p:txBody>
      </p:sp>
      <p:pic>
        <p:nvPicPr>
          <p:cNvPr id="24579" name="Picture 7" descr="http://www.aans.org/images/top_corpora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43000"/>
            <a:ext cx="8409214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9"/>
          <p:cNvSpPr txBox="1">
            <a:spLocks noChangeArrowheads="1"/>
          </p:cNvSpPr>
          <p:nvPr/>
        </p:nvSpPr>
        <p:spPr bwMode="auto">
          <a:xfrm>
            <a:off x="457200" y="304800"/>
            <a:ext cx="8153400" cy="584775"/>
          </a:xfrm>
          <a:prstGeom prst="rect">
            <a:avLst/>
          </a:prstGeom>
          <a:solidFill>
            <a:srgbClr val="FF00FF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3200" dirty="0"/>
              <a:t>AANS Guidelines for Corporate Relationships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086600" cy="914400"/>
          </a:xfrm>
        </p:spPr>
        <p:txBody>
          <a:bodyPr/>
          <a:lstStyle/>
          <a:p>
            <a:r>
              <a:rPr lang="en-US" sz="3600" dirty="0" smtClean="0"/>
              <a:t>AANS Development </a:t>
            </a:r>
            <a:r>
              <a:rPr lang="en-US" sz="3600" dirty="0"/>
              <a:t>Committee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600200"/>
            <a:ext cx="867481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Chairman – Bill </a:t>
            </a:r>
            <a:r>
              <a:rPr lang="en-US" sz="2800" dirty="0" err="1" smtClean="0"/>
              <a:t>C</a:t>
            </a:r>
            <a:r>
              <a:rPr lang="en-US" sz="2400" dirty="0" err="1" smtClean="0"/>
              <a:t>ouldwell</a:t>
            </a:r>
            <a:endParaRPr lang="en-US" sz="2400" dirty="0" smtClean="0"/>
          </a:p>
          <a:p>
            <a:r>
              <a:rPr lang="en-US" sz="2800" dirty="0" smtClean="0"/>
              <a:t>Members</a:t>
            </a:r>
            <a:r>
              <a:rPr lang="en-US" sz="2400" dirty="0" smtClean="0"/>
              <a:t> – Jon Robertson, John Popp, Carl </a:t>
            </a:r>
            <a:r>
              <a:rPr lang="en-US" sz="2400" dirty="0" err="1" smtClean="0"/>
              <a:t>Heilman</a:t>
            </a:r>
            <a:r>
              <a:rPr lang="en-US" sz="2400" dirty="0" smtClean="0"/>
              <a:t>, Anil  Nanda, </a:t>
            </a:r>
          </a:p>
          <a:p>
            <a:r>
              <a:rPr lang="en-US" sz="2400" dirty="0" smtClean="0"/>
              <a:t>                  Gail </a:t>
            </a:r>
            <a:r>
              <a:rPr lang="en-US" sz="2400" dirty="0" err="1" smtClean="0"/>
              <a:t>Rosseau</a:t>
            </a:r>
            <a:r>
              <a:rPr lang="en-US" sz="2400" dirty="0" smtClean="0"/>
              <a:t>, Paul McCormick, </a:t>
            </a:r>
            <a:r>
              <a:rPr lang="en-US" sz="2400" dirty="0" err="1" smtClean="0"/>
              <a:t>Reg</a:t>
            </a:r>
            <a:r>
              <a:rPr lang="en-US" sz="2400" dirty="0" smtClean="0"/>
              <a:t> </a:t>
            </a:r>
            <a:r>
              <a:rPr lang="en-US" sz="2400" dirty="0" err="1" smtClean="0"/>
              <a:t>Haid</a:t>
            </a:r>
            <a:r>
              <a:rPr lang="en-US" sz="2400" dirty="0" smtClean="0"/>
              <a:t>, Rick </a:t>
            </a:r>
            <a:r>
              <a:rPr lang="en-US" sz="2400" dirty="0" err="1" smtClean="0"/>
              <a:t>Fessler</a:t>
            </a:r>
            <a:r>
              <a:rPr lang="en-US" sz="2400" dirty="0" smtClean="0"/>
              <a:t>,</a:t>
            </a:r>
          </a:p>
          <a:p>
            <a:r>
              <a:rPr lang="en-US" sz="2400" dirty="0" smtClean="0"/>
              <a:t>                  Bob </a:t>
            </a:r>
            <a:r>
              <a:rPr lang="en-US" sz="2400" dirty="0" err="1" smtClean="0"/>
              <a:t>Harbaugh</a:t>
            </a:r>
            <a:r>
              <a:rPr lang="en-US" sz="2400" dirty="0" smtClean="0"/>
              <a:t>, Bob </a:t>
            </a:r>
            <a:r>
              <a:rPr lang="en-US" sz="2400" dirty="0" err="1" smtClean="0"/>
              <a:t>Rosenwasser</a:t>
            </a:r>
            <a:r>
              <a:rPr lang="en-US" sz="2400" dirty="0" smtClean="0"/>
              <a:t>, Greg Thompson, </a:t>
            </a:r>
          </a:p>
          <a:p>
            <a:r>
              <a:rPr lang="en-US" sz="2400" dirty="0" smtClean="0"/>
              <a:t>                  Michael Wang, </a:t>
            </a:r>
            <a:r>
              <a:rPr lang="en-US" sz="2400" dirty="0" err="1" smtClean="0"/>
              <a:t>Griff</a:t>
            </a:r>
            <a:r>
              <a:rPr lang="en-US" sz="2400" dirty="0" smtClean="0"/>
              <a:t> Harsh</a:t>
            </a:r>
          </a:p>
          <a:p>
            <a:endParaRPr lang="en-US" sz="2000" dirty="0" smtClean="0"/>
          </a:p>
          <a:p>
            <a:r>
              <a:rPr lang="en-US" sz="2000" dirty="0" smtClean="0"/>
              <a:t>                   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4191000"/>
            <a:ext cx="8305799" cy="1754326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*To support the coordinate fund raising efforts of the AANS Development Program</a:t>
            </a:r>
          </a:p>
          <a:p>
            <a:r>
              <a:rPr lang="en-US" dirty="0" smtClean="0"/>
              <a:t> with individuals, groups, and corporations </a:t>
            </a:r>
          </a:p>
          <a:p>
            <a:endParaRPr lang="en-US" dirty="0" smtClean="0"/>
          </a:p>
          <a:p>
            <a:r>
              <a:rPr lang="en-US" dirty="0" smtClean="0"/>
              <a:t>*Balance ethical &amp; legal concerns with the need for significant financial support from industry for AANS educational programs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l="50000" t="22000" r="2500" b="28667"/>
          <a:stretch>
            <a:fillRect/>
          </a:stretch>
        </p:blipFill>
        <p:spPr bwMode="auto">
          <a:xfrm>
            <a:off x="152400" y="152400"/>
            <a:ext cx="8077200" cy="5243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AANS Director of Development – Michele Gregory</a:t>
            </a:r>
          </a:p>
          <a:p>
            <a:r>
              <a:rPr lang="en-US" dirty="0" smtClean="0"/>
              <a:t>AANS Associate Executive  Director, Education &amp; Meetings – Joni </a:t>
            </a:r>
            <a:r>
              <a:rPr lang="en-US" dirty="0" err="1" smtClean="0"/>
              <a:t>Shulman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562600"/>
            <a:ext cx="8686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AANS Director of Development – Michele Gregory</a:t>
            </a:r>
          </a:p>
          <a:p>
            <a:r>
              <a:rPr lang="en-US" sz="2400" dirty="0" smtClean="0"/>
              <a:t>Associate Executive Director, Education &amp; Meetings – Joni </a:t>
            </a:r>
            <a:r>
              <a:rPr lang="en-US" sz="2400" dirty="0" err="1" smtClean="0"/>
              <a:t>Shulman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667" t="15240" r="35190" b="29868"/>
          <a:stretch>
            <a:fillRect/>
          </a:stretch>
        </p:blipFill>
        <p:spPr bwMode="auto">
          <a:xfrm>
            <a:off x="76200" y="1066800"/>
            <a:ext cx="897588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0" y="304800"/>
            <a:ext cx="6332183" cy="58477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AANS Resident Educational Courses</a:t>
            </a:r>
            <a:endParaRPr lang="en-US" sz="3200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Soar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324</TotalTime>
  <Words>402</Words>
  <Application>Microsoft Office PowerPoint</Application>
  <PresentationFormat>On-screen Show (4:3)</PresentationFormat>
  <Paragraphs>66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Theme1</vt:lpstr>
      <vt:lpstr>The Value of Off-Site Resident Specialty Courses</vt:lpstr>
      <vt:lpstr>Slide 2</vt:lpstr>
      <vt:lpstr>Slide 3</vt:lpstr>
      <vt:lpstr>AANS Resident Education</vt:lpstr>
      <vt:lpstr>Slide 5</vt:lpstr>
      <vt:lpstr>Slide 6</vt:lpstr>
      <vt:lpstr>AANS Development Committee 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Educational Summit</dc:title>
  <dc:creator>Jon H. Robertson</dc:creator>
  <cp:lastModifiedBy>Jon H. Robertson</cp:lastModifiedBy>
  <cp:revision>9</cp:revision>
  <dcterms:created xsi:type="dcterms:W3CDTF">2007-11-29T18:39:52Z</dcterms:created>
  <dcterms:modified xsi:type="dcterms:W3CDTF">2008-05-18T15:19:50Z</dcterms:modified>
</cp:coreProperties>
</file>