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303" r:id="rId2"/>
    <p:sldId id="349" r:id="rId3"/>
    <p:sldId id="346" r:id="rId4"/>
    <p:sldId id="348" r:id="rId5"/>
    <p:sldId id="332" r:id="rId6"/>
    <p:sldId id="351" r:id="rId7"/>
    <p:sldId id="352" r:id="rId8"/>
    <p:sldId id="353" r:id="rId9"/>
    <p:sldId id="326" r:id="rId10"/>
    <p:sldId id="334" r:id="rId11"/>
    <p:sldId id="345" r:id="rId12"/>
    <p:sldId id="333" r:id="rId13"/>
    <p:sldId id="335" r:id="rId14"/>
    <p:sldId id="317" r:id="rId15"/>
    <p:sldId id="340" r:id="rId16"/>
    <p:sldId id="336" r:id="rId17"/>
    <p:sldId id="316" r:id="rId18"/>
    <p:sldId id="344" r:id="rId19"/>
    <p:sldId id="299" r:id="rId20"/>
    <p:sldId id="347" r:id="rId21"/>
    <p:sldId id="350" r:id="rId22"/>
    <p:sldId id="337" r:id="rId23"/>
    <p:sldId id="329" r:id="rId24"/>
    <p:sldId id="312" r:id="rId25"/>
    <p:sldId id="323" r:id="rId26"/>
    <p:sldId id="343" r:id="rId27"/>
    <p:sldId id="342" r:id="rId28"/>
  </p:sldIdLst>
  <p:sldSz cx="9144000" cy="6858000" type="screen4x3"/>
  <p:notesSz cx="7026275" cy="9312275"/>
  <p:custDataLst>
    <p:tags r:id="rId31"/>
  </p:custDataLst>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80"/>
    <a:srgbClr val="0006FF"/>
    <a:srgbClr val="99CCFF"/>
    <a:srgbClr val="006699"/>
    <a:srgbClr val="CC0000"/>
    <a:srgbClr val="000099"/>
    <a:srgbClr val="3366CC"/>
    <a:srgbClr val="CBCBC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3612" autoAdjust="0"/>
    <p:restoredTop sz="97153" autoAdjust="0"/>
  </p:normalViewPr>
  <p:slideViewPr>
    <p:cSldViewPr>
      <p:cViewPr>
        <p:scale>
          <a:sx n="86" d="100"/>
          <a:sy n="86" d="100"/>
        </p:scale>
        <p:origin x="-72" y="276"/>
      </p:cViewPr>
      <p:guideLst>
        <p:guide orient="horz" pos="1030"/>
        <p:guide pos="296"/>
        <p:guide pos="287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2" d="100"/>
        <a:sy n="42" d="100"/>
      </p:scale>
      <p:origin x="0" y="0"/>
    </p:cViewPr>
  </p:sorterViewPr>
  <p:notesViewPr>
    <p:cSldViewPr>
      <p:cViewPr varScale="1">
        <p:scale>
          <a:sx n="93" d="100"/>
          <a:sy n="93" d="100"/>
        </p:scale>
        <p:origin x="-3048" y="-114"/>
      </p:cViewPr>
      <p:guideLst>
        <p:guide orient="horz" pos="2933"/>
        <p:guide pos="221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1758" tIns="45878" rIns="91758" bIns="45878" numCol="1" anchor="t" anchorCtr="0" compatLnSpc="1">
            <a:prstTxWarp prst="textNoShape">
              <a:avLst/>
            </a:prstTxWarp>
          </a:bodyPr>
          <a:lstStyle>
            <a:lvl1pPr defTabSz="917575">
              <a:defRPr sz="1200">
                <a:latin typeface="Arial" charset="0"/>
                <a:ea typeface="ＭＳ Ｐゴシック" pitchFamily="48" charset="-128"/>
                <a:cs typeface="+mn-cs"/>
              </a:defRPr>
            </a:lvl1pPr>
          </a:lstStyle>
          <a:p>
            <a:pPr>
              <a:defRPr/>
            </a:pPr>
            <a:endParaRPr lang="en-US"/>
          </a:p>
        </p:txBody>
      </p:sp>
      <p:sp>
        <p:nvSpPr>
          <p:cNvPr id="47107" name="Rectangle 3"/>
          <p:cNvSpPr>
            <a:spLocks noGrp="1" noChangeArrowheads="1"/>
          </p:cNvSpPr>
          <p:nvPr>
            <p:ph type="dt" sz="quarter" idx="1"/>
          </p:nvPr>
        </p:nvSpPr>
        <p:spPr bwMode="auto">
          <a:xfrm>
            <a:off x="3979863" y="0"/>
            <a:ext cx="3044825" cy="465138"/>
          </a:xfrm>
          <a:prstGeom prst="rect">
            <a:avLst/>
          </a:prstGeom>
          <a:noFill/>
          <a:ln w="9525">
            <a:noFill/>
            <a:miter lim="800000"/>
            <a:headEnd/>
            <a:tailEnd/>
          </a:ln>
          <a:effectLst/>
        </p:spPr>
        <p:txBody>
          <a:bodyPr vert="horz" wrap="square" lIns="91758" tIns="45878" rIns="91758" bIns="45878" numCol="1" anchor="t" anchorCtr="0" compatLnSpc="1">
            <a:prstTxWarp prst="textNoShape">
              <a:avLst/>
            </a:prstTxWarp>
          </a:bodyPr>
          <a:lstStyle>
            <a:lvl1pPr algn="r" defTabSz="917575">
              <a:defRPr sz="1200">
                <a:latin typeface="Arial" charset="0"/>
                <a:ea typeface="ＭＳ Ｐゴシック" pitchFamily="48" charset="-128"/>
                <a:cs typeface="+mn-cs"/>
              </a:defRPr>
            </a:lvl1pPr>
          </a:lstStyle>
          <a:p>
            <a:pPr>
              <a:defRPr/>
            </a:pPr>
            <a:endParaRPr lang="en-US"/>
          </a:p>
        </p:txBody>
      </p:sp>
      <p:sp>
        <p:nvSpPr>
          <p:cNvPr id="47108" name="Rectangle 4"/>
          <p:cNvSpPr>
            <a:spLocks noGrp="1" noChangeArrowheads="1"/>
          </p:cNvSpPr>
          <p:nvPr>
            <p:ph type="ftr" sz="quarter" idx="2"/>
          </p:nvPr>
        </p:nvSpPr>
        <p:spPr bwMode="auto">
          <a:xfrm>
            <a:off x="0" y="8845550"/>
            <a:ext cx="3044825" cy="465138"/>
          </a:xfrm>
          <a:prstGeom prst="rect">
            <a:avLst/>
          </a:prstGeom>
          <a:noFill/>
          <a:ln w="9525">
            <a:noFill/>
            <a:miter lim="800000"/>
            <a:headEnd/>
            <a:tailEnd/>
          </a:ln>
          <a:effectLst/>
        </p:spPr>
        <p:txBody>
          <a:bodyPr vert="horz" wrap="square" lIns="91758" tIns="45878" rIns="91758" bIns="45878" numCol="1" anchor="b" anchorCtr="0" compatLnSpc="1">
            <a:prstTxWarp prst="textNoShape">
              <a:avLst/>
            </a:prstTxWarp>
          </a:bodyPr>
          <a:lstStyle>
            <a:lvl1pPr defTabSz="917575">
              <a:defRPr sz="1200">
                <a:latin typeface="Arial" charset="0"/>
                <a:ea typeface="ＭＳ Ｐゴシック" pitchFamily="48" charset="-128"/>
                <a:cs typeface="+mn-cs"/>
              </a:defRPr>
            </a:lvl1pPr>
          </a:lstStyle>
          <a:p>
            <a:pPr>
              <a:defRPr/>
            </a:pPr>
            <a:endParaRPr lang="en-US"/>
          </a:p>
        </p:txBody>
      </p:sp>
      <p:sp>
        <p:nvSpPr>
          <p:cNvPr id="47109" name="Rectangle 5"/>
          <p:cNvSpPr>
            <a:spLocks noGrp="1" noChangeArrowheads="1"/>
          </p:cNvSpPr>
          <p:nvPr>
            <p:ph type="sldNum" sz="quarter" idx="3"/>
          </p:nvPr>
        </p:nvSpPr>
        <p:spPr bwMode="auto">
          <a:xfrm>
            <a:off x="3979863" y="8845550"/>
            <a:ext cx="3044825" cy="465138"/>
          </a:xfrm>
          <a:prstGeom prst="rect">
            <a:avLst/>
          </a:prstGeom>
          <a:noFill/>
          <a:ln w="9525">
            <a:noFill/>
            <a:miter lim="800000"/>
            <a:headEnd/>
            <a:tailEnd/>
          </a:ln>
          <a:effectLst/>
        </p:spPr>
        <p:txBody>
          <a:bodyPr vert="horz" wrap="square" lIns="91758" tIns="45878" rIns="91758" bIns="45878" numCol="1" anchor="b" anchorCtr="0" compatLnSpc="1">
            <a:prstTxWarp prst="textNoShape">
              <a:avLst/>
            </a:prstTxWarp>
          </a:bodyPr>
          <a:lstStyle>
            <a:lvl1pPr algn="r" defTabSz="917575">
              <a:defRPr sz="1200">
                <a:latin typeface="Arial" charset="0"/>
                <a:ea typeface="ＭＳ Ｐゴシック" pitchFamily="48" charset="-128"/>
                <a:cs typeface="+mn-cs"/>
              </a:defRPr>
            </a:lvl1pPr>
          </a:lstStyle>
          <a:p>
            <a:pPr>
              <a:defRPr/>
            </a:pPr>
            <a:fld id="{484CC891-A2B7-453F-8E85-37869223A96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1758" tIns="45878" rIns="91758" bIns="45878" numCol="1" anchor="t" anchorCtr="0" compatLnSpc="1">
            <a:prstTxWarp prst="textNoShape">
              <a:avLst/>
            </a:prstTxWarp>
          </a:bodyPr>
          <a:lstStyle>
            <a:lvl1pPr defTabSz="917575">
              <a:defRPr sz="1200">
                <a:latin typeface="Arial" charset="0"/>
                <a:ea typeface="ＭＳ Ｐゴシック" pitchFamily="48" charset="-128"/>
                <a:cs typeface="+mn-cs"/>
              </a:defRPr>
            </a:lvl1pPr>
          </a:lstStyle>
          <a:p>
            <a:pPr>
              <a:defRPr/>
            </a:pPr>
            <a:endParaRPr lang="en-US"/>
          </a:p>
        </p:txBody>
      </p:sp>
      <p:sp>
        <p:nvSpPr>
          <p:cNvPr id="7171" name="Rectangle 3"/>
          <p:cNvSpPr>
            <a:spLocks noGrp="1" noChangeArrowheads="1"/>
          </p:cNvSpPr>
          <p:nvPr>
            <p:ph type="dt" idx="1"/>
          </p:nvPr>
        </p:nvSpPr>
        <p:spPr bwMode="auto">
          <a:xfrm>
            <a:off x="3979863" y="0"/>
            <a:ext cx="3044825" cy="465138"/>
          </a:xfrm>
          <a:prstGeom prst="rect">
            <a:avLst/>
          </a:prstGeom>
          <a:noFill/>
          <a:ln w="9525">
            <a:noFill/>
            <a:miter lim="800000"/>
            <a:headEnd/>
            <a:tailEnd/>
          </a:ln>
          <a:effectLst/>
        </p:spPr>
        <p:txBody>
          <a:bodyPr vert="horz" wrap="square" lIns="91758" tIns="45878" rIns="91758" bIns="45878" numCol="1" anchor="t" anchorCtr="0" compatLnSpc="1">
            <a:prstTxWarp prst="textNoShape">
              <a:avLst/>
            </a:prstTxWarp>
          </a:bodyPr>
          <a:lstStyle>
            <a:lvl1pPr algn="r" defTabSz="917575">
              <a:defRPr sz="1200">
                <a:latin typeface="Arial" charset="0"/>
                <a:ea typeface="ＭＳ Ｐゴシック" pitchFamily="48" charset="-128"/>
                <a:cs typeface="+mn-cs"/>
              </a:defRPr>
            </a:lvl1pPr>
          </a:lstStyle>
          <a:p>
            <a:pPr>
              <a:defRPr/>
            </a:pPr>
            <a:endParaRPr lang="en-US"/>
          </a:p>
        </p:txBody>
      </p:sp>
      <p:sp>
        <p:nvSpPr>
          <p:cNvPr id="117764" name="Rectangle 4"/>
          <p:cNvSpPr>
            <a:spLocks noGrp="1" noRot="1" noChangeAspect="1" noChangeArrowheads="1" noTextEdit="1"/>
          </p:cNvSpPr>
          <p:nvPr>
            <p:ph type="sldImg" idx="2"/>
          </p:nvPr>
        </p:nvSpPr>
        <p:spPr bwMode="auto">
          <a:xfrm>
            <a:off x="1185863" y="698500"/>
            <a:ext cx="4657725" cy="34925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3263" y="4424363"/>
            <a:ext cx="5619750" cy="4189412"/>
          </a:xfrm>
          <a:prstGeom prst="rect">
            <a:avLst/>
          </a:prstGeom>
          <a:noFill/>
          <a:ln w="9525">
            <a:noFill/>
            <a:miter lim="800000"/>
            <a:headEnd/>
            <a:tailEnd/>
          </a:ln>
          <a:effectLst/>
        </p:spPr>
        <p:txBody>
          <a:bodyPr vert="horz" wrap="square" lIns="91758" tIns="45878" rIns="91758" bIns="458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45550"/>
            <a:ext cx="3044825" cy="465138"/>
          </a:xfrm>
          <a:prstGeom prst="rect">
            <a:avLst/>
          </a:prstGeom>
          <a:noFill/>
          <a:ln w="9525">
            <a:noFill/>
            <a:miter lim="800000"/>
            <a:headEnd/>
            <a:tailEnd/>
          </a:ln>
          <a:effectLst/>
        </p:spPr>
        <p:txBody>
          <a:bodyPr vert="horz" wrap="square" lIns="91758" tIns="45878" rIns="91758" bIns="45878" numCol="1" anchor="b" anchorCtr="0" compatLnSpc="1">
            <a:prstTxWarp prst="textNoShape">
              <a:avLst/>
            </a:prstTxWarp>
          </a:bodyPr>
          <a:lstStyle>
            <a:lvl1pPr defTabSz="917575">
              <a:defRPr sz="1200">
                <a:latin typeface="Arial" charset="0"/>
                <a:ea typeface="ＭＳ Ｐゴシック" pitchFamily="48" charset="-128"/>
                <a:cs typeface="+mn-cs"/>
              </a:defRPr>
            </a:lvl1pPr>
          </a:lstStyle>
          <a:p>
            <a:pPr>
              <a:defRPr/>
            </a:pPr>
            <a:endParaRPr lang="en-US"/>
          </a:p>
        </p:txBody>
      </p:sp>
      <p:sp>
        <p:nvSpPr>
          <p:cNvPr id="7175" name="Rectangle 7"/>
          <p:cNvSpPr>
            <a:spLocks noGrp="1" noChangeArrowheads="1"/>
          </p:cNvSpPr>
          <p:nvPr>
            <p:ph type="sldNum" sz="quarter" idx="5"/>
          </p:nvPr>
        </p:nvSpPr>
        <p:spPr bwMode="auto">
          <a:xfrm>
            <a:off x="3979863" y="8845550"/>
            <a:ext cx="3044825" cy="465138"/>
          </a:xfrm>
          <a:prstGeom prst="rect">
            <a:avLst/>
          </a:prstGeom>
          <a:noFill/>
          <a:ln w="9525">
            <a:noFill/>
            <a:miter lim="800000"/>
            <a:headEnd/>
            <a:tailEnd/>
          </a:ln>
          <a:effectLst/>
        </p:spPr>
        <p:txBody>
          <a:bodyPr vert="horz" wrap="square" lIns="91758" tIns="45878" rIns="91758" bIns="45878" numCol="1" anchor="b" anchorCtr="0" compatLnSpc="1">
            <a:prstTxWarp prst="textNoShape">
              <a:avLst/>
            </a:prstTxWarp>
          </a:bodyPr>
          <a:lstStyle>
            <a:lvl1pPr algn="r" defTabSz="917575">
              <a:defRPr sz="1200">
                <a:latin typeface="Arial" charset="0"/>
                <a:ea typeface="ＭＳ Ｐゴシック" pitchFamily="48" charset="-128"/>
                <a:cs typeface="+mn-cs"/>
              </a:defRPr>
            </a:lvl1pPr>
          </a:lstStyle>
          <a:p>
            <a:pPr>
              <a:defRPr/>
            </a:pPr>
            <a:fld id="{7FE91F64-5FEB-4E81-9EC2-D8C85AD902A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smtClean="0">
              <a:latin typeface="Arial" pitchFamily="34" charset="0"/>
              <a:ea typeface="ＭＳ Ｐゴシック"/>
            </a:endParaRPr>
          </a:p>
        </p:txBody>
      </p:sp>
      <p:sp>
        <p:nvSpPr>
          <p:cNvPr id="118788" name="Slide Number Placeholder 3"/>
          <p:cNvSpPr>
            <a:spLocks noGrp="1"/>
          </p:cNvSpPr>
          <p:nvPr>
            <p:ph type="sldNum" sz="quarter" idx="5"/>
          </p:nvPr>
        </p:nvSpPr>
        <p:spPr>
          <a:noFill/>
        </p:spPr>
        <p:txBody>
          <a:bodyPr/>
          <a:lstStyle/>
          <a:p>
            <a:fld id="{06DD9A1D-D61F-4276-8666-070375F9C4D9}" type="slidenum">
              <a:rPr lang="en-US" smtClean="0">
                <a:latin typeface="Arial" pitchFamily="34" charset="0"/>
                <a:ea typeface="ＭＳ Ｐゴシック"/>
                <a:cs typeface="ＭＳ Ｐゴシック"/>
              </a:rPr>
              <a:pPr/>
              <a:t>1</a:t>
            </a:fld>
            <a:endParaRPr lang="en-US" smtClean="0">
              <a:latin typeface="Arial" pitchFamily="34"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E528EC-E1D2-43A2-9017-D3FC9A39D63F}"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80612" y="8843773"/>
            <a:ext cx="3044484" cy="466440"/>
          </a:xfrm>
          <a:prstGeom prst="rect">
            <a:avLst/>
          </a:prstGeom>
          <a:noFill/>
          <a:ln w="9525">
            <a:noFill/>
            <a:miter lim="800000"/>
            <a:headEnd/>
            <a:tailEnd/>
          </a:ln>
        </p:spPr>
        <p:txBody>
          <a:bodyPr lIns="97965" tIns="48983" rIns="97965" bIns="48983" anchor="b"/>
          <a:lstStyle/>
          <a:p>
            <a:pPr algn="r" defTabSz="980607"/>
            <a:fld id="{EBA769A5-5736-418D-A2B8-130B770E2D8B}" type="slidenum">
              <a:rPr lang="en-US" sz="1200">
                <a:latin typeface="Arial" charset="0"/>
              </a:rPr>
              <a:pPr algn="r" defTabSz="980607"/>
              <a:t>21</a:t>
            </a:fld>
            <a:endParaRPr lang="en-US" sz="1200" dirty="0">
              <a:latin typeface="Arial" charset="0"/>
            </a:endParaRPr>
          </a:p>
        </p:txBody>
      </p:sp>
      <p:sp>
        <p:nvSpPr>
          <p:cNvPr id="46083" name="Rectangle 2"/>
          <p:cNvSpPr>
            <a:spLocks noGrp="1" noRot="1" noChangeAspect="1" noChangeArrowheads="1" noTextEdit="1"/>
          </p:cNvSpPr>
          <p:nvPr>
            <p:ph type="sldImg"/>
          </p:nvPr>
        </p:nvSpPr>
        <p:spPr>
          <a:xfrm>
            <a:off x="-927078" y="255441"/>
            <a:ext cx="8934104" cy="6660863"/>
          </a:xfrm>
          <a:ln/>
        </p:spPr>
      </p:sp>
      <p:sp>
        <p:nvSpPr>
          <p:cNvPr id="46084" name="Rectangle 3"/>
          <p:cNvSpPr>
            <a:spLocks noGrp="1" noChangeArrowheads="1"/>
          </p:cNvSpPr>
          <p:nvPr>
            <p:ph type="body" idx="1"/>
          </p:nvPr>
        </p:nvSpPr>
        <p:spPr>
          <a:xfrm>
            <a:off x="703572" y="7345389"/>
            <a:ext cx="5619131" cy="1710965"/>
          </a:xfrm>
          <a:noFill/>
          <a:ln/>
        </p:spPr>
        <p:txBody>
          <a:bodyPr lIns="97965" tIns="48983" rIns="97965" bIns="48983"/>
          <a:lstStyle/>
          <a:p>
            <a:pPr eaLnBrk="1" hangingPunct="1"/>
            <a:r>
              <a:rPr lang="en-US" smtClean="0">
                <a:latin typeface="Verdana" pitchFamily="34" charset="0"/>
              </a:rPr>
              <a:t>Given all of these pressures, the Operating Heads developed a set of potential future scenarios and modeled what they would mean for our margin. We believe that the Aggressive Market Forces or Rate Setting Scenarios are most likely to occur, and the implication of these is a $240M to $750M hit to our margin if we did nothing. And that is based on a one-year rate reduction, not year over year reductions. </a:t>
            </a:r>
          </a:p>
          <a:p>
            <a:pPr eaLnBrk="1" hangingPunct="1"/>
            <a:endParaRPr lang="en-US" smtClean="0">
              <a:latin typeface="Verdana" pitchFamily="34" charset="0"/>
            </a:endParaRPr>
          </a:p>
          <a:p>
            <a:pPr eaLnBrk="1" hangingPunct="1"/>
            <a:r>
              <a:rPr lang="en-US" smtClean="0">
                <a:latin typeface="Verdana" pitchFamily="34" charset="0"/>
              </a:rPr>
              <a:t>The economics are sobering. In any of these scenarios, we will need to significantly change the way we operate if we want to continue to serve our mission. </a:t>
            </a:r>
          </a:p>
          <a:p>
            <a:pPr eaLnBrk="1" hangingPunct="1"/>
            <a:endParaRPr lang="en-US" smtClean="0">
              <a:latin typeface="Verdana" pitchFamily="34" charset="0"/>
            </a:endParaRPr>
          </a:p>
          <a:p>
            <a:pPr eaLnBrk="1" hangingPunct="1"/>
            <a:r>
              <a:rPr lang="en-US" smtClean="0">
                <a:latin typeface="Verdana" pitchFamily="34" charset="0"/>
              </a:rPr>
              <a:t>[In response to questions:  We are doing additional analysis to understand the financial implications of what we are already experiencing in the market.]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latin typeface="Arial" pitchFamily="34" charset="0"/>
              <a:ea typeface="ＭＳ Ｐゴシック"/>
            </a:endParaRPr>
          </a:p>
        </p:txBody>
      </p:sp>
      <p:sp>
        <p:nvSpPr>
          <p:cNvPr id="40964" name="Slide Number Placeholder 3"/>
          <p:cNvSpPr>
            <a:spLocks noGrp="1"/>
          </p:cNvSpPr>
          <p:nvPr>
            <p:ph type="sldNum" sz="quarter" idx="5"/>
          </p:nvPr>
        </p:nvSpPr>
        <p:spPr>
          <a:noFill/>
        </p:spPr>
        <p:txBody>
          <a:bodyPr/>
          <a:lstStyle/>
          <a:p>
            <a:fld id="{A1E5FAB9-9155-41DF-894B-30846FA3376F}" type="slidenum">
              <a:rPr lang="en-US" smtClean="0">
                <a:latin typeface="Arial" pitchFamily="34" charset="0"/>
              </a:rPr>
              <a:pPr/>
              <a:t>23</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FE91F64-5FEB-4E81-9EC2-D8C85AD902A7}" type="slidenum">
              <a:rPr lang="en-US" smtClean="0"/>
              <a:pPr>
                <a:defRPr/>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05788" indent="-105788">
              <a:spcBef>
                <a:spcPct val="10000"/>
              </a:spcBef>
              <a:spcAft>
                <a:spcPct val="10000"/>
              </a:spcAft>
              <a:buClr>
                <a:schemeClr val="bg2"/>
              </a:buClr>
              <a:defRPr/>
            </a:pPr>
            <a:r>
              <a:rPr lang="en-US" dirty="0" smtClean="0"/>
              <a:t>2006: Addressed coverage &amp; access. Reduced uninsured to &lt;2%.</a:t>
            </a:r>
          </a:p>
          <a:p>
            <a:pPr marL="105788" indent="-105788">
              <a:spcBef>
                <a:spcPct val="10000"/>
              </a:spcBef>
              <a:spcAft>
                <a:spcPct val="10000"/>
              </a:spcAft>
              <a:buClr>
                <a:schemeClr val="bg2"/>
              </a:buClr>
              <a:buFontTx/>
              <a:buChar char="•"/>
              <a:defRPr/>
            </a:pPr>
            <a:endParaRPr lang="en-US" dirty="0" smtClean="0"/>
          </a:p>
          <a:p>
            <a:pPr marL="105788" indent="-105788">
              <a:spcBef>
                <a:spcPct val="10000"/>
              </a:spcBef>
              <a:spcAft>
                <a:spcPct val="10000"/>
              </a:spcAft>
              <a:buClr>
                <a:schemeClr val="bg2"/>
              </a:buClr>
              <a:defRPr/>
            </a:pPr>
            <a:r>
              <a:rPr lang="en-US" dirty="0" smtClean="0"/>
              <a:t>2012: focus on cost &amp; payment</a:t>
            </a:r>
          </a:p>
          <a:p>
            <a:pPr marL="332694" lvl="1" indent="-217708">
              <a:spcBef>
                <a:spcPct val="10000"/>
              </a:spcBef>
              <a:spcAft>
                <a:spcPct val="10000"/>
              </a:spcAft>
              <a:buClr>
                <a:schemeClr val="bg2"/>
              </a:buClr>
              <a:buFontTx/>
              <a:buChar char="•"/>
              <a:defRPr/>
            </a:pPr>
            <a:r>
              <a:rPr lang="en-US" dirty="0" smtClean="0"/>
              <a:t>Reduce total medical expense with focus on utilization, population health and value</a:t>
            </a:r>
          </a:p>
          <a:p>
            <a:pPr marL="332694" lvl="1" indent="-217708">
              <a:spcBef>
                <a:spcPct val="10000"/>
              </a:spcBef>
              <a:spcAft>
                <a:spcPct val="10000"/>
              </a:spcAft>
              <a:buClr>
                <a:schemeClr val="bg2"/>
              </a:buClr>
              <a:buFontTx/>
              <a:buChar char="•"/>
              <a:defRPr/>
            </a:pPr>
            <a:r>
              <a:rPr lang="en-US" dirty="0" smtClean="0"/>
              <a:t>Movement away from transactional fee for service to new payment models</a:t>
            </a:r>
          </a:p>
          <a:p>
            <a:pPr marL="774242" lvl="3" indent="-217708">
              <a:spcBef>
                <a:spcPct val="10000"/>
              </a:spcBef>
              <a:spcAft>
                <a:spcPct val="10000"/>
              </a:spcAft>
              <a:buClr>
                <a:schemeClr val="bg2"/>
              </a:buClr>
              <a:buFontTx/>
              <a:buChar char="•"/>
              <a:defRPr/>
            </a:pPr>
            <a:r>
              <a:rPr lang="en-US" dirty="0" smtClean="0"/>
              <a:t>Risk sharing (ACOs, shared savings, global budgets, bundles)</a:t>
            </a:r>
          </a:p>
          <a:p>
            <a:pPr marL="774242" lvl="4" indent="-217708">
              <a:spcBef>
                <a:spcPct val="10000"/>
              </a:spcBef>
              <a:spcAft>
                <a:spcPct val="10000"/>
              </a:spcAft>
              <a:buClr>
                <a:schemeClr val="bg2"/>
              </a:buClr>
              <a:buFontTx/>
              <a:buChar char="•"/>
              <a:defRPr/>
            </a:pPr>
            <a:r>
              <a:rPr lang="en-US" dirty="0" smtClean="0"/>
              <a:t>MA: 5 Pioneer ACOs, Medicaid RFPs, 75% of MDs in Blue Cross Alternative Quality Contract</a:t>
            </a:r>
          </a:p>
          <a:p>
            <a:pPr marL="774242" lvl="4" indent="-217708">
              <a:spcBef>
                <a:spcPct val="10000"/>
              </a:spcBef>
              <a:spcAft>
                <a:spcPct val="10000"/>
              </a:spcAft>
              <a:buClr>
                <a:schemeClr val="bg2"/>
              </a:buClr>
              <a:buFontTx/>
              <a:buChar char="•"/>
              <a:defRPr/>
            </a:pPr>
            <a:r>
              <a:rPr lang="en-US" dirty="0" smtClean="0"/>
              <a:t>Moving to full risk</a:t>
            </a:r>
          </a:p>
          <a:p>
            <a:pPr marL="105788" indent="-105788">
              <a:buFontTx/>
              <a:buChar char="•"/>
              <a:defRPr/>
            </a:pPr>
            <a:endParaRPr lang="en-US" dirty="0" smtClean="0"/>
          </a:p>
          <a:p>
            <a:pPr indent="-105788">
              <a:buFontTx/>
              <a:buChar char="•"/>
              <a:defRPr/>
            </a:pPr>
            <a:endParaRPr lang="en-US" dirty="0" smtClean="0"/>
          </a:p>
          <a:p>
            <a:pPr marL="105788" indent="-105788">
              <a:buFontTx/>
              <a:buChar char="•"/>
              <a:defRPr/>
            </a:pPr>
            <a:endParaRPr lang="en-US" sz="1300" dirty="0" smtClean="0"/>
          </a:p>
          <a:p>
            <a:pPr lvl="1" eaLnBrk="1" hangingPunct="1">
              <a:defRPr/>
            </a:pPr>
            <a:endParaRPr lang="en-US" sz="1500" dirty="0" smtClean="0">
              <a:cs typeface="Times New Roman" pitchFamily="18" charset="0"/>
            </a:endParaRPr>
          </a:p>
          <a:p>
            <a:pPr eaLnBrk="1" hangingPunct="1">
              <a:defRPr/>
            </a:pPr>
            <a:endParaRPr lang="en-US" sz="1500" dirty="0" smtClean="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E6072F48-66DB-4B12-8FFC-5D1ADF6211DD}"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US" smtClean="0">
              <a:latin typeface="Verdana"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Rot="1" noChangeAspect="1" noChangeArrowheads="1" noTextEdit="1"/>
          </p:cNvSpPr>
          <p:nvPr>
            <p:ph type="sldImg"/>
          </p:nvPr>
        </p:nvSpPr>
        <p:spPr>
          <a:xfrm>
            <a:off x="-510706" y="536750"/>
            <a:ext cx="8047687" cy="5999628"/>
          </a:xfrm>
          <a:ln/>
        </p:spPr>
      </p:sp>
      <p:sp>
        <p:nvSpPr>
          <p:cNvPr id="729091" name="Rectangle 3"/>
          <p:cNvSpPr>
            <a:spLocks noGrp="1" noChangeArrowheads="1"/>
          </p:cNvSpPr>
          <p:nvPr>
            <p:ph type="body" idx="1"/>
          </p:nvPr>
        </p:nvSpPr>
        <p:spPr>
          <a:xfrm>
            <a:off x="152284" y="7089465"/>
            <a:ext cx="6721709" cy="1172290"/>
          </a:xfrm>
        </p:spPr>
        <p:txBody>
          <a:bodyPr/>
          <a:lstStyle/>
          <a:p>
            <a:pPr marL="213951" indent="-213951"/>
            <a:r>
              <a:rPr lang="en-US" dirty="0"/>
              <a:t>There are three possible strategies private and public payers could use to moderate rising costs:</a:t>
            </a:r>
          </a:p>
          <a:p>
            <a:pPr marL="213951" indent="-213951">
              <a:buFontTx/>
              <a:buAutoNum type="arabicParenR"/>
            </a:pPr>
            <a:r>
              <a:rPr lang="en-US" dirty="0"/>
              <a:t>Increase physician economic sensitivity by using more global payments for care (e.g., Blue Cross AQC) or bundling payments for chronic/acute disease treatment</a:t>
            </a:r>
          </a:p>
          <a:p>
            <a:pPr marL="213951" indent="-213951">
              <a:buFontTx/>
              <a:buAutoNum type="arabicParenR"/>
            </a:pPr>
            <a:r>
              <a:rPr lang="en-US" dirty="0"/>
              <a:t>Make consumers more economically sensitive by raising deductibles or tiering providers</a:t>
            </a:r>
          </a:p>
          <a:p>
            <a:pPr marL="213951" indent="-213951">
              <a:buFontTx/>
              <a:buAutoNum type="arabicParenR"/>
            </a:pPr>
            <a:r>
              <a:rPr lang="en-US" dirty="0"/>
              <a:t>Reduce rates through regulation. We expect to see rate pressure from Medicaid/Medicare, but there is also the potential that commercial rates could be capped to grow at national medical CPI or set to community averages so Partners will no longer be able to charge for its research, teaching, and community activities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5E29F7-BA29-4F25-82CE-10EBBE782199}" type="slidenum">
              <a:rPr lang="en-US"/>
              <a:pPr/>
              <a:t>6</a:t>
            </a:fld>
            <a:endParaRPr lang="en-US"/>
          </a:p>
        </p:txBody>
      </p:sp>
      <p:sp>
        <p:nvSpPr>
          <p:cNvPr id="34818" name="Rectangle 2"/>
          <p:cNvSpPr>
            <a:spLocks noGrp="1" noRot="1" noChangeAspect="1" noChangeArrowheads="1" noTextEdit="1"/>
          </p:cNvSpPr>
          <p:nvPr>
            <p:ph type="sldImg"/>
          </p:nvPr>
        </p:nvSpPr>
        <p:spPr>
          <a:xfrm>
            <a:off x="1185863" y="698500"/>
            <a:ext cx="4657725" cy="3492500"/>
          </a:xfrm>
          <a:ln/>
        </p:spPr>
      </p:sp>
      <p:sp>
        <p:nvSpPr>
          <p:cNvPr id="34819" name="Rectangle 3"/>
          <p:cNvSpPr>
            <a:spLocks noGrp="1" noChangeArrowheads="1"/>
          </p:cNvSpPr>
          <p:nvPr>
            <p:ph type="body" idx="1"/>
          </p:nvPr>
        </p:nvSpPr>
        <p:spPr/>
        <p:txBody>
          <a:bodyPr/>
          <a:lstStyle/>
          <a:p>
            <a:pPr>
              <a:buFontTx/>
              <a:buChar char="•"/>
            </a:pPr>
            <a:r>
              <a:rPr lang="en-US"/>
              <a:t>Foundation: Developed distributed network with full range of care providers</a:t>
            </a:r>
          </a:p>
          <a:p>
            <a:endParaRPr lang="en-US"/>
          </a:p>
          <a:p>
            <a:pPr>
              <a:buFontTx/>
              <a:buChar char="•"/>
            </a:pPr>
            <a:r>
              <a:rPr lang="en-US"/>
              <a:t>PHS is comprised of tertiary &amp; quaternary academic teaching hospitals,  community hospitals, non-acute services, ambulatory care, and perhaps most importantly, a robust primary care system that supports the system. </a:t>
            </a:r>
            <a:endParaRPr lang="en-US" b="1"/>
          </a:p>
          <a:p>
            <a:endParaRPr lang="en-US" b="1"/>
          </a:p>
          <a:p>
            <a:endParaRPr lang="en-US"/>
          </a:p>
          <a:p>
            <a:endParaRPr lang="en-US"/>
          </a:p>
          <a:p>
            <a:endParaRPr lang="en-US"/>
          </a:p>
          <a:p>
            <a:endParaRPr lang="en-US"/>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C1884D-1B62-4A7C-8B40-AED2017F5558}" type="slidenum">
              <a:rPr lang="en-US"/>
              <a:pPr/>
              <a:t>7</a:t>
            </a:fld>
            <a:endParaRPr lang="en-US"/>
          </a:p>
        </p:txBody>
      </p:sp>
      <p:sp>
        <p:nvSpPr>
          <p:cNvPr id="30722" name="Slide Image Placeholder 1"/>
          <p:cNvSpPr>
            <a:spLocks noGrp="1" noRot="1" noChangeAspect="1" noTextEdit="1"/>
          </p:cNvSpPr>
          <p:nvPr>
            <p:ph type="sldImg"/>
          </p:nvPr>
        </p:nvSpPr>
        <p:spPr>
          <a:xfrm>
            <a:off x="1171046" y="700038"/>
            <a:ext cx="4684183" cy="3492103"/>
          </a:xfrm>
          <a:ln/>
        </p:spPr>
      </p:sp>
      <p:sp>
        <p:nvSpPr>
          <p:cNvPr id="30723" name="Notes Placeholder 2"/>
          <p:cNvSpPr>
            <a:spLocks noGrp="1"/>
          </p:cNvSpPr>
          <p:nvPr>
            <p:ph type="body" idx="1"/>
          </p:nvPr>
        </p:nvSpPr>
        <p:spPr>
          <a:xfrm>
            <a:off x="702628" y="4423331"/>
            <a:ext cx="5621020" cy="4188908"/>
          </a:xfrm>
        </p:spPr>
        <p:txBody>
          <a:bodyPr lIns="93350" tIns="46675" rIns="93350" bIns="46675"/>
          <a:lstStyle/>
          <a:p>
            <a:r>
              <a:rPr lang="en-US"/>
              <a:t>Our mission is the most important thing in this organization. It is the “roof” under which all we do must reside. </a:t>
            </a:r>
          </a:p>
          <a:p>
            <a:endParaRPr lang="en-US"/>
          </a:p>
          <a:p>
            <a:r>
              <a:rPr lang="en-US"/>
              <a:t>I’d like to remind you of the principles we laid out at the beginning of this journey.</a:t>
            </a:r>
          </a:p>
          <a:p>
            <a:r>
              <a:rPr lang="en-US"/>
              <a:t>[Read bullet points]</a:t>
            </a:r>
          </a:p>
          <a:p>
            <a:endParaRPr lang="en-US"/>
          </a:p>
          <a:p>
            <a:r>
              <a:rPr lang="en-US"/>
              <a:t>Now, I’d like to walk you through a framework that will serve as our guiding structure for the strategic initiatives we will discuss today.</a:t>
            </a:r>
          </a:p>
          <a:p>
            <a:endParaRPr lang="en-US"/>
          </a:p>
          <a:p>
            <a:endParaRPr lang="en-US"/>
          </a:p>
          <a:p>
            <a:endParaRPr lang="en-US"/>
          </a:p>
        </p:txBody>
      </p:sp>
      <p:sp>
        <p:nvSpPr>
          <p:cNvPr id="30724" name="Slide Number Placeholder 3"/>
          <p:cNvSpPr txBox="1">
            <a:spLocks noGrp="1"/>
          </p:cNvSpPr>
          <p:nvPr/>
        </p:nvSpPr>
        <p:spPr bwMode="auto">
          <a:xfrm>
            <a:off x="3979930" y="8846662"/>
            <a:ext cx="3044719" cy="463998"/>
          </a:xfrm>
          <a:prstGeom prst="rect">
            <a:avLst/>
          </a:prstGeom>
          <a:noFill/>
          <a:ln w="9525">
            <a:noFill/>
            <a:miter lim="800000"/>
            <a:headEnd/>
            <a:tailEnd/>
          </a:ln>
        </p:spPr>
        <p:txBody>
          <a:bodyPr lIns="93350" tIns="46675" rIns="93350" bIns="46675" anchor="b"/>
          <a:lstStyle/>
          <a:p>
            <a:pPr algn="r"/>
            <a:fld id="{2A36DF86-E35D-4556-87CA-98F95C9F6C20}" type="slidenum">
              <a:rPr lang="en-US" sz="1200">
                <a:cs typeface="Arial" pitchFamily="34" charset="0"/>
              </a:rPr>
              <a:pPr algn="r"/>
              <a:t>7</a:t>
            </a:fld>
            <a:endParaRPr lang="en-US" sz="1200" dirty="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38915" name="Slide Number Placeholder 3"/>
          <p:cNvSpPr txBox="1">
            <a:spLocks noGrp="1"/>
          </p:cNvSpPr>
          <p:nvPr/>
        </p:nvSpPr>
        <p:spPr bwMode="auto">
          <a:xfrm>
            <a:off x="3979427" y="8844113"/>
            <a:ext cx="3045252" cy="466570"/>
          </a:xfrm>
          <a:prstGeom prst="rect">
            <a:avLst/>
          </a:prstGeom>
          <a:noFill/>
          <a:ln w="9525">
            <a:noFill/>
            <a:miter lim="800000"/>
            <a:headEnd/>
            <a:tailEnd/>
          </a:ln>
        </p:spPr>
        <p:txBody>
          <a:bodyPr lIns="91581" tIns="45792" rIns="91581" bIns="45792" anchor="b"/>
          <a:lstStyle/>
          <a:p>
            <a:pPr algn="r" defTabSz="914986"/>
            <a:fld id="{3465CDB5-071F-41CE-B432-3A7C7CCBEFE5}" type="slidenum">
              <a:rPr lang="en-US" sz="1200">
                <a:latin typeface="Calibri" pitchFamily="34" charset="0"/>
              </a:rPr>
              <a:pPr algn="r" defTabSz="914986"/>
              <a:t>14</a:t>
            </a:fld>
            <a:endParaRPr lang="en-US" sz="1200"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latin typeface="Arial" pitchFamily="34" charset="0"/>
              <a:ea typeface="ＭＳ Ｐゴシック"/>
            </a:endParaRPr>
          </a:p>
        </p:txBody>
      </p:sp>
      <p:sp>
        <p:nvSpPr>
          <p:cNvPr id="40964" name="Slide Number Placeholder 3"/>
          <p:cNvSpPr>
            <a:spLocks noGrp="1"/>
          </p:cNvSpPr>
          <p:nvPr>
            <p:ph type="sldNum" sz="quarter" idx="5"/>
          </p:nvPr>
        </p:nvSpPr>
        <p:spPr>
          <a:noFill/>
        </p:spPr>
        <p:txBody>
          <a:bodyPr/>
          <a:lstStyle/>
          <a:p>
            <a:fld id="{A1E5FAB9-9155-41DF-894B-30846FA3376F}" type="slidenum">
              <a:rPr lang="en-US" smtClean="0">
                <a:latin typeface="Arial" pitchFamily="34" charset="0"/>
              </a:rPr>
              <a:pPr/>
              <a:t>18</a:t>
            </a:fld>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endParaRPr lang="en-US" smtClean="0">
              <a:latin typeface="Arial" pitchFamily="34" charset="0"/>
              <a:ea typeface="ＭＳ Ｐゴシック"/>
            </a:endParaRPr>
          </a:p>
        </p:txBody>
      </p:sp>
      <p:sp>
        <p:nvSpPr>
          <p:cNvPr id="4" name="Slide Number Placeholder 3"/>
          <p:cNvSpPr>
            <a:spLocks noGrp="1"/>
          </p:cNvSpPr>
          <p:nvPr>
            <p:ph type="sldNum" sz="quarter" idx="5"/>
          </p:nvPr>
        </p:nvSpPr>
        <p:spPr/>
        <p:txBody>
          <a:bodyPr/>
          <a:lstStyle/>
          <a:p>
            <a:pPr>
              <a:defRPr/>
            </a:pPr>
            <a:fld id="{3C17F247-804C-41D8-9F7D-C8B7B2177EA6}" type="slidenum">
              <a:rPr lang="en-US" smtClean="0"/>
              <a:pPr>
                <a:defRPr/>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45"/>
          <p:cNvSpPr>
            <a:spLocks noChangeArrowheads="1"/>
          </p:cNvSpPr>
          <p:nvPr userDrawn="1"/>
        </p:nvSpPr>
        <p:spPr bwMode="auto">
          <a:xfrm>
            <a:off x="0" y="0"/>
            <a:ext cx="9144000" cy="381000"/>
          </a:xfrm>
          <a:prstGeom prst="rect">
            <a:avLst/>
          </a:prstGeom>
          <a:solidFill>
            <a:srgbClr val="004080"/>
          </a:solidFill>
          <a:ln w="9525">
            <a:noFill/>
            <a:miter lim="800000"/>
            <a:headEnd/>
            <a:tailEnd/>
          </a:ln>
          <a:effectLst/>
        </p:spPr>
        <p:txBody>
          <a:bodyPr wrap="none" anchor="ctr"/>
          <a:lstStyle/>
          <a:p>
            <a:pPr>
              <a:defRPr/>
            </a:pPr>
            <a:endParaRPr lang="en-US">
              <a:latin typeface="Arial" charset="0"/>
              <a:ea typeface="ＭＳ Ｐゴシック" pitchFamily="96" charset="-128"/>
              <a:cs typeface="+mn-cs"/>
            </a:endParaRPr>
          </a:p>
        </p:txBody>
      </p:sp>
      <p:pic>
        <p:nvPicPr>
          <p:cNvPr id="4" name="Picture 5" descr="BWHlogo"/>
          <p:cNvPicPr>
            <a:picLocks noChangeAspect="1" noChangeArrowheads="1"/>
          </p:cNvPicPr>
          <p:nvPr userDrawn="1"/>
        </p:nvPicPr>
        <p:blipFill>
          <a:blip r:embed="rId2" cstate="print"/>
          <a:srcRect/>
          <a:stretch>
            <a:fillRect/>
          </a:stretch>
        </p:blipFill>
        <p:spPr bwMode="auto">
          <a:xfrm>
            <a:off x="457200" y="5867400"/>
            <a:ext cx="2540000" cy="844550"/>
          </a:xfrm>
          <a:prstGeom prst="rect">
            <a:avLst/>
          </a:prstGeom>
          <a:noFill/>
          <a:ln w="9525">
            <a:noFill/>
            <a:miter lim="800000"/>
            <a:headEnd/>
            <a:tailEnd/>
          </a:ln>
        </p:spPr>
      </p:pic>
      <p:pic>
        <p:nvPicPr>
          <p:cNvPr id="5" name="Picture 6" descr="HMS_2-color.gif"/>
          <p:cNvPicPr>
            <a:picLocks noChangeAspect="1"/>
          </p:cNvPicPr>
          <p:nvPr userDrawn="1"/>
        </p:nvPicPr>
        <p:blipFill>
          <a:blip r:embed="rId3" cstate="print"/>
          <a:srcRect/>
          <a:stretch>
            <a:fillRect/>
          </a:stretch>
        </p:blipFill>
        <p:spPr bwMode="auto">
          <a:xfrm>
            <a:off x="6477000" y="6096000"/>
            <a:ext cx="2209800" cy="566738"/>
          </a:xfrm>
          <a:prstGeom prst="rect">
            <a:avLst/>
          </a:prstGeom>
          <a:noFill/>
          <a:ln w="9525">
            <a:noFill/>
            <a:miter lim="800000"/>
            <a:headEnd/>
            <a:tailEnd/>
          </a:ln>
        </p:spPr>
      </p:pic>
      <p:sp>
        <p:nvSpPr>
          <p:cNvPr id="51203" name="Rectangle 3"/>
          <p:cNvSpPr>
            <a:spLocks noGrp="1" noChangeArrowheads="1"/>
          </p:cNvSpPr>
          <p:nvPr>
            <p:ph type="subTitle" idx="1"/>
          </p:nvPr>
        </p:nvSpPr>
        <p:spPr>
          <a:xfrm>
            <a:off x="469900" y="719138"/>
            <a:ext cx="8140700" cy="2557462"/>
          </a:xfrm>
        </p:spPr>
        <p:txBody>
          <a:bodyPr anchor="ctr"/>
          <a:lstStyle>
            <a:lvl1pPr>
              <a:defRPr sz="2800">
                <a:solidFill>
                  <a:schemeClr val="bg1"/>
                </a:solidFill>
              </a:defRPr>
            </a:lvl1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44463"/>
            <a:ext cx="8305800" cy="846137"/>
          </a:xfrm>
        </p:spPr>
        <p:txBody>
          <a:bodyPr/>
          <a:lstStyle>
            <a:lvl1pPr>
              <a:defRPr>
                <a:solidFill>
                  <a:srgbClr val="00408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724400"/>
          </a:xfrm>
        </p:spPr>
        <p:txBody>
          <a:bodyPr/>
          <a:lstStyle>
            <a:lvl1pPr marL="346075" indent="-346075">
              <a:buClr>
                <a:srgbClr val="CC0000"/>
              </a:buClr>
              <a:buFont typeface="Wingdings" pitchFamily="2" charset="2"/>
              <a:buChar char="§"/>
              <a:defRPr sz="3000"/>
            </a:lvl1pPr>
            <a:lvl2pPr>
              <a:buClr>
                <a:srgbClr val="000099"/>
              </a:buClr>
              <a:buFont typeface="Arial"/>
              <a:buChar char="•"/>
              <a:defRPr/>
            </a:lvl2pPr>
            <a:lvl3pPr>
              <a:defRPr/>
            </a:lvl3pPr>
            <a:lvl4pPr>
              <a:defRPr/>
            </a:lvl4pPr>
          </a:lstStyle>
          <a:p>
            <a:pPr lvl="0"/>
            <a:r>
              <a:rPr lang="en-US" dirty="0" smtClean="0"/>
              <a:t>Click to edit Master text styles</a:t>
            </a:r>
          </a:p>
          <a:p>
            <a:pPr lvl="2"/>
            <a:r>
              <a:rPr lang="en-US" dirty="0" smtClean="0"/>
              <a:t>Second level</a:t>
            </a:r>
          </a:p>
          <a:p>
            <a:pPr lvl="3"/>
            <a:r>
              <a:rPr lang="en-US" dirty="0" smtClean="0"/>
              <a:t>Third level</a:t>
            </a:r>
          </a:p>
        </p:txBody>
      </p:sp>
      <p:sp>
        <p:nvSpPr>
          <p:cNvPr id="4" name="Rectangle 28"/>
          <p:cNvSpPr>
            <a:spLocks noGrp="1" noChangeArrowheads="1"/>
          </p:cNvSpPr>
          <p:nvPr>
            <p:ph type="sldNum" sz="quarter" idx="10"/>
          </p:nvPr>
        </p:nvSpPr>
        <p:spPr>
          <a:xfrm>
            <a:off x="165100" y="6384925"/>
            <a:ext cx="584200" cy="374650"/>
          </a:xfrm>
          <a:prstGeom prst="rect">
            <a:avLst/>
          </a:prstGeom>
        </p:spPr>
        <p:txBody>
          <a:bodyPr/>
          <a:lstStyle>
            <a:lvl1pPr>
              <a:defRPr>
                <a:latin typeface="Arial" pitchFamily="34" charset="0"/>
              </a:defRPr>
            </a:lvl1pPr>
          </a:lstStyle>
          <a:p>
            <a:pPr>
              <a:defRPr/>
            </a:pPr>
            <a:fld id="{A19D6695-795E-4B96-9FD4-D591FF6538A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969A5A40-F5F0-444E-8AB1-F1A574F0E5AA}" type="datetime1">
              <a:rPr lang="en-US"/>
              <a:pPr>
                <a:defRPr/>
              </a:pPr>
              <a:t>6/9/2013</a:t>
            </a:fld>
            <a:endParaRPr lang="en-US"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7E02CCF-1425-40C9-9564-92017AA0D60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a:normAutofit/>
          </a:bodyPr>
          <a:lstStyle/>
          <a:p>
            <a:pPr lvl="0"/>
            <a:endParaRPr lang="en-US" noProof="0" dirty="0" smtClean="0"/>
          </a:p>
        </p:txBody>
      </p:sp>
      <p:sp>
        <p:nvSpPr>
          <p:cNvPr id="4" name="Rectangle 6"/>
          <p:cNvSpPr>
            <a:spLocks noGrp="1" noChangeArrowheads="1"/>
          </p:cNvSpPr>
          <p:nvPr>
            <p:ph type="sldNum" sz="quarter" idx="10"/>
          </p:nvPr>
        </p:nvSpPr>
        <p:spPr>
          <a:xfrm>
            <a:off x="6553200" y="6245225"/>
            <a:ext cx="2133600" cy="476250"/>
          </a:xfrm>
          <a:prstGeom prst="rect">
            <a:avLst/>
          </a:prstGeom>
        </p:spPr>
        <p:txBody>
          <a:bodyPr/>
          <a:lstStyle>
            <a:lvl1pPr>
              <a:defRPr/>
            </a:lvl1pPr>
          </a:lstStyle>
          <a:p>
            <a:pPr>
              <a:defRPr/>
            </a:pPr>
            <a:fld id="{C2B81E75-C01D-441C-8D83-FF86A995E25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962400" y="6702425"/>
            <a:ext cx="990600" cy="155575"/>
          </a:xfrm>
          <a:prstGeom prst="rect">
            <a:avLst/>
          </a:prstGeom>
        </p:spPr>
        <p:txBody>
          <a:bodyPr/>
          <a:lstStyle>
            <a:lvl1pPr>
              <a:defRPr/>
            </a:lvl1pPr>
          </a:lstStyle>
          <a:p>
            <a:endParaRPr lang="en-US"/>
          </a:p>
        </p:txBody>
      </p:sp>
      <p:sp>
        <p:nvSpPr>
          <p:cNvPr id="4" name="Slide Number Placeholder 3"/>
          <p:cNvSpPr>
            <a:spLocks noGrp="1"/>
          </p:cNvSpPr>
          <p:nvPr>
            <p:ph type="sldNum" sz="quarter" idx="11"/>
          </p:nvPr>
        </p:nvSpPr>
        <p:spPr>
          <a:xfrm>
            <a:off x="0" y="6689725"/>
            <a:ext cx="304800" cy="155575"/>
          </a:xfrm>
          <a:prstGeom prst="rect">
            <a:avLst/>
          </a:prstGeom>
        </p:spPr>
        <p:txBody>
          <a:bodyPr/>
          <a:lstStyle>
            <a:lvl1pPr>
              <a:defRPr/>
            </a:lvl1pPr>
          </a:lstStyle>
          <a:p>
            <a:fld id="{6CEF22E1-1BDC-4ED0-9DE7-32D32A40C74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6"/>
          <p:cNvSpPr>
            <a:spLocks noGrp="1" noChangeArrowheads="1"/>
          </p:cNvSpPr>
          <p:nvPr>
            <p:ph type="title"/>
          </p:nvPr>
        </p:nvSpPr>
        <p:spPr bwMode="auto">
          <a:xfrm>
            <a:off x="469900" y="144463"/>
            <a:ext cx="8205788" cy="846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7"/>
          <p:cNvSpPr>
            <a:spLocks noGrp="1" noChangeArrowheads="1"/>
          </p:cNvSpPr>
          <p:nvPr>
            <p:ph type="body" idx="1"/>
          </p:nvPr>
        </p:nvSpPr>
        <p:spPr bwMode="auto">
          <a:xfrm>
            <a:off x="457200" y="13716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a:r>
              <a:rPr lang="en-US" smtClean="0"/>
              <a:t>First level</a:t>
            </a:r>
          </a:p>
          <a:p>
            <a:pPr lvl="2"/>
            <a:r>
              <a:rPr lang="en-US" smtClean="0"/>
              <a:t>Second level</a:t>
            </a:r>
          </a:p>
          <a:p>
            <a:pPr lvl="3"/>
            <a:r>
              <a:rPr lang="en-US" smtClean="0"/>
              <a:t>Third level</a:t>
            </a:r>
          </a:p>
        </p:txBody>
      </p:sp>
      <p:pic>
        <p:nvPicPr>
          <p:cNvPr id="2052" name="Picture 5" descr="BWHlogo"/>
          <p:cNvPicPr>
            <a:picLocks noChangeAspect="1" noChangeArrowheads="1"/>
          </p:cNvPicPr>
          <p:nvPr userDrawn="1"/>
        </p:nvPicPr>
        <p:blipFill>
          <a:blip r:embed="rId7" cstate="print"/>
          <a:srcRect/>
          <a:stretch>
            <a:fillRect/>
          </a:stretch>
        </p:blipFill>
        <p:spPr bwMode="auto">
          <a:xfrm>
            <a:off x="457200" y="6245225"/>
            <a:ext cx="1600200" cy="531813"/>
          </a:xfrm>
          <a:prstGeom prst="rect">
            <a:avLst/>
          </a:prstGeom>
          <a:noFill/>
          <a:ln w="9525">
            <a:noFill/>
            <a:miter lim="800000"/>
            <a:headEnd/>
            <a:tailEnd/>
          </a:ln>
        </p:spPr>
      </p:pic>
      <p:sp>
        <p:nvSpPr>
          <p:cNvPr id="13" name="Rectangle 45"/>
          <p:cNvSpPr>
            <a:spLocks noChangeArrowheads="1"/>
          </p:cNvSpPr>
          <p:nvPr userDrawn="1"/>
        </p:nvSpPr>
        <p:spPr bwMode="auto">
          <a:xfrm>
            <a:off x="0" y="1066800"/>
            <a:ext cx="9144000" cy="76200"/>
          </a:xfrm>
          <a:prstGeom prst="rect">
            <a:avLst/>
          </a:prstGeom>
          <a:solidFill>
            <a:srgbClr val="004080"/>
          </a:solidFill>
          <a:ln w="9525">
            <a:noFill/>
            <a:miter lim="800000"/>
            <a:headEnd/>
            <a:tailEnd/>
          </a:ln>
          <a:effectLst/>
        </p:spPr>
        <p:txBody>
          <a:bodyPr wrap="none" anchor="ctr"/>
          <a:lstStyle/>
          <a:p>
            <a:pPr>
              <a:defRPr/>
            </a:pPr>
            <a:endParaRPr lang="en-US">
              <a:latin typeface="Arial" charset="0"/>
              <a:ea typeface="ＭＳ Ｐゴシック" pitchFamily="96" charset="-128"/>
              <a:cs typeface="+mn-cs"/>
            </a:endParaRPr>
          </a:p>
        </p:txBody>
      </p:sp>
      <p:pic>
        <p:nvPicPr>
          <p:cNvPr id="2054" name="Picture 7" descr="HMS_2-color.gif"/>
          <p:cNvPicPr>
            <a:picLocks noChangeAspect="1"/>
          </p:cNvPicPr>
          <p:nvPr userDrawn="1"/>
        </p:nvPicPr>
        <p:blipFill>
          <a:blip r:embed="rId8" cstate="print"/>
          <a:srcRect/>
          <a:stretch>
            <a:fillRect/>
          </a:stretch>
        </p:blipFill>
        <p:spPr bwMode="auto">
          <a:xfrm>
            <a:off x="7010400" y="6324600"/>
            <a:ext cx="1638300" cy="420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71" r:id="rId4"/>
    <p:sldLayoutId id="2147483672" r:id="rId5"/>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3200" b="1">
          <a:solidFill>
            <a:srgbClr val="004080"/>
          </a:solidFill>
          <a:latin typeface="Arial" pitchFamily="34" charset="0"/>
          <a:ea typeface="ＭＳ Ｐゴシック" pitchFamily="48" charset="-128"/>
          <a:cs typeface="ＭＳ Ｐゴシック"/>
        </a:defRPr>
      </a:lvl1pPr>
      <a:lvl2pPr algn="ctr" rtl="0" eaLnBrk="0" fontAlgn="base" hangingPunct="0">
        <a:spcBef>
          <a:spcPct val="0"/>
        </a:spcBef>
        <a:spcAft>
          <a:spcPct val="0"/>
        </a:spcAft>
        <a:defRPr sz="3200" b="1">
          <a:solidFill>
            <a:srgbClr val="004080"/>
          </a:solidFill>
          <a:latin typeface="Arial" charset="0"/>
          <a:ea typeface="ＭＳ Ｐゴシック" pitchFamily="48" charset="-128"/>
          <a:cs typeface="ＭＳ Ｐゴシック"/>
        </a:defRPr>
      </a:lvl2pPr>
      <a:lvl3pPr algn="ctr" rtl="0" eaLnBrk="0" fontAlgn="base" hangingPunct="0">
        <a:spcBef>
          <a:spcPct val="0"/>
        </a:spcBef>
        <a:spcAft>
          <a:spcPct val="0"/>
        </a:spcAft>
        <a:defRPr sz="3200" b="1">
          <a:solidFill>
            <a:srgbClr val="004080"/>
          </a:solidFill>
          <a:latin typeface="Arial" charset="0"/>
          <a:ea typeface="ＭＳ Ｐゴシック" pitchFamily="48" charset="-128"/>
          <a:cs typeface="ＭＳ Ｐゴシック"/>
        </a:defRPr>
      </a:lvl3pPr>
      <a:lvl4pPr algn="ctr" rtl="0" eaLnBrk="0" fontAlgn="base" hangingPunct="0">
        <a:spcBef>
          <a:spcPct val="0"/>
        </a:spcBef>
        <a:spcAft>
          <a:spcPct val="0"/>
        </a:spcAft>
        <a:defRPr sz="3200" b="1">
          <a:solidFill>
            <a:srgbClr val="004080"/>
          </a:solidFill>
          <a:latin typeface="Arial" charset="0"/>
          <a:ea typeface="ＭＳ Ｐゴシック" pitchFamily="48" charset="-128"/>
          <a:cs typeface="ＭＳ Ｐゴシック"/>
        </a:defRPr>
      </a:lvl4pPr>
      <a:lvl5pPr algn="ctr" rtl="0" eaLnBrk="0" fontAlgn="base" hangingPunct="0">
        <a:spcBef>
          <a:spcPct val="0"/>
        </a:spcBef>
        <a:spcAft>
          <a:spcPct val="0"/>
        </a:spcAft>
        <a:defRPr sz="3200" b="1">
          <a:solidFill>
            <a:srgbClr val="004080"/>
          </a:solidFill>
          <a:latin typeface="Arial" charset="0"/>
          <a:ea typeface="ＭＳ Ｐゴシック" pitchFamily="48" charset="-128"/>
          <a:cs typeface="ＭＳ Ｐゴシック"/>
        </a:defRPr>
      </a:lvl5pPr>
      <a:lvl6pPr marL="457200" algn="l" rtl="0" fontAlgn="base">
        <a:spcBef>
          <a:spcPct val="0"/>
        </a:spcBef>
        <a:spcAft>
          <a:spcPct val="0"/>
        </a:spcAft>
        <a:defRPr sz="3200">
          <a:solidFill>
            <a:schemeClr val="bg1"/>
          </a:solidFill>
          <a:latin typeface="Frutiger 57Cn" pitchFamily="34" charset="0"/>
        </a:defRPr>
      </a:lvl6pPr>
      <a:lvl7pPr marL="914400" algn="l" rtl="0" fontAlgn="base">
        <a:spcBef>
          <a:spcPct val="0"/>
        </a:spcBef>
        <a:spcAft>
          <a:spcPct val="0"/>
        </a:spcAft>
        <a:defRPr sz="3200">
          <a:solidFill>
            <a:schemeClr val="bg1"/>
          </a:solidFill>
          <a:latin typeface="Frutiger 57Cn" pitchFamily="34" charset="0"/>
        </a:defRPr>
      </a:lvl7pPr>
      <a:lvl8pPr marL="1371600" algn="l" rtl="0" fontAlgn="base">
        <a:spcBef>
          <a:spcPct val="0"/>
        </a:spcBef>
        <a:spcAft>
          <a:spcPct val="0"/>
        </a:spcAft>
        <a:defRPr sz="3200">
          <a:solidFill>
            <a:schemeClr val="bg1"/>
          </a:solidFill>
          <a:latin typeface="Frutiger 57Cn" pitchFamily="34" charset="0"/>
        </a:defRPr>
      </a:lvl8pPr>
      <a:lvl9pPr marL="1828800" algn="l" rtl="0" fontAlgn="base">
        <a:spcBef>
          <a:spcPct val="0"/>
        </a:spcBef>
        <a:spcAft>
          <a:spcPct val="0"/>
        </a:spcAft>
        <a:defRPr sz="3200">
          <a:solidFill>
            <a:schemeClr val="bg1"/>
          </a:solidFill>
          <a:latin typeface="Frutiger 57Cn"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ＭＳ Ｐゴシック" pitchFamily="48" charset="-128"/>
          <a:cs typeface="ＭＳ Ｐゴシック"/>
        </a:defRPr>
      </a:lvl1pPr>
      <a:lvl2pPr marL="344488" indent="-344488" algn="l" rtl="0" eaLnBrk="0" fontAlgn="base" hangingPunct="0">
        <a:spcBef>
          <a:spcPct val="20000"/>
        </a:spcBef>
        <a:spcAft>
          <a:spcPct val="0"/>
        </a:spcAft>
        <a:buClr>
          <a:srgbClr val="CC0000"/>
        </a:buClr>
        <a:buFont typeface="Wingdings" pitchFamily="2" charset="2"/>
        <a:buChar char="§"/>
        <a:defRPr sz="3000">
          <a:solidFill>
            <a:schemeClr val="tx1"/>
          </a:solidFill>
          <a:latin typeface="Arial" pitchFamily="34" charset="0"/>
          <a:ea typeface="ＭＳ Ｐゴシック" pitchFamily="48" charset="-128"/>
          <a:cs typeface="ＭＳ Ｐゴシック"/>
        </a:defRPr>
      </a:lvl2pPr>
      <a:lvl3pPr marL="854075" indent="-284163" algn="l" rtl="0" eaLnBrk="0" fontAlgn="base" hangingPunct="0">
        <a:spcBef>
          <a:spcPct val="20000"/>
        </a:spcBef>
        <a:spcAft>
          <a:spcPct val="0"/>
        </a:spcAft>
        <a:buClr>
          <a:srgbClr val="004080"/>
        </a:buClr>
        <a:buFont typeface="Wingdings" pitchFamily="2" charset="2"/>
        <a:buChar char="§"/>
        <a:tabLst>
          <a:tab pos="850900" algn="l"/>
        </a:tabLst>
        <a:defRPr sz="2600">
          <a:solidFill>
            <a:schemeClr val="tx1"/>
          </a:solidFill>
          <a:latin typeface="Arial" pitchFamily="34" charset="0"/>
          <a:ea typeface="ＭＳ Ｐゴシック" pitchFamily="48" charset="-128"/>
          <a:cs typeface="ＭＳ Ｐゴシック"/>
        </a:defRPr>
      </a:lvl3pPr>
      <a:lvl4pPr marL="1198563" indent="-163513" algn="l" rtl="0" eaLnBrk="0" fontAlgn="base" hangingPunct="0">
        <a:spcBef>
          <a:spcPct val="20000"/>
        </a:spcBef>
        <a:spcAft>
          <a:spcPct val="0"/>
        </a:spcAft>
        <a:buChar char="•"/>
        <a:defRPr sz="2000">
          <a:solidFill>
            <a:schemeClr val="tx1"/>
          </a:solidFill>
          <a:latin typeface="Arial" pitchFamily="34" charset="0"/>
          <a:ea typeface="ＭＳ Ｐゴシック" pitchFamily="48"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ＭＳ Ｐゴシック" pitchFamily="48"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6.png"/><Relationship Id="rId4" Type="http://schemas.openxmlformats.org/officeDocument/2006/relationships/image" Target="../media/image35.gif"/></Relationships>
</file>

<file path=ppt/slides/_rels/slide2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37.jpeg"/><Relationship Id="rId7"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16.jpeg"/><Relationship Id="rId10" Type="http://schemas.openxmlformats.org/officeDocument/2006/relationships/image" Target="../media/image33.jpeg"/><Relationship Id="rId4" Type="http://schemas.openxmlformats.org/officeDocument/2006/relationships/image" Target="../media/image38.jpeg"/><Relationship Id="rId9"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4.xml"/><Relationship Id="rId4"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17"/>
          <p:cNvSpPr>
            <a:spLocks noGrp="1"/>
          </p:cNvSpPr>
          <p:nvPr>
            <p:ph type="subTitle" idx="1"/>
          </p:nvPr>
        </p:nvSpPr>
        <p:spPr/>
        <p:txBody>
          <a:bodyPr/>
          <a:lstStyle/>
          <a:p>
            <a:pPr>
              <a:buFontTx/>
              <a:buNone/>
            </a:pPr>
            <a:r>
              <a:rPr lang="en-US" sz="3200" smtClean="0">
                <a:ea typeface="ＭＳ Ｐゴシック"/>
              </a:rPr>
              <a:t>Presentation Title (Strategic Plan)</a:t>
            </a:r>
          </a:p>
        </p:txBody>
      </p:sp>
      <p:sp>
        <p:nvSpPr>
          <p:cNvPr id="7171" name="Rectangle 2"/>
          <p:cNvSpPr txBox="1">
            <a:spLocks noChangeArrowheads="1"/>
          </p:cNvSpPr>
          <p:nvPr/>
        </p:nvSpPr>
        <p:spPr bwMode="auto">
          <a:xfrm>
            <a:off x="381000" y="968375"/>
            <a:ext cx="8534399" cy="1851025"/>
          </a:xfrm>
          <a:prstGeom prst="rect">
            <a:avLst/>
          </a:prstGeom>
          <a:noFill/>
          <a:ln w="9525">
            <a:noFill/>
            <a:miter lim="800000"/>
            <a:headEnd/>
            <a:tailEnd/>
          </a:ln>
        </p:spPr>
        <p:txBody>
          <a:bodyPr anchor="ctr"/>
          <a:lstStyle/>
          <a:p>
            <a:pPr algn="ctr">
              <a:lnSpc>
                <a:spcPts val="4300"/>
              </a:lnSpc>
            </a:pPr>
            <a:r>
              <a:rPr lang="en-US" sz="4000" b="1" dirty="0" smtClean="0">
                <a:solidFill>
                  <a:srgbClr val="004080"/>
                </a:solidFill>
                <a:cs typeface="Arial" pitchFamily="34" charset="0"/>
              </a:rPr>
              <a:t>Health Care Reform, the MA Experience, and the Future </a:t>
            </a:r>
            <a:r>
              <a:rPr lang="en-US" sz="4000" b="1" dirty="0" smtClean="0">
                <a:solidFill>
                  <a:srgbClr val="004080"/>
                </a:solidFill>
                <a:cs typeface="Arial" pitchFamily="34" charset="0"/>
              </a:rPr>
              <a:t>of Academic </a:t>
            </a:r>
            <a:r>
              <a:rPr lang="en-US" sz="4000" b="1" dirty="0" smtClean="0">
                <a:solidFill>
                  <a:srgbClr val="004080"/>
                </a:solidFill>
                <a:cs typeface="Arial" pitchFamily="34" charset="0"/>
              </a:rPr>
              <a:t>Medicine</a:t>
            </a:r>
            <a:endParaRPr lang="en-US" sz="4000" b="1" dirty="0" smtClean="0">
              <a:solidFill>
                <a:srgbClr val="004080"/>
              </a:solidFill>
              <a:cs typeface="Arial" pitchFamily="34" charset="0"/>
            </a:endParaRPr>
          </a:p>
        </p:txBody>
      </p:sp>
      <p:sp>
        <p:nvSpPr>
          <p:cNvPr id="7172" name="Text Box 3"/>
          <p:cNvSpPr txBox="1">
            <a:spLocks noChangeArrowheads="1"/>
          </p:cNvSpPr>
          <p:nvPr/>
        </p:nvSpPr>
        <p:spPr bwMode="auto">
          <a:xfrm>
            <a:off x="438150" y="2209800"/>
            <a:ext cx="8229600" cy="3908762"/>
          </a:xfrm>
          <a:prstGeom prst="rect">
            <a:avLst/>
          </a:prstGeom>
          <a:noFill/>
          <a:ln w="9525">
            <a:noFill/>
            <a:miter lim="800000"/>
            <a:headEnd/>
            <a:tailEnd/>
          </a:ln>
        </p:spPr>
        <p:txBody>
          <a:bodyPr>
            <a:spAutoFit/>
          </a:bodyPr>
          <a:lstStyle/>
          <a:p>
            <a:pPr algn="ctr"/>
            <a:endParaRPr lang="en-US" sz="3200" dirty="0">
              <a:solidFill>
                <a:srgbClr val="004080"/>
              </a:solidFill>
              <a:cs typeface="Arial" pitchFamily="34" charset="0"/>
            </a:endParaRPr>
          </a:p>
          <a:p>
            <a:pPr algn="ctr">
              <a:spcBef>
                <a:spcPct val="50000"/>
              </a:spcBef>
            </a:pPr>
            <a:r>
              <a:rPr lang="en-US" sz="3200" b="1" dirty="0">
                <a:solidFill>
                  <a:srgbClr val="004080"/>
                </a:solidFill>
                <a:cs typeface="Arial" pitchFamily="34" charset="0"/>
              </a:rPr>
              <a:t>Elizabeth G. Nabel, M.D.</a:t>
            </a:r>
          </a:p>
          <a:p>
            <a:pPr algn="ctr">
              <a:spcBef>
                <a:spcPct val="50000"/>
              </a:spcBef>
            </a:pPr>
            <a:r>
              <a:rPr lang="en-US" b="1" dirty="0">
                <a:solidFill>
                  <a:srgbClr val="004080"/>
                </a:solidFill>
                <a:cs typeface="Arial" pitchFamily="34" charset="0"/>
              </a:rPr>
              <a:t>President, Brigham and </a:t>
            </a:r>
            <a:r>
              <a:rPr lang="en-US" b="1" dirty="0" smtClean="0">
                <a:solidFill>
                  <a:srgbClr val="004080"/>
                </a:solidFill>
                <a:cs typeface="Arial" pitchFamily="34" charset="0"/>
              </a:rPr>
              <a:t>Women’s Hospital</a:t>
            </a:r>
            <a:endParaRPr lang="en-US" b="1" dirty="0">
              <a:solidFill>
                <a:srgbClr val="004080"/>
              </a:solidFill>
              <a:cs typeface="Arial" pitchFamily="34" charset="0"/>
            </a:endParaRPr>
          </a:p>
          <a:p>
            <a:pPr algn="ctr"/>
            <a:r>
              <a:rPr lang="en-US" b="1" dirty="0">
                <a:solidFill>
                  <a:srgbClr val="004080"/>
                </a:solidFill>
                <a:cs typeface="Arial" pitchFamily="34" charset="0"/>
              </a:rPr>
              <a:t>Professor of Medicine, Harvard Medical School</a:t>
            </a:r>
          </a:p>
          <a:p>
            <a:pPr algn="ctr">
              <a:spcBef>
                <a:spcPct val="50000"/>
              </a:spcBef>
            </a:pPr>
            <a:endParaRPr lang="en-US" dirty="0">
              <a:cs typeface="Arial" pitchFamily="34" charset="0"/>
            </a:endParaRPr>
          </a:p>
          <a:p>
            <a:pPr algn="ctr"/>
            <a:r>
              <a:rPr lang="en-US" dirty="0" smtClean="0">
                <a:cs typeface="Arial" pitchFamily="34" charset="0"/>
              </a:rPr>
              <a:t>Society of Neurological Surgeons</a:t>
            </a:r>
            <a:endParaRPr lang="en-US" dirty="0">
              <a:cs typeface="Arial" pitchFamily="34" charset="0"/>
            </a:endParaRPr>
          </a:p>
          <a:p>
            <a:pPr algn="ctr"/>
            <a:r>
              <a:rPr lang="en-US" dirty="0" smtClean="0">
                <a:cs typeface="Arial" pitchFamily="34" charset="0"/>
              </a:rPr>
              <a:t>Boston, MA</a:t>
            </a:r>
          </a:p>
          <a:p>
            <a:pPr algn="ctr"/>
            <a:r>
              <a:rPr lang="en-US" dirty="0" smtClean="0">
                <a:cs typeface="Arial" pitchFamily="34" charset="0"/>
              </a:rPr>
              <a:t>June 09, </a:t>
            </a:r>
            <a:r>
              <a:rPr lang="en-US" dirty="0" smtClean="0">
                <a:cs typeface="Arial" pitchFamily="34" charset="0"/>
              </a:rPr>
              <a:t>2013</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 Case for Change:</a:t>
            </a:r>
            <a:br>
              <a:rPr lang="en-US" dirty="0" smtClean="0"/>
            </a:br>
            <a:r>
              <a:rPr lang="en-US" dirty="0" smtClean="0">
                <a:solidFill>
                  <a:srgbClr val="0006FF"/>
                </a:solidFill>
              </a:rPr>
              <a:t>Clinical Care</a:t>
            </a:r>
            <a:endParaRPr lang="en-US" dirty="0">
              <a:solidFill>
                <a:srgbClr val="0006FF"/>
              </a:solidFill>
            </a:endParaRPr>
          </a:p>
        </p:txBody>
      </p:sp>
      <p:sp>
        <p:nvSpPr>
          <p:cNvPr id="3" name="Content Placeholder 2"/>
          <p:cNvSpPr>
            <a:spLocks noGrp="1"/>
          </p:cNvSpPr>
          <p:nvPr>
            <p:ph idx="1"/>
          </p:nvPr>
        </p:nvSpPr>
        <p:spPr>
          <a:xfrm>
            <a:off x="3962400" y="1371600"/>
            <a:ext cx="4953000" cy="2895600"/>
          </a:xfrm>
          <a:ln>
            <a:noFill/>
          </a:ln>
        </p:spPr>
        <p:txBody>
          <a:bodyPr/>
          <a:lstStyle/>
          <a:p>
            <a:r>
              <a:rPr lang="en-US" sz="2600" dirty="0" smtClean="0"/>
              <a:t>Seamless, high-quality patient and family-centered affordable care</a:t>
            </a:r>
          </a:p>
          <a:p>
            <a:r>
              <a:rPr lang="en-US" sz="2600" dirty="0" smtClean="0"/>
              <a:t>Information integration</a:t>
            </a:r>
          </a:p>
          <a:p>
            <a:r>
              <a:rPr lang="en-US" sz="2600" dirty="0" smtClean="0"/>
              <a:t>E-health records</a:t>
            </a:r>
          </a:p>
          <a:p>
            <a:r>
              <a:rPr lang="en-US" sz="2600" dirty="0" smtClean="0"/>
              <a:t>Point-of-care imaging</a:t>
            </a:r>
            <a:endParaRPr lang="en-US" dirty="0" smtClean="0"/>
          </a:p>
          <a:p>
            <a:endParaRPr lang="en-US" dirty="0" smtClean="0"/>
          </a:p>
          <a:p>
            <a:endParaRPr lang="en-US" dirty="0"/>
          </a:p>
        </p:txBody>
      </p:sp>
      <p:pic>
        <p:nvPicPr>
          <p:cNvPr id="6" name="Picture 5" descr="1153_fig1 (1).jpg"/>
          <p:cNvPicPr>
            <a:picLocks noChangeAspect="1"/>
          </p:cNvPicPr>
          <p:nvPr/>
        </p:nvPicPr>
        <p:blipFill>
          <a:blip r:embed="rId2" cstate="print"/>
          <a:stretch>
            <a:fillRect/>
          </a:stretch>
        </p:blipFill>
        <p:spPr>
          <a:xfrm>
            <a:off x="174419" y="3352800"/>
            <a:ext cx="2873581" cy="2057400"/>
          </a:xfrm>
          <a:prstGeom prst="rect">
            <a:avLst/>
          </a:prstGeom>
          <a:ln>
            <a:noFill/>
          </a:ln>
          <a:effectLst>
            <a:outerShdw blurRad="292100" dist="139700" dir="2700000" algn="tl" rotWithShape="0">
              <a:srgbClr val="333333">
                <a:alpha val="65000"/>
              </a:srgbClr>
            </a:outerShdw>
          </a:effectLst>
        </p:spPr>
      </p:pic>
      <p:pic>
        <p:nvPicPr>
          <p:cNvPr id="7" name="Picture 6" descr="ehr.jpg"/>
          <p:cNvPicPr>
            <a:picLocks noChangeAspect="1"/>
          </p:cNvPicPr>
          <p:nvPr/>
        </p:nvPicPr>
        <p:blipFill>
          <a:blip r:embed="rId3" cstate="print"/>
          <a:stretch>
            <a:fillRect/>
          </a:stretch>
        </p:blipFill>
        <p:spPr>
          <a:xfrm>
            <a:off x="3276600" y="4495800"/>
            <a:ext cx="2787522" cy="1876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10"/>
          <p:cNvPicPr>
            <a:picLocks noChangeAspect="1" noChangeArrowheads="1"/>
          </p:cNvPicPr>
          <p:nvPr/>
        </p:nvPicPr>
        <p:blipFill>
          <a:blip r:embed="rId4" cstate="print"/>
          <a:stretch>
            <a:fillRect/>
          </a:stretch>
        </p:blipFill>
        <p:spPr bwMode="auto">
          <a:xfrm>
            <a:off x="228600" y="1371600"/>
            <a:ext cx="2819400" cy="1879600"/>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76200" y="0"/>
            <a:ext cx="8534400" cy="990600"/>
          </a:xfrm>
        </p:spPr>
        <p:txBody>
          <a:bodyPr/>
          <a:lstStyle/>
          <a:p>
            <a:r>
              <a:rPr lang="en-US" sz="3600" dirty="0" smtClean="0">
                <a:ea typeface="ＭＳ Ｐゴシック"/>
              </a:rPr>
              <a:t>Population Health Management</a:t>
            </a:r>
            <a:endParaRPr lang="en-US" sz="3600" dirty="0" smtClean="0">
              <a:ea typeface="ＭＳ Ｐゴシック"/>
              <a:cs typeface="ＭＳ Ｐゴシック"/>
            </a:endParaRPr>
          </a:p>
        </p:txBody>
      </p:sp>
      <p:sp>
        <p:nvSpPr>
          <p:cNvPr id="7172" name="Rectangle 3"/>
          <p:cNvSpPr>
            <a:spLocks noGrp="1" noChangeArrowheads="1"/>
          </p:cNvSpPr>
          <p:nvPr>
            <p:ph type="body" idx="1"/>
          </p:nvPr>
        </p:nvSpPr>
        <p:spPr>
          <a:xfrm>
            <a:off x="152400" y="1295400"/>
            <a:ext cx="8763000" cy="4953000"/>
          </a:xfrm>
        </p:spPr>
        <p:txBody>
          <a:bodyPr/>
          <a:lstStyle/>
          <a:p>
            <a:pPr marL="342900" indent="-342900"/>
            <a:r>
              <a:rPr lang="en-US" dirty="0" smtClean="0">
                <a:ea typeface="ＭＳ Ｐゴシック"/>
                <a:cs typeface="ＭＳ Ｐゴシック"/>
              </a:rPr>
              <a:t>Deliver care in the Community and Develop </a:t>
            </a:r>
            <a:r>
              <a:rPr lang="en-US" dirty="0" smtClean="0">
                <a:ea typeface="ＭＳ Ｐゴシック"/>
                <a:cs typeface="ＭＳ Ｐゴシック"/>
              </a:rPr>
              <a:t>ambulatory care </a:t>
            </a:r>
            <a:r>
              <a:rPr lang="en-US" dirty="0" smtClean="0">
                <a:ea typeface="ＭＳ Ｐゴシック"/>
                <a:cs typeface="ＭＳ Ｐゴシック"/>
              </a:rPr>
              <a:t>delivery</a:t>
            </a:r>
            <a:endParaRPr lang="en-US" dirty="0" smtClean="0">
              <a:ea typeface="ＭＳ Ｐゴシック"/>
              <a:cs typeface="ＭＳ Ｐゴシック"/>
            </a:endParaRPr>
          </a:p>
          <a:p>
            <a:pPr marL="742950" lvl="1" indent="-285750">
              <a:spcBef>
                <a:spcPct val="50000"/>
              </a:spcBef>
            </a:pPr>
            <a:r>
              <a:rPr lang="en-US" sz="2400" dirty="0" smtClean="0">
                <a:ea typeface="ＭＳ Ｐゴシック"/>
              </a:rPr>
              <a:t>Closer to home patient </a:t>
            </a:r>
            <a:r>
              <a:rPr lang="en-US" sz="2400" dirty="0" smtClean="0">
                <a:ea typeface="ＭＳ Ｐゴシック"/>
              </a:rPr>
              <a:t>access</a:t>
            </a:r>
            <a:endParaRPr lang="en-US" sz="2400" dirty="0" smtClean="0">
              <a:ea typeface="ＭＳ Ｐゴシック"/>
            </a:endParaRPr>
          </a:p>
          <a:p>
            <a:pPr marL="742950" lvl="1" indent="-285750">
              <a:spcBef>
                <a:spcPct val="50000"/>
              </a:spcBef>
            </a:pPr>
            <a:r>
              <a:rPr lang="en-US" sz="2400" dirty="0" smtClean="0">
                <a:ea typeface="ＭＳ Ｐゴシック"/>
              </a:rPr>
              <a:t>High quality, innovative practices with employed physicians</a:t>
            </a:r>
          </a:p>
          <a:p>
            <a:pPr marL="742950" lvl="1" indent="-285750">
              <a:spcBef>
                <a:spcPct val="50000"/>
              </a:spcBef>
            </a:pPr>
            <a:r>
              <a:rPr lang="en-US" sz="2400" dirty="0" smtClean="0">
                <a:ea typeface="ＭＳ Ｐゴシック"/>
              </a:rPr>
              <a:t>Support for </a:t>
            </a:r>
            <a:r>
              <a:rPr lang="en-US" sz="2400" dirty="0" smtClean="0">
                <a:ea typeface="ＭＳ Ｐゴシック"/>
              </a:rPr>
              <a:t>Primary Care and Patient-Centered Medical Home</a:t>
            </a:r>
            <a:endParaRPr lang="en-US" sz="2400" dirty="0" smtClean="0">
              <a:ea typeface="ＭＳ Ｐゴシック"/>
            </a:endParaRPr>
          </a:p>
          <a:p>
            <a:pPr marL="742950" lvl="1" indent="-285750">
              <a:spcBef>
                <a:spcPct val="50000"/>
              </a:spcBef>
            </a:pPr>
            <a:r>
              <a:rPr lang="en-US" sz="2400" dirty="0" smtClean="0">
                <a:ea typeface="ＭＳ Ｐゴシック"/>
              </a:rPr>
              <a:t>Support for </a:t>
            </a:r>
            <a:r>
              <a:rPr lang="en-US" sz="2400" dirty="0" smtClean="0">
                <a:ea typeface="ＭＳ Ｐゴシック"/>
              </a:rPr>
              <a:t>our Community Hospitals</a:t>
            </a:r>
            <a:endParaRPr lang="en-US" sz="2400" dirty="0" smtClean="0">
              <a:ea typeface="ＭＳ Ｐゴシック"/>
            </a:endParaRPr>
          </a:p>
          <a:p>
            <a:pPr marL="742950" lvl="1" indent="-285750">
              <a:spcBef>
                <a:spcPct val="50000"/>
              </a:spcBef>
            </a:pPr>
            <a:r>
              <a:rPr lang="en-US" sz="2400" dirty="0" smtClean="0">
                <a:ea typeface="ＭＳ Ｐゴシック"/>
              </a:rPr>
              <a:t>Appropriate complex referrals to </a:t>
            </a:r>
            <a:r>
              <a:rPr lang="en-US" sz="2400" dirty="0" smtClean="0">
                <a:ea typeface="ＭＳ Ｐゴシック"/>
              </a:rPr>
              <a:t>BWH</a:t>
            </a:r>
            <a:endParaRPr lang="en-US" sz="2400" dirty="0" smtClean="0">
              <a:ea typeface="ＭＳ Ｐゴシック"/>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lance-scale.jpg"/>
          <p:cNvPicPr>
            <a:picLocks noChangeAspect="1"/>
          </p:cNvPicPr>
          <p:nvPr/>
        </p:nvPicPr>
        <p:blipFill>
          <a:blip r:embed="rId2" cstate="print">
            <a:lum bright="47000" contrast="-59000"/>
          </a:blip>
          <a:stretch>
            <a:fillRect/>
          </a:stretch>
        </p:blipFill>
        <p:spPr>
          <a:xfrm>
            <a:off x="2349500" y="1752600"/>
            <a:ext cx="3636331" cy="4311650"/>
          </a:xfrm>
          <a:prstGeom prst="rect">
            <a:avLst/>
          </a:prstGeom>
        </p:spPr>
      </p:pic>
      <p:sp>
        <p:nvSpPr>
          <p:cNvPr id="2" name="Title 1"/>
          <p:cNvSpPr>
            <a:spLocks noGrp="1"/>
          </p:cNvSpPr>
          <p:nvPr>
            <p:ph type="title"/>
          </p:nvPr>
        </p:nvSpPr>
        <p:spPr/>
        <p:txBody>
          <a:bodyPr/>
          <a:lstStyle/>
          <a:p>
            <a:r>
              <a:rPr lang="en-US" dirty="0" smtClean="0"/>
              <a:t>Research: </a:t>
            </a:r>
            <a:r>
              <a:rPr lang="en-US" dirty="0" smtClean="0"/>
              <a:t>Do </a:t>
            </a:r>
            <a:r>
              <a:rPr lang="en-US" dirty="0" smtClean="0"/>
              <a:t>Our Methods Need to Change?</a:t>
            </a:r>
            <a:endParaRPr lang="en-US" dirty="0"/>
          </a:p>
        </p:txBody>
      </p:sp>
      <p:sp>
        <p:nvSpPr>
          <p:cNvPr id="3" name="Content Placeholder 2"/>
          <p:cNvSpPr>
            <a:spLocks noGrp="1"/>
          </p:cNvSpPr>
          <p:nvPr>
            <p:ph idx="1"/>
          </p:nvPr>
        </p:nvSpPr>
        <p:spPr>
          <a:xfrm>
            <a:off x="4495800" y="2514600"/>
            <a:ext cx="4343400" cy="2743200"/>
          </a:xfrm>
        </p:spPr>
        <p:txBody>
          <a:bodyPr/>
          <a:lstStyle/>
          <a:p>
            <a:r>
              <a:rPr lang="en-US" dirty="0" smtClean="0"/>
              <a:t>Team science?</a:t>
            </a:r>
          </a:p>
          <a:p>
            <a:r>
              <a:rPr lang="en-US" dirty="0" smtClean="0"/>
              <a:t>Interdisciplinary, inter-sector collaborations?</a:t>
            </a:r>
          </a:p>
          <a:p>
            <a:r>
              <a:rPr lang="en-US" dirty="0" smtClean="0"/>
              <a:t>Competencies?</a:t>
            </a:r>
          </a:p>
          <a:p>
            <a:r>
              <a:rPr lang="en-US" dirty="0" smtClean="0"/>
              <a:t>Flexible locus of care?</a:t>
            </a:r>
          </a:p>
        </p:txBody>
      </p:sp>
      <p:sp>
        <p:nvSpPr>
          <p:cNvPr id="4" name="Content Placeholder 2"/>
          <p:cNvSpPr txBox="1">
            <a:spLocks/>
          </p:cNvSpPr>
          <p:nvPr/>
        </p:nvSpPr>
        <p:spPr bwMode="auto">
          <a:xfrm>
            <a:off x="152400" y="2514600"/>
            <a:ext cx="43434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6075" indent="-346075" eaLnBrk="0" hangingPunct="0">
              <a:spcBef>
                <a:spcPct val="20000"/>
              </a:spcBef>
              <a:buClr>
                <a:srgbClr val="CC0000"/>
              </a:buClr>
              <a:buFont typeface="Wingdings" pitchFamily="2" charset="2"/>
              <a:buChar char="§"/>
              <a:defRPr/>
            </a:pPr>
            <a:r>
              <a:rPr lang="en-US" sz="3000" kern="0" dirty="0" smtClean="0">
                <a:ea typeface="ＭＳ Ｐゴシック" pitchFamily="48" charset="-128"/>
              </a:rPr>
              <a:t>The R01.</a:t>
            </a:r>
          </a:p>
          <a:p>
            <a:pPr marL="346075" marR="0" lvl="0" indent="-346075" algn="l" defTabSz="914400" rtl="0" eaLnBrk="0" fontAlgn="base" latinLnBrk="0" hangingPunct="0">
              <a:lnSpc>
                <a:spcPct val="100000"/>
              </a:lnSpc>
              <a:spcBef>
                <a:spcPct val="20000"/>
              </a:spcBef>
              <a:spcAft>
                <a:spcPct val="0"/>
              </a:spcAft>
              <a:buClr>
                <a:srgbClr val="CC0000"/>
              </a:buClr>
              <a:buSzTx/>
              <a:buFont typeface="Wingdings" pitchFamily="2" charset="2"/>
              <a:buChar char="§"/>
              <a:tabLst/>
              <a:defRPr/>
            </a:pPr>
            <a:r>
              <a:rPr lang="en-US" sz="3000" kern="0" dirty="0" smtClean="0">
                <a:ea typeface="ＭＳ Ｐゴシック" pitchFamily="48" charset="-128"/>
              </a:rPr>
              <a:t>The Lab.</a:t>
            </a:r>
            <a:endParaRPr kumimoji="0" lang="en-US" sz="3000" b="0" i="0" u="none" strike="noStrike" kern="0" cap="none" spc="0" normalizeH="0" baseline="0" noProof="0" dirty="0" smtClean="0">
              <a:ln>
                <a:noFill/>
              </a:ln>
              <a:solidFill>
                <a:schemeClr val="tx1"/>
              </a:solidFill>
              <a:effectLst/>
              <a:uLnTx/>
              <a:uFillTx/>
              <a:latin typeface="Arial" pitchFamily="34" charset="0"/>
              <a:ea typeface="ＭＳ Ｐゴシック" pitchFamily="48" charset="-128"/>
              <a:cs typeface="ＭＳ Ｐゴシック"/>
            </a:endParaRPr>
          </a:p>
          <a:p>
            <a:pPr marL="346075" marR="0" lvl="0" indent="-346075" algn="l" defTabSz="914400" rtl="0" eaLnBrk="0" fontAlgn="base" latinLnBrk="0" hangingPunct="0">
              <a:lnSpc>
                <a:spcPct val="100000"/>
              </a:lnSpc>
              <a:spcBef>
                <a:spcPct val="20000"/>
              </a:spcBef>
              <a:spcAft>
                <a:spcPct val="0"/>
              </a:spcAft>
              <a:buClr>
                <a:srgbClr val="CC0000"/>
              </a:buClr>
              <a:buSzTx/>
              <a:buFont typeface="Wingdings" pitchFamily="2" charset="2"/>
              <a:buChar char="§"/>
              <a:tabLst/>
              <a:defRPr/>
            </a:pPr>
            <a:r>
              <a:rPr kumimoji="0" lang="en-US" sz="3000" b="0" i="0" u="none" strike="noStrike" kern="0" cap="none" spc="0" normalizeH="0" baseline="0" noProof="0" dirty="0" smtClean="0">
                <a:ln>
                  <a:noFill/>
                </a:ln>
                <a:solidFill>
                  <a:schemeClr val="tx1"/>
                </a:solidFill>
                <a:effectLst/>
                <a:uLnTx/>
                <a:uFillTx/>
                <a:latin typeface="Arial" pitchFamily="34" charset="0"/>
                <a:ea typeface="ＭＳ Ｐゴシック" pitchFamily="48" charset="-128"/>
                <a:cs typeface="ＭＳ Ｐゴシック"/>
              </a:rPr>
              <a:t>Facts</a:t>
            </a:r>
            <a:r>
              <a:rPr lang="en-US" sz="3000" kern="0" dirty="0" smtClean="0">
                <a:ea typeface="ＭＳ Ｐゴシック" pitchFamily="48" charset="-128"/>
              </a:rPr>
              <a:t>, requirements, courses.</a:t>
            </a:r>
          </a:p>
          <a:p>
            <a:pPr marL="346075" marR="0" lvl="0" indent="-346075" algn="l" defTabSz="914400" rtl="0" eaLnBrk="0" fontAlgn="base" latinLnBrk="0" hangingPunct="0">
              <a:lnSpc>
                <a:spcPct val="100000"/>
              </a:lnSpc>
              <a:spcBef>
                <a:spcPct val="20000"/>
              </a:spcBef>
              <a:spcAft>
                <a:spcPct val="0"/>
              </a:spcAft>
              <a:buClr>
                <a:srgbClr val="CC0000"/>
              </a:buClr>
              <a:buSzTx/>
              <a:buFont typeface="Wingdings" pitchFamily="2" charset="2"/>
              <a:buChar char="§"/>
              <a:tabLst/>
              <a:defRPr/>
            </a:pPr>
            <a:r>
              <a:rPr kumimoji="0" lang="en-US" sz="3000" b="0" i="0" u="none" strike="noStrike" kern="0" cap="none" spc="0" normalizeH="0" baseline="0" noProof="0" dirty="0" smtClean="0">
                <a:ln>
                  <a:noFill/>
                </a:ln>
                <a:solidFill>
                  <a:schemeClr val="tx1"/>
                </a:solidFill>
                <a:effectLst/>
                <a:uLnTx/>
                <a:uFillTx/>
                <a:latin typeface="Arial" pitchFamily="34" charset="0"/>
                <a:ea typeface="ＭＳ Ｐゴシック" pitchFamily="48" charset="-128"/>
                <a:cs typeface="ＭＳ Ｐゴシック"/>
              </a:rPr>
              <a:t>In-patient visits.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 Case for Change: </a:t>
            </a:r>
            <a:br>
              <a:rPr lang="en-US" dirty="0" smtClean="0"/>
            </a:br>
            <a:r>
              <a:rPr lang="en-US" dirty="0" smtClean="0"/>
              <a:t>New Directions in </a:t>
            </a:r>
            <a:r>
              <a:rPr lang="en-US" dirty="0" smtClean="0">
                <a:solidFill>
                  <a:srgbClr val="0006FF"/>
                </a:solidFill>
              </a:rPr>
              <a:t>Research</a:t>
            </a:r>
            <a:endParaRPr lang="en-US" dirty="0">
              <a:solidFill>
                <a:srgbClr val="0006FF"/>
              </a:solidFill>
            </a:endParaRPr>
          </a:p>
        </p:txBody>
      </p:sp>
      <p:sp>
        <p:nvSpPr>
          <p:cNvPr id="3" name="Content Placeholder 2"/>
          <p:cNvSpPr>
            <a:spLocks noGrp="1"/>
          </p:cNvSpPr>
          <p:nvPr>
            <p:ph idx="1"/>
          </p:nvPr>
        </p:nvSpPr>
        <p:spPr>
          <a:xfrm>
            <a:off x="3352800" y="1371600"/>
            <a:ext cx="5715000" cy="4267200"/>
          </a:xfrm>
        </p:spPr>
        <p:txBody>
          <a:bodyPr/>
          <a:lstStyle/>
          <a:p>
            <a:r>
              <a:rPr lang="en-US" sz="2200" dirty="0" smtClean="0"/>
              <a:t>New revenue sources</a:t>
            </a:r>
          </a:p>
          <a:p>
            <a:r>
              <a:rPr lang="en-US" sz="2200" dirty="0" smtClean="0"/>
              <a:t>Partner with venture capital, biotech, </a:t>
            </a:r>
            <a:r>
              <a:rPr lang="en-US" sz="2200" dirty="0" err="1" smtClean="0"/>
              <a:t>pharma</a:t>
            </a:r>
            <a:endParaRPr lang="en-US" sz="2200" dirty="0" smtClean="0"/>
          </a:p>
          <a:p>
            <a:r>
              <a:rPr lang="en-US" sz="2200" dirty="0" smtClean="0"/>
              <a:t>Specific diseases instead of general alliances</a:t>
            </a:r>
          </a:p>
          <a:p>
            <a:r>
              <a:rPr lang="en-US" sz="2200" dirty="0" smtClean="0"/>
              <a:t>Systems approach to research process; Cross-institutional research platforms</a:t>
            </a:r>
          </a:p>
          <a:p>
            <a:r>
              <a:rPr lang="en-US" sz="2200" dirty="0" smtClean="0"/>
              <a:t>Secondary use of health care data</a:t>
            </a:r>
          </a:p>
          <a:p>
            <a:r>
              <a:rPr lang="en-US" sz="2200" dirty="0" smtClean="0"/>
              <a:t>Focus beyond drug discovery including those in diagnostics, devices and emerging IT platforms</a:t>
            </a:r>
          </a:p>
          <a:p>
            <a:endParaRPr lang="en-US" sz="2200" dirty="0" smtClean="0"/>
          </a:p>
          <a:p>
            <a:endParaRPr lang="en-US" sz="2200" dirty="0" smtClean="0"/>
          </a:p>
          <a:p>
            <a:endParaRPr lang="en-US" sz="2200" dirty="0" smtClean="0"/>
          </a:p>
          <a:p>
            <a:endParaRPr lang="en-US" sz="2200" dirty="0"/>
          </a:p>
        </p:txBody>
      </p:sp>
      <p:pic>
        <p:nvPicPr>
          <p:cNvPr id="4" name="Picture 4" descr="Research3.jpg"/>
          <p:cNvPicPr>
            <a:picLocks noChangeAspect="1"/>
          </p:cNvPicPr>
          <p:nvPr/>
        </p:nvPicPr>
        <p:blipFill>
          <a:blip r:embed="rId2" cstate="print"/>
          <a:srcRect/>
          <a:stretch>
            <a:fillRect/>
          </a:stretch>
        </p:blipFill>
        <p:spPr bwMode="auto">
          <a:xfrm>
            <a:off x="152400" y="1295400"/>
            <a:ext cx="2198688" cy="1463675"/>
          </a:xfrm>
          <a:prstGeom prst="rect">
            <a:avLst/>
          </a:prstGeom>
          <a:ln>
            <a:noFill/>
          </a:ln>
          <a:effectLst>
            <a:outerShdw blurRad="292100" dist="139700" dir="2700000" algn="tl" rotWithShape="0">
              <a:srgbClr val="333333">
                <a:alpha val="65000"/>
              </a:srgbClr>
            </a:outerShdw>
          </a:effectLst>
          <a:extLst/>
        </p:spPr>
      </p:pic>
      <p:pic>
        <p:nvPicPr>
          <p:cNvPr id="5" name="Picture 4" descr="Ed1.jpg"/>
          <p:cNvPicPr>
            <a:picLocks noChangeAspect="1"/>
          </p:cNvPicPr>
          <p:nvPr/>
        </p:nvPicPr>
        <p:blipFill>
          <a:blip r:embed="rId3" cstate="print"/>
          <a:srcRect/>
          <a:stretch>
            <a:fillRect/>
          </a:stretch>
        </p:blipFill>
        <p:spPr bwMode="auto">
          <a:xfrm>
            <a:off x="457200" y="2889250"/>
            <a:ext cx="2286000" cy="1530350"/>
          </a:xfrm>
          <a:prstGeom prst="rect">
            <a:avLst/>
          </a:prstGeom>
          <a:ln>
            <a:noFill/>
          </a:ln>
          <a:effectLst>
            <a:outerShdw blurRad="292100" dist="139700" dir="2700000" algn="tl" rotWithShape="0">
              <a:srgbClr val="333333">
                <a:alpha val="65000"/>
              </a:srgbClr>
            </a:outerShdw>
          </a:effectLst>
          <a:extLst/>
        </p:spPr>
      </p:pic>
      <p:pic>
        <p:nvPicPr>
          <p:cNvPr id="6" name="Picture 15"/>
          <p:cNvPicPr>
            <a:picLocks noChangeAspect="1" noChangeArrowheads="1"/>
          </p:cNvPicPr>
          <p:nvPr/>
        </p:nvPicPr>
        <p:blipFill>
          <a:blip r:embed="rId4" cstate="print"/>
          <a:stretch>
            <a:fillRect/>
          </a:stretch>
        </p:blipFill>
        <p:spPr bwMode="auto">
          <a:xfrm>
            <a:off x="762000" y="4572000"/>
            <a:ext cx="2403475" cy="1530350"/>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bwMode="auto">
          <a:xfrm>
            <a:off x="685800" y="2446338"/>
            <a:ext cx="7239000" cy="0"/>
          </a:xfrm>
          <a:prstGeom prst="straightConnector1">
            <a:avLst/>
          </a:prstGeom>
          <a:noFill/>
          <a:ln w="76200" cap="flat" cmpd="sng" algn="ctr">
            <a:solidFill>
              <a:schemeClr val="accent1">
                <a:lumMod val="50000"/>
              </a:schemeClr>
            </a:solidFill>
            <a:prstDash val="solid"/>
            <a:round/>
            <a:headEnd type="oval"/>
            <a:tailEnd type="oval"/>
          </a:ln>
          <a:effectLst/>
        </p:spPr>
      </p:cxnSp>
      <p:cxnSp>
        <p:nvCxnSpPr>
          <p:cNvPr id="19" name="Straight Connector 18"/>
          <p:cNvCxnSpPr/>
          <p:nvPr/>
        </p:nvCxnSpPr>
        <p:spPr bwMode="auto">
          <a:xfrm>
            <a:off x="3317875" y="2227263"/>
            <a:ext cx="0" cy="457200"/>
          </a:xfrm>
          <a:prstGeom prst="line">
            <a:avLst/>
          </a:prstGeom>
          <a:noFill/>
          <a:ln w="9525" cap="flat" cmpd="sng" algn="ctr">
            <a:solidFill>
              <a:schemeClr val="accent1">
                <a:lumMod val="50000"/>
              </a:schemeClr>
            </a:solidFill>
            <a:prstDash val="solid"/>
            <a:round/>
            <a:headEnd type="none" w="med" len="med"/>
            <a:tailEnd type="none" w="med" len="med"/>
          </a:ln>
          <a:effectLst/>
        </p:spPr>
      </p:cxnSp>
      <p:cxnSp>
        <p:nvCxnSpPr>
          <p:cNvPr id="22" name="Straight Connector 21"/>
          <p:cNvCxnSpPr/>
          <p:nvPr/>
        </p:nvCxnSpPr>
        <p:spPr bwMode="auto">
          <a:xfrm>
            <a:off x="5364163" y="2227263"/>
            <a:ext cx="0" cy="457200"/>
          </a:xfrm>
          <a:prstGeom prst="line">
            <a:avLst/>
          </a:prstGeom>
          <a:noFill/>
          <a:ln w="9525" cap="flat" cmpd="sng" algn="ctr">
            <a:solidFill>
              <a:schemeClr val="accent1">
                <a:lumMod val="50000"/>
              </a:schemeClr>
            </a:solidFill>
            <a:prstDash val="solid"/>
            <a:round/>
            <a:headEnd type="none" w="med" len="med"/>
            <a:tailEnd type="none" w="med" len="med"/>
          </a:ln>
          <a:effectLst/>
        </p:spPr>
      </p:cxnSp>
      <p:cxnSp>
        <p:nvCxnSpPr>
          <p:cNvPr id="23" name="Straight Connector 22"/>
          <p:cNvCxnSpPr/>
          <p:nvPr/>
        </p:nvCxnSpPr>
        <p:spPr bwMode="auto">
          <a:xfrm>
            <a:off x="1828800" y="2217738"/>
            <a:ext cx="0" cy="457200"/>
          </a:xfrm>
          <a:prstGeom prst="line">
            <a:avLst/>
          </a:prstGeom>
          <a:noFill/>
          <a:ln w="9525" cap="flat" cmpd="sng" algn="ctr">
            <a:solidFill>
              <a:schemeClr val="accent1">
                <a:lumMod val="50000"/>
              </a:schemeClr>
            </a:solidFill>
            <a:prstDash val="solid"/>
            <a:round/>
            <a:headEnd type="none" w="med" len="med"/>
            <a:tailEnd type="none" w="med" len="med"/>
          </a:ln>
          <a:effectLst/>
        </p:spPr>
      </p:cxnSp>
      <p:sp>
        <p:nvSpPr>
          <p:cNvPr id="37894" name="TextBox 25"/>
          <p:cNvSpPr txBox="1">
            <a:spLocks noChangeArrowheads="1"/>
          </p:cNvSpPr>
          <p:nvPr/>
        </p:nvSpPr>
        <p:spPr bwMode="auto">
          <a:xfrm>
            <a:off x="217592" y="1836738"/>
            <a:ext cx="1258679" cy="276999"/>
          </a:xfrm>
          <a:prstGeom prst="rect">
            <a:avLst/>
          </a:prstGeom>
          <a:noFill/>
          <a:ln w="9525">
            <a:noFill/>
            <a:miter lim="800000"/>
            <a:headEnd/>
            <a:tailEnd/>
          </a:ln>
        </p:spPr>
        <p:txBody>
          <a:bodyPr wrap="none">
            <a:spAutoFit/>
          </a:bodyPr>
          <a:lstStyle/>
          <a:p>
            <a:pPr algn="ctr"/>
            <a:r>
              <a:rPr lang="en-US" sz="1200" dirty="0">
                <a:latin typeface="Arial" pitchFamily="34" charset="0"/>
                <a:cs typeface="Arial" pitchFamily="34" charset="0"/>
              </a:rPr>
              <a:t>Basic Research</a:t>
            </a:r>
          </a:p>
        </p:txBody>
      </p:sp>
      <p:sp>
        <p:nvSpPr>
          <p:cNvPr id="37895" name="TextBox 26"/>
          <p:cNvSpPr txBox="1">
            <a:spLocks noChangeArrowheads="1"/>
          </p:cNvSpPr>
          <p:nvPr/>
        </p:nvSpPr>
        <p:spPr bwMode="auto">
          <a:xfrm>
            <a:off x="228600" y="2751138"/>
            <a:ext cx="838200" cy="460375"/>
          </a:xfrm>
          <a:prstGeom prst="rect">
            <a:avLst/>
          </a:prstGeom>
          <a:noFill/>
          <a:ln w="9525">
            <a:noFill/>
            <a:miter lim="800000"/>
            <a:headEnd/>
            <a:tailEnd/>
          </a:ln>
        </p:spPr>
        <p:txBody>
          <a:bodyPr>
            <a:spAutoFit/>
          </a:bodyPr>
          <a:lstStyle/>
          <a:p>
            <a:pPr algn="ctr"/>
            <a:r>
              <a:rPr lang="en-US" sz="1200" dirty="0">
                <a:latin typeface="Arial" pitchFamily="34" charset="0"/>
                <a:cs typeface="Arial" pitchFamily="34" charset="0"/>
              </a:rPr>
              <a:t>2,200 P.I.s</a:t>
            </a:r>
          </a:p>
        </p:txBody>
      </p:sp>
      <p:sp>
        <p:nvSpPr>
          <p:cNvPr id="37896" name="TextBox 27"/>
          <p:cNvSpPr txBox="1">
            <a:spLocks noChangeArrowheads="1"/>
          </p:cNvSpPr>
          <p:nvPr/>
        </p:nvSpPr>
        <p:spPr bwMode="auto">
          <a:xfrm>
            <a:off x="1219200" y="1608138"/>
            <a:ext cx="1312863" cy="461665"/>
          </a:xfrm>
          <a:prstGeom prst="rect">
            <a:avLst/>
          </a:prstGeom>
          <a:noFill/>
          <a:ln w="9525">
            <a:noFill/>
            <a:miter lim="800000"/>
            <a:headEnd/>
            <a:tailEnd/>
          </a:ln>
        </p:spPr>
        <p:txBody>
          <a:bodyPr>
            <a:spAutoFit/>
          </a:bodyPr>
          <a:lstStyle/>
          <a:p>
            <a:pPr algn="ctr"/>
            <a:r>
              <a:rPr lang="en-US" sz="1200" dirty="0">
                <a:latin typeface="Arial" pitchFamily="34" charset="0"/>
                <a:cs typeface="Arial" pitchFamily="34" charset="0"/>
              </a:rPr>
              <a:t>Clinical Research</a:t>
            </a:r>
          </a:p>
        </p:txBody>
      </p:sp>
      <p:sp>
        <p:nvSpPr>
          <p:cNvPr id="37897" name="TextBox 28"/>
          <p:cNvSpPr txBox="1">
            <a:spLocks noChangeArrowheads="1"/>
          </p:cNvSpPr>
          <p:nvPr/>
        </p:nvSpPr>
        <p:spPr bwMode="auto">
          <a:xfrm>
            <a:off x="1284239" y="2751138"/>
            <a:ext cx="962123" cy="461665"/>
          </a:xfrm>
          <a:prstGeom prst="rect">
            <a:avLst/>
          </a:prstGeom>
          <a:noFill/>
          <a:ln w="9525">
            <a:noFill/>
            <a:miter lim="800000"/>
            <a:headEnd/>
            <a:tailEnd/>
          </a:ln>
        </p:spPr>
        <p:txBody>
          <a:bodyPr wrap="none">
            <a:spAutoFit/>
          </a:bodyPr>
          <a:lstStyle/>
          <a:p>
            <a:pPr algn="ctr"/>
            <a:r>
              <a:rPr lang="en-US" sz="1200" dirty="0">
                <a:latin typeface="Arial" pitchFamily="34" charset="0"/>
                <a:cs typeface="Arial" pitchFamily="34" charset="0"/>
              </a:rPr>
              <a:t>6,600</a:t>
            </a:r>
          </a:p>
          <a:p>
            <a:pPr algn="ctr"/>
            <a:r>
              <a:rPr lang="en-US" sz="1200" dirty="0">
                <a:latin typeface="Arial" pitchFamily="34" charset="0"/>
                <a:cs typeface="Arial" pitchFamily="34" charset="0"/>
              </a:rPr>
              <a:t>Active MDs</a:t>
            </a:r>
          </a:p>
        </p:txBody>
      </p:sp>
      <p:sp>
        <p:nvSpPr>
          <p:cNvPr id="37898" name="TextBox 29"/>
          <p:cNvSpPr txBox="1">
            <a:spLocks noChangeArrowheads="1"/>
          </p:cNvSpPr>
          <p:nvPr/>
        </p:nvSpPr>
        <p:spPr bwMode="auto">
          <a:xfrm>
            <a:off x="2362200" y="1600200"/>
            <a:ext cx="1660525" cy="461665"/>
          </a:xfrm>
          <a:prstGeom prst="rect">
            <a:avLst/>
          </a:prstGeom>
          <a:noFill/>
          <a:ln w="9525">
            <a:noFill/>
            <a:miter lim="800000"/>
            <a:headEnd/>
            <a:tailEnd/>
          </a:ln>
        </p:spPr>
        <p:txBody>
          <a:bodyPr>
            <a:spAutoFit/>
          </a:bodyPr>
          <a:lstStyle/>
          <a:p>
            <a:pPr algn="ctr"/>
            <a:r>
              <a:rPr lang="en-US" sz="1200" dirty="0">
                <a:latin typeface="Arial" pitchFamily="34" charset="0"/>
                <a:cs typeface="Arial" pitchFamily="34" charset="0"/>
              </a:rPr>
              <a:t>Translational</a:t>
            </a:r>
          </a:p>
          <a:p>
            <a:pPr algn="ctr"/>
            <a:r>
              <a:rPr lang="en-US" sz="1200" dirty="0">
                <a:latin typeface="Arial" pitchFamily="34" charset="0"/>
                <a:cs typeface="Arial" pitchFamily="34" charset="0"/>
              </a:rPr>
              <a:t>Research</a:t>
            </a:r>
          </a:p>
        </p:txBody>
      </p:sp>
      <p:sp>
        <p:nvSpPr>
          <p:cNvPr id="37899" name="TextBox 30"/>
          <p:cNvSpPr txBox="1">
            <a:spLocks noChangeArrowheads="1"/>
          </p:cNvSpPr>
          <p:nvPr/>
        </p:nvSpPr>
        <p:spPr bwMode="auto">
          <a:xfrm>
            <a:off x="2438400" y="2743200"/>
            <a:ext cx="1327150" cy="646112"/>
          </a:xfrm>
          <a:prstGeom prst="rect">
            <a:avLst/>
          </a:prstGeom>
          <a:noFill/>
          <a:ln w="9525">
            <a:noFill/>
            <a:miter lim="800000"/>
            <a:headEnd/>
            <a:tailEnd/>
          </a:ln>
        </p:spPr>
        <p:txBody>
          <a:bodyPr wrap="none">
            <a:spAutoFit/>
          </a:bodyPr>
          <a:lstStyle/>
          <a:p>
            <a:pPr algn="ctr"/>
            <a:r>
              <a:rPr lang="en-US" sz="1200" dirty="0">
                <a:latin typeface="Arial" pitchFamily="34" charset="0"/>
                <a:cs typeface="Arial" pitchFamily="34" charset="0"/>
              </a:rPr>
              <a:t>CTSA</a:t>
            </a:r>
          </a:p>
          <a:p>
            <a:pPr algn="ctr"/>
            <a:r>
              <a:rPr lang="en-US" sz="1200" dirty="0">
                <a:latin typeface="Arial" pitchFamily="34" charset="0"/>
                <a:cs typeface="Arial" pitchFamily="34" charset="0"/>
              </a:rPr>
              <a:t>Harvard Catalyst</a:t>
            </a:r>
          </a:p>
          <a:p>
            <a:pPr algn="ctr"/>
            <a:r>
              <a:rPr lang="en-US" sz="1200" dirty="0">
                <a:latin typeface="Arial" pitchFamily="34" charset="0"/>
                <a:cs typeface="Arial" pitchFamily="34" charset="0"/>
              </a:rPr>
              <a:t>Basic/Clinical</a:t>
            </a:r>
          </a:p>
        </p:txBody>
      </p:sp>
      <p:sp>
        <p:nvSpPr>
          <p:cNvPr id="37900" name="TextBox 31"/>
          <p:cNvSpPr txBox="1">
            <a:spLocks noChangeArrowheads="1"/>
          </p:cNvSpPr>
          <p:nvPr/>
        </p:nvSpPr>
        <p:spPr bwMode="auto">
          <a:xfrm>
            <a:off x="4554538" y="1608138"/>
            <a:ext cx="1524000" cy="461665"/>
          </a:xfrm>
          <a:prstGeom prst="rect">
            <a:avLst/>
          </a:prstGeom>
          <a:noFill/>
          <a:ln w="9525">
            <a:noFill/>
            <a:miter lim="800000"/>
            <a:headEnd/>
            <a:tailEnd/>
          </a:ln>
        </p:spPr>
        <p:txBody>
          <a:bodyPr>
            <a:spAutoFit/>
          </a:bodyPr>
          <a:lstStyle/>
          <a:p>
            <a:pPr algn="ctr"/>
            <a:r>
              <a:rPr lang="en-US" sz="1200" dirty="0">
                <a:latin typeface="Arial" pitchFamily="34" charset="0"/>
                <a:cs typeface="Arial" pitchFamily="34" charset="0"/>
              </a:rPr>
              <a:t>Technology</a:t>
            </a:r>
          </a:p>
          <a:p>
            <a:pPr algn="ctr"/>
            <a:r>
              <a:rPr lang="en-US" sz="1200" dirty="0">
                <a:latin typeface="Arial" pitchFamily="34" charset="0"/>
                <a:cs typeface="Arial" pitchFamily="34" charset="0"/>
              </a:rPr>
              <a:t>Development</a:t>
            </a:r>
          </a:p>
        </p:txBody>
      </p:sp>
      <p:sp>
        <p:nvSpPr>
          <p:cNvPr id="37901" name="TextBox 33"/>
          <p:cNvSpPr txBox="1">
            <a:spLocks noChangeArrowheads="1"/>
          </p:cNvSpPr>
          <p:nvPr/>
        </p:nvSpPr>
        <p:spPr bwMode="auto">
          <a:xfrm>
            <a:off x="4056194" y="2751138"/>
            <a:ext cx="2238113" cy="646331"/>
          </a:xfrm>
          <a:prstGeom prst="rect">
            <a:avLst/>
          </a:prstGeom>
          <a:noFill/>
          <a:ln w="9525">
            <a:noFill/>
            <a:miter lim="800000"/>
            <a:headEnd/>
            <a:tailEnd/>
          </a:ln>
        </p:spPr>
        <p:txBody>
          <a:bodyPr wrap="none">
            <a:spAutoFit/>
          </a:bodyPr>
          <a:lstStyle/>
          <a:p>
            <a:pPr algn="ctr"/>
            <a:r>
              <a:rPr lang="en-US" sz="1200" dirty="0">
                <a:latin typeface="Arial" pitchFamily="34" charset="0"/>
                <a:cs typeface="Arial" pitchFamily="34" charset="0"/>
              </a:rPr>
              <a:t>Project Planning/management</a:t>
            </a:r>
          </a:p>
          <a:p>
            <a:pPr algn="ctr"/>
            <a:r>
              <a:rPr lang="en-US" sz="1200" dirty="0">
                <a:latin typeface="Arial" pitchFamily="34" charset="0"/>
                <a:cs typeface="Arial" pitchFamily="34" charset="0"/>
              </a:rPr>
              <a:t> Engineering/human studies</a:t>
            </a:r>
          </a:p>
          <a:p>
            <a:pPr algn="ctr"/>
            <a:r>
              <a:rPr lang="en-US" sz="1200" dirty="0">
                <a:latin typeface="Arial" pitchFamily="34" charset="0"/>
                <a:cs typeface="Arial" pitchFamily="34" charset="0"/>
              </a:rPr>
              <a:t>Business/market analysis</a:t>
            </a:r>
          </a:p>
        </p:txBody>
      </p:sp>
      <p:sp>
        <p:nvSpPr>
          <p:cNvPr id="37902" name="TextBox 34"/>
          <p:cNvSpPr txBox="1">
            <a:spLocks noChangeArrowheads="1"/>
          </p:cNvSpPr>
          <p:nvPr/>
        </p:nvSpPr>
        <p:spPr bwMode="auto">
          <a:xfrm>
            <a:off x="6477000" y="1836738"/>
            <a:ext cx="2438400" cy="276999"/>
          </a:xfrm>
          <a:prstGeom prst="rect">
            <a:avLst/>
          </a:prstGeom>
          <a:noFill/>
          <a:ln w="9525">
            <a:noFill/>
            <a:miter lim="800000"/>
            <a:headEnd/>
            <a:tailEnd/>
          </a:ln>
        </p:spPr>
        <p:txBody>
          <a:bodyPr>
            <a:spAutoFit/>
          </a:bodyPr>
          <a:lstStyle/>
          <a:p>
            <a:pPr algn="ctr"/>
            <a:r>
              <a:rPr lang="en-US" sz="1200" dirty="0">
                <a:latin typeface="Arial" pitchFamily="34" charset="0"/>
                <a:cs typeface="Arial" pitchFamily="34" charset="0"/>
              </a:rPr>
              <a:t>Healthcare Delivery</a:t>
            </a:r>
          </a:p>
        </p:txBody>
      </p:sp>
      <p:sp>
        <p:nvSpPr>
          <p:cNvPr id="37903" name="TextBox 35"/>
          <p:cNvSpPr txBox="1">
            <a:spLocks noChangeArrowheads="1"/>
          </p:cNvSpPr>
          <p:nvPr/>
        </p:nvSpPr>
        <p:spPr bwMode="auto">
          <a:xfrm>
            <a:off x="6705600" y="2743200"/>
            <a:ext cx="2027238" cy="830262"/>
          </a:xfrm>
          <a:prstGeom prst="rect">
            <a:avLst/>
          </a:prstGeom>
          <a:noFill/>
          <a:ln w="9525">
            <a:noFill/>
            <a:miter lim="800000"/>
            <a:headEnd/>
            <a:tailEnd/>
          </a:ln>
        </p:spPr>
        <p:txBody>
          <a:bodyPr wrap="none">
            <a:spAutoFit/>
          </a:bodyPr>
          <a:lstStyle/>
          <a:p>
            <a:pPr algn="ctr"/>
            <a:r>
              <a:rPr lang="en-US" sz="1200" dirty="0">
                <a:latin typeface="Arial" pitchFamily="34" charset="0"/>
                <a:cs typeface="Arial" pitchFamily="34" charset="0"/>
              </a:rPr>
              <a:t>AMCs</a:t>
            </a:r>
          </a:p>
          <a:p>
            <a:pPr algn="ctr"/>
            <a:r>
              <a:rPr lang="en-US" sz="1200" dirty="0">
                <a:latin typeface="Arial" pitchFamily="34" charset="0"/>
                <a:cs typeface="Arial" pitchFamily="34" charset="0"/>
              </a:rPr>
              <a:t>Community Hospitals</a:t>
            </a:r>
          </a:p>
          <a:p>
            <a:pPr algn="ctr"/>
            <a:r>
              <a:rPr lang="en-US" sz="1200" dirty="0">
                <a:latin typeface="Arial" pitchFamily="34" charset="0"/>
                <a:cs typeface="Arial" pitchFamily="34" charset="0"/>
              </a:rPr>
              <a:t>Non-acute Care Centers</a:t>
            </a:r>
          </a:p>
          <a:p>
            <a:pPr algn="ctr"/>
            <a:r>
              <a:rPr lang="en-US" sz="1200" dirty="0">
                <a:latin typeface="Arial" pitchFamily="34" charset="0"/>
                <a:cs typeface="Arial" pitchFamily="34" charset="0"/>
              </a:rPr>
              <a:t>Community Health Centers</a:t>
            </a:r>
          </a:p>
        </p:txBody>
      </p:sp>
      <p:sp>
        <p:nvSpPr>
          <p:cNvPr id="24" name="Title 20"/>
          <p:cNvSpPr txBox="1">
            <a:spLocks/>
          </p:cNvSpPr>
          <p:nvPr/>
        </p:nvSpPr>
        <p:spPr>
          <a:xfrm>
            <a:off x="304800" y="762000"/>
            <a:ext cx="8229600" cy="838200"/>
          </a:xfrm>
          <a:prstGeom prst="rect">
            <a:avLst/>
          </a:prstGeom>
        </p:spPr>
        <p:txBody>
          <a:bodyPr anchor="ctr">
            <a:normAutofit/>
          </a:bodyPr>
          <a:lstStyle/>
          <a:p>
            <a:pPr algn="ctr" fontAlgn="auto">
              <a:spcAft>
                <a:spcPts val="0"/>
              </a:spcAft>
              <a:defRPr/>
            </a:pPr>
            <a:endParaRPr lang="en-US" sz="2000" dirty="0">
              <a:latin typeface="+mj-lt"/>
              <a:ea typeface="+mj-ea"/>
              <a:cs typeface="+mj-cs"/>
            </a:endParaRPr>
          </a:p>
        </p:txBody>
      </p:sp>
      <p:sp>
        <p:nvSpPr>
          <p:cNvPr id="33" name="Left Brace 32"/>
          <p:cNvSpPr>
            <a:spLocks/>
          </p:cNvSpPr>
          <p:nvPr/>
        </p:nvSpPr>
        <p:spPr bwMode="auto">
          <a:xfrm rot="-5400000">
            <a:off x="1866900" y="2171700"/>
            <a:ext cx="533400" cy="3505200"/>
          </a:xfrm>
          <a:prstGeom prst="leftBrace">
            <a:avLst>
              <a:gd name="adj1" fmla="val 97933"/>
              <a:gd name="adj2" fmla="val 48222"/>
            </a:avLst>
          </a:prstGeom>
          <a:noFill/>
          <a:ln w="9525" algn="ctr">
            <a:solidFill>
              <a:srgbClr val="FF0000"/>
            </a:solidFill>
            <a:round/>
            <a:headEnd/>
            <a:tailEnd/>
          </a:ln>
        </p:spPr>
        <p:txBody>
          <a:bodyPr vert="eaVert" anchor="ctr"/>
          <a:lstStyle/>
          <a:p>
            <a:pPr algn="ctr" fontAlgn="auto">
              <a:spcBef>
                <a:spcPts val="0"/>
              </a:spcBef>
              <a:spcAft>
                <a:spcPts val="0"/>
              </a:spcAft>
              <a:defRPr/>
            </a:pPr>
            <a:endParaRPr lang="en-US" dirty="0">
              <a:latin typeface="+mn-lt"/>
            </a:endParaRPr>
          </a:p>
        </p:txBody>
      </p:sp>
      <p:sp>
        <p:nvSpPr>
          <p:cNvPr id="37" name="Left Brace 36"/>
          <p:cNvSpPr>
            <a:spLocks/>
          </p:cNvSpPr>
          <p:nvPr/>
        </p:nvSpPr>
        <p:spPr bwMode="auto">
          <a:xfrm rot="-5400000">
            <a:off x="7429500" y="2857500"/>
            <a:ext cx="533400" cy="2133600"/>
          </a:xfrm>
          <a:prstGeom prst="leftBrace">
            <a:avLst>
              <a:gd name="adj1" fmla="val 72407"/>
              <a:gd name="adj2" fmla="val 51412"/>
            </a:avLst>
          </a:prstGeom>
          <a:noFill/>
          <a:ln w="9525" algn="ctr">
            <a:solidFill>
              <a:srgbClr val="FF0000"/>
            </a:solidFill>
            <a:round/>
            <a:headEnd/>
            <a:tailEnd/>
          </a:ln>
        </p:spPr>
        <p:txBody>
          <a:bodyPr vert="eaVert" anchor="ctr"/>
          <a:lstStyle/>
          <a:p>
            <a:pPr algn="ctr" fontAlgn="auto">
              <a:spcBef>
                <a:spcPts val="0"/>
              </a:spcBef>
              <a:spcAft>
                <a:spcPts val="0"/>
              </a:spcAft>
              <a:defRPr/>
            </a:pPr>
            <a:endParaRPr lang="en-US" dirty="0">
              <a:latin typeface="+mn-lt"/>
            </a:endParaRPr>
          </a:p>
        </p:txBody>
      </p:sp>
      <p:sp>
        <p:nvSpPr>
          <p:cNvPr id="39" name="Up-Down Arrow 38"/>
          <p:cNvSpPr>
            <a:spLocks noChangeArrowheads="1"/>
          </p:cNvSpPr>
          <p:nvPr/>
        </p:nvSpPr>
        <p:spPr bwMode="auto">
          <a:xfrm>
            <a:off x="5029200" y="3429000"/>
            <a:ext cx="304800" cy="685800"/>
          </a:xfrm>
          <a:prstGeom prst="upDownArrow">
            <a:avLst>
              <a:gd name="adj1" fmla="val 50000"/>
              <a:gd name="adj2" fmla="val 50000"/>
            </a:avLst>
          </a:prstGeom>
          <a:solidFill>
            <a:srgbClr val="72BFC5"/>
          </a:solidFill>
          <a:ln w="11429" algn="ctr">
            <a:solidFill>
              <a:srgbClr val="994733"/>
            </a:solidFill>
            <a:prstDash val="sysDash"/>
            <a:miter lim="800000"/>
            <a:headEnd/>
            <a:tailEnd/>
          </a:ln>
        </p:spPr>
        <p:txBody>
          <a:bodyPr anchor="ctr"/>
          <a:lstStyle/>
          <a:p>
            <a:pPr algn="ctr" fontAlgn="auto">
              <a:spcBef>
                <a:spcPts val="0"/>
              </a:spcBef>
              <a:spcAft>
                <a:spcPts val="0"/>
              </a:spcAft>
              <a:defRPr/>
            </a:pPr>
            <a:endParaRPr lang="en-US" dirty="0">
              <a:solidFill>
                <a:schemeClr val="lt1"/>
              </a:solidFill>
              <a:latin typeface="+mn-lt"/>
            </a:endParaRPr>
          </a:p>
        </p:txBody>
      </p:sp>
      <p:pic>
        <p:nvPicPr>
          <p:cNvPr id="37914" name="Picture 2"/>
          <p:cNvPicPr>
            <a:picLocks noChangeAspect="1" noChangeArrowheads="1"/>
          </p:cNvPicPr>
          <p:nvPr/>
        </p:nvPicPr>
        <p:blipFill>
          <a:blip r:embed="rId3" cstate="print"/>
          <a:srcRect/>
          <a:stretch>
            <a:fillRect/>
          </a:stretch>
        </p:blipFill>
        <p:spPr bwMode="auto">
          <a:xfrm>
            <a:off x="2514600" y="5410200"/>
            <a:ext cx="4267200" cy="1066800"/>
          </a:xfrm>
          <a:prstGeom prst="rect">
            <a:avLst/>
          </a:prstGeom>
          <a:noFill/>
          <a:ln w="9525">
            <a:noFill/>
            <a:miter lim="800000"/>
            <a:headEnd/>
            <a:tailEnd/>
          </a:ln>
        </p:spPr>
      </p:pic>
      <p:sp>
        <p:nvSpPr>
          <p:cNvPr id="29" name="Rounded Rectangle 28"/>
          <p:cNvSpPr/>
          <p:nvPr/>
        </p:nvSpPr>
        <p:spPr>
          <a:xfrm>
            <a:off x="304800" y="1524000"/>
            <a:ext cx="3733800" cy="2209800"/>
          </a:xfrm>
          <a:prstGeom prst="roundRect">
            <a:avLst/>
          </a:prstGeom>
          <a:solidFill>
            <a:schemeClr val="tx2">
              <a:lumMod val="40000"/>
              <a:lumOff val="60000"/>
              <a:alpha val="14118"/>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ounded Rectangle 29"/>
          <p:cNvSpPr/>
          <p:nvPr/>
        </p:nvSpPr>
        <p:spPr>
          <a:xfrm>
            <a:off x="3733800" y="1524000"/>
            <a:ext cx="2971800" cy="2209800"/>
          </a:xfrm>
          <a:prstGeom prst="roundRect">
            <a:avLst/>
          </a:prstGeom>
          <a:solidFill>
            <a:schemeClr val="accent6">
              <a:lumMod val="60000"/>
              <a:lumOff val="40000"/>
              <a:alpha val="14118"/>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Rounded Rectangle 30"/>
          <p:cNvSpPr/>
          <p:nvPr/>
        </p:nvSpPr>
        <p:spPr>
          <a:xfrm>
            <a:off x="6477000" y="1524000"/>
            <a:ext cx="2362200" cy="2209800"/>
          </a:xfrm>
          <a:prstGeom prst="roundRect">
            <a:avLst/>
          </a:prstGeom>
          <a:solidFill>
            <a:schemeClr val="accent3">
              <a:lumMod val="60000"/>
              <a:lumOff val="40000"/>
              <a:alpha val="14118"/>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Title 27"/>
          <p:cNvSpPr>
            <a:spLocks noGrp="1"/>
          </p:cNvSpPr>
          <p:nvPr>
            <p:ph type="title"/>
          </p:nvPr>
        </p:nvSpPr>
        <p:spPr>
          <a:xfrm>
            <a:off x="-304800" y="296863"/>
            <a:ext cx="9753600" cy="846137"/>
          </a:xfrm>
        </p:spPr>
        <p:txBody>
          <a:bodyPr/>
          <a:lstStyle/>
          <a:p>
            <a:r>
              <a:rPr lang="en-US" sz="3100" i="1" dirty="0" smtClean="0"/>
              <a:t>Partners</a:t>
            </a:r>
            <a:r>
              <a:rPr lang="en-US" sz="3100" dirty="0" smtClean="0"/>
              <a:t> Bench to Bedside Research Continuum</a:t>
            </a:r>
            <a:endParaRPr lang="en-US" sz="3100" dirty="0"/>
          </a:p>
        </p:txBody>
      </p:sp>
      <p:sp>
        <p:nvSpPr>
          <p:cNvPr id="32" name="Rectangle 31"/>
          <p:cNvSpPr/>
          <p:nvPr/>
        </p:nvSpPr>
        <p:spPr>
          <a:xfrm>
            <a:off x="304800" y="4191000"/>
            <a:ext cx="3733800" cy="1077218"/>
          </a:xfrm>
          <a:prstGeom prst="rect">
            <a:avLst/>
          </a:prstGeom>
        </p:spPr>
        <p:txBody>
          <a:bodyPr wrap="square">
            <a:spAutoFit/>
          </a:bodyPr>
          <a:lstStyle/>
          <a:p>
            <a:r>
              <a:rPr lang="en-US" sz="1600" b="1" dirty="0" smtClean="0">
                <a:solidFill>
                  <a:srgbClr val="004080"/>
                </a:solidFill>
              </a:rPr>
              <a:t>Discovery/Translational Research</a:t>
            </a:r>
          </a:p>
          <a:p>
            <a:pPr>
              <a:buFont typeface="Arial" pitchFamily="34" charset="0"/>
              <a:buChar char="•"/>
            </a:pPr>
            <a:endParaRPr lang="en-US" sz="1600" dirty="0" smtClean="0"/>
          </a:p>
          <a:p>
            <a:r>
              <a:rPr lang="en-US" sz="1600" dirty="0" smtClean="0"/>
              <a:t>- Academic medical centers/teaching hospitals and specialty care hospitals</a:t>
            </a:r>
            <a:endParaRPr lang="en-US" sz="1600" dirty="0"/>
          </a:p>
        </p:txBody>
      </p:sp>
      <p:sp>
        <p:nvSpPr>
          <p:cNvPr id="34" name="Rectangle 33"/>
          <p:cNvSpPr/>
          <p:nvPr/>
        </p:nvSpPr>
        <p:spPr>
          <a:xfrm>
            <a:off x="3962400" y="4191000"/>
            <a:ext cx="2743200" cy="1077218"/>
          </a:xfrm>
          <a:prstGeom prst="rect">
            <a:avLst/>
          </a:prstGeom>
        </p:spPr>
        <p:txBody>
          <a:bodyPr wrap="square">
            <a:spAutoFit/>
          </a:bodyPr>
          <a:lstStyle/>
          <a:p>
            <a:r>
              <a:rPr lang="en-US" sz="1600" b="1" dirty="0" smtClean="0">
                <a:solidFill>
                  <a:srgbClr val="004080"/>
                </a:solidFill>
              </a:rPr>
              <a:t>Advanced Translation</a:t>
            </a:r>
          </a:p>
          <a:p>
            <a:endParaRPr lang="en-US" sz="1600" dirty="0" smtClean="0"/>
          </a:p>
          <a:p>
            <a:r>
              <a:rPr lang="en-US" sz="1600" dirty="0" smtClean="0"/>
              <a:t>- AMC/Industry/Venture partnerships</a:t>
            </a:r>
            <a:endParaRPr lang="en-US" sz="1600" dirty="0"/>
          </a:p>
        </p:txBody>
      </p:sp>
      <p:sp>
        <p:nvSpPr>
          <p:cNvPr id="35" name="Rectangle 34"/>
          <p:cNvSpPr/>
          <p:nvPr/>
        </p:nvSpPr>
        <p:spPr>
          <a:xfrm>
            <a:off x="6705600" y="4191000"/>
            <a:ext cx="2438400" cy="1569660"/>
          </a:xfrm>
          <a:prstGeom prst="rect">
            <a:avLst/>
          </a:prstGeom>
        </p:spPr>
        <p:txBody>
          <a:bodyPr wrap="square">
            <a:spAutoFit/>
          </a:bodyPr>
          <a:lstStyle/>
          <a:p>
            <a:r>
              <a:rPr lang="en-US" sz="1600" b="1" dirty="0" smtClean="0">
                <a:solidFill>
                  <a:srgbClr val="004080"/>
                </a:solidFill>
              </a:rPr>
              <a:t>Product Introduction</a:t>
            </a:r>
          </a:p>
          <a:p>
            <a:endParaRPr lang="en-US" sz="1600" dirty="0" smtClean="0"/>
          </a:p>
          <a:p>
            <a:r>
              <a:rPr lang="en-US" sz="1600" dirty="0" smtClean="0"/>
              <a:t>- Primary care physicians</a:t>
            </a:r>
          </a:p>
          <a:p>
            <a:r>
              <a:rPr lang="en-US" sz="1600" dirty="0" smtClean="0"/>
              <a:t>- Community health centers</a:t>
            </a:r>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846137"/>
          </a:xfrm>
        </p:spPr>
        <p:txBody>
          <a:bodyPr/>
          <a:lstStyle/>
          <a:p>
            <a:r>
              <a:rPr lang="en-US" dirty="0" smtClean="0"/>
              <a:t>Integration is Necessary</a:t>
            </a:r>
            <a:endParaRPr lang="en-US" dirty="0"/>
          </a:p>
        </p:txBody>
      </p:sp>
      <p:sp>
        <p:nvSpPr>
          <p:cNvPr id="3" name="Content Placeholder 2"/>
          <p:cNvSpPr>
            <a:spLocks noGrp="1"/>
          </p:cNvSpPr>
          <p:nvPr>
            <p:ph idx="1"/>
          </p:nvPr>
        </p:nvSpPr>
        <p:spPr>
          <a:xfrm>
            <a:off x="3505200" y="1219200"/>
            <a:ext cx="5486400" cy="4953000"/>
          </a:xfrm>
          <a:ln>
            <a:noFill/>
          </a:ln>
        </p:spPr>
        <p:txBody>
          <a:bodyPr/>
          <a:lstStyle/>
          <a:p>
            <a:r>
              <a:rPr lang="en-US" sz="2400" dirty="0" smtClean="0"/>
              <a:t>New research models:</a:t>
            </a:r>
          </a:p>
          <a:p>
            <a:pPr lvl="2"/>
            <a:r>
              <a:rPr lang="en-US" sz="2400" dirty="0" smtClean="0"/>
              <a:t>foster innovation in translational research</a:t>
            </a:r>
          </a:p>
          <a:p>
            <a:pPr lvl="2"/>
            <a:r>
              <a:rPr lang="en-US" sz="2400" dirty="0" smtClean="0"/>
              <a:t>commercialization amid research funding cuts</a:t>
            </a:r>
          </a:p>
          <a:p>
            <a:r>
              <a:rPr lang="en-US" sz="2400" dirty="0" smtClean="0"/>
              <a:t>Bridge research, clinical and community missions:</a:t>
            </a:r>
          </a:p>
          <a:p>
            <a:pPr lvl="2"/>
            <a:r>
              <a:rPr lang="en-US" sz="2400" dirty="0" smtClean="0"/>
              <a:t>common clinical system is a catalyst for information integration</a:t>
            </a:r>
          </a:p>
          <a:p>
            <a:r>
              <a:rPr lang="en-US" sz="2400" dirty="0" smtClean="0"/>
              <a:t>A new, integrated model of continuing professional development</a:t>
            </a:r>
          </a:p>
        </p:txBody>
      </p:sp>
      <p:pic>
        <p:nvPicPr>
          <p:cNvPr id="4" name="Content Placeholder 4"/>
          <p:cNvPicPr>
            <a:picLocks noChangeArrowheads="1"/>
          </p:cNvPicPr>
          <p:nvPr/>
        </p:nvPicPr>
        <p:blipFill>
          <a:blip r:embed="rId2" cstate="print">
            <a:duotone>
              <a:prstClr val="black"/>
              <a:schemeClr val="accent2">
                <a:tint val="45000"/>
                <a:satMod val="400000"/>
              </a:schemeClr>
            </a:duotone>
          </a:blip>
          <a:srcRect/>
          <a:stretch>
            <a:fillRect/>
          </a:stretch>
        </p:blipFill>
        <p:spPr bwMode="auto">
          <a:xfrm>
            <a:off x="-685800" y="2516187"/>
            <a:ext cx="4876800" cy="2665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 Case for Change: </a:t>
            </a:r>
            <a:br>
              <a:rPr lang="en-US" dirty="0" smtClean="0"/>
            </a:br>
            <a:r>
              <a:rPr lang="en-US" dirty="0" smtClean="0"/>
              <a:t>New Models for </a:t>
            </a:r>
            <a:r>
              <a:rPr lang="en-US" dirty="0" smtClean="0">
                <a:solidFill>
                  <a:srgbClr val="0006FF"/>
                </a:solidFill>
              </a:rPr>
              <a:t>Education</a:t>
            </a:r>
            <a:endParaRPr lang="en-US" dirty="0">
              <a:solidFill>
                <a:srgbClr val="0006FF"/>
              </a:solidFill>
            </a:endParaRPr>
          </a:p>
        </p:txBody>
      </p:sp>
      <p:sp>
        <p:nvSpPr>
          <p:cNvPr id="3" name="Content Placeholder 2"/>
          <p:cNvSpPr>
            <a:spLocks noGrp="1"/>
          </p:cNvSpPr>
          <p:nvPr>
            <p:ph idx="1"/>
          </p:nvPr>
        </p:nvSpPr>
        <p:spPr>
          <a:xfrm>
            <a:off x="4191000" y="1371600"/>
            <a:ext cx="4495800" cy="3048000"/>
          </a:xfrm>
        </p:spPr>
        <p:txBody>
          <a:bodyPr/>
          <a:lstStyle/>
          <a:p>
            <a:r>
              <a:rPr lang="en-US" sz="2400" dirty="0" smtClean="0"/>
              <a:t>Competency-based accreditation</a:t>
            </a:r>
          </a:p>
          <a:p>
            <a:r>
              <a:rPr lang="en-US" sz="2400" dirty="0" smtClean="0"/>
              <a:t>Cross-training for students, </a:t>
            </a:r>
            <a:r>
              <a:rPr lang="en-US" sz="2400" dirty="0" err="1" smtClean="0"/>
              <a:t>postdocs</a:t>
            </a:r>
            <a:r>
              <a:rPr lang="en-US" sz="2400" dirty="0" smtClean="0"/>
              <a:t>, </a:t>
            </a:r>
            <a:r>
              <a:rPr lang="en-US" sz="2400" dirty="0" err="1" smtClean="0"/>
              <a:t>housestaff</a:t>
            </a:r>
            <a:endParaRPr lang="en-US" sz="2400" dirty="0" smtClean="0"/>
          </a:p>
          <a:p>
            <a:r>
              <a:rPr lang="en-US" sz="2400" dirty="0" smtClean="0"/>
              <a:t>Authentic basic-clinical collaborations</a:t>
            </a:r>
          </a:p>
          <a:p>
            <a:r>
              <a:rPr lang="en-US" sz="2400" dirty="0" smtClean="0"/>
              <a:t>Diversity in thinking, doing</a:t>
            </a:r>
          </a:p>
          <a:p>
            <a:endParaRPr lang="en-US" dirty="0" smtClean="0"/>
          </a:p>
          <a:p>
            <a:endParaRPr lang="en-US" dirty="0"/>
          </a:p>
        </p:txBody>
      </p:sp>
      <p:pic>
        <p:nvPicPr>
          <p:cNvPr id="4" name="Picture 4" descr="Ed1.jpg"/>
          <p:cNvPicPr>
            <a:picLocks noChangeAspect="1"/>
          </p:cNvPicPr>
          <p:nvPr/>
        </p:nvPicPr>
        <p:blipFill>
          <a:blip r:embed="rId2" cstate="print"/>
          <a:srcRect/>
          <a:stretch>
            <a:fillRect/>
          </a:stretch>
        </p:blipFill>
        <p:spPr bwMode="auto">
          <a:xfrm>
            <a:off x="152400" y="1219200"/>
            <a:ext cx="2361251" cy="1580727"/>
          </a:xfrm>
          <a:prstGeom prst="rect">
            <a:avLst/>
          </a:prstGeom>
          <a:ln>
            <a:noFill/>
          </a:ln>
          <a:effectLst>
            <a:outerShdw blurRad="292100" dist="139700" dir="2700000" algn="tl" rotWithShape="0">
              <a:srgbClr val="333333">
                <a:alpha val="65000"/>
              </a:srgbClr>
            </a:outerShdw>
          </a:effectLst>
          <a:extLst/>
        </p:spPr>
      </p:pic>
      <p:pic>
        <p:nvPicPr>
          <p:cNvPr id="6" name="Picture 3" descr="Comm2.jpg"/>
          <p:cNvPicPr>
            <a:picLocks noChangeAspect="1"/>
          </p:cNvPicPr>
          <p:nvPr/>
        </p:nvPicPr>
        <p:blipFill>
          <a:blip r:embed="rId3" cstate="print"/>
          <a:srcRect/>
          <a:stretch>
            <a:fillRect/>
          </a:stretch>
        </p:blipFill>
        <p:spPr bwMode="auto">
          <a:xfrm>
            <a:off x="2667000" y="4724400"/>
            <a:ext cx="2667000" cy="1779853"/>
          </a:xfrm>
          <a:prstGeom prst="rect">
            <a:avLst/>
          </a:prstGeom>
          <a:ln>
            <a:noFill/>
          </a:ln>
          <a:effectLst>
            <a:outerShdw blurRad="292100" dist="139700" dir="2700000" algn="tl" rotWithShape="0">
              <a:srgbClr val="333333">
                <a:alpha val="65000"/>
              </a:srgbClr>
            </a:outerShdw>
          </a:effectLst>
          <a:extLst/>
        </p:spPr>
      </p:pic>
      <p:pic>
        <p:nvPicPr>
          <p:cNvPr id="9" name="Picture 8" descr="Research_slide9.jpg"/>
          <p:cNvPicPr>
            <a:picLocks noChangeAspect="1"/>
          </p:cNvPicPr>
          <p:nvPr/>
        </p:nvPicPr>
        <p:blipFill>
          <a:blip r:embed="rId4" cstate="print"/>
          <a:stretch>
            <a:fillRect/>
          </a:stretch>
        </p:blipFill>
        <p:spPr>
          <a:xfrm>
            <a:off x="228600" y="4495800"/>
            <a:ext cx="2166428" cy="1619250"/>
          </a:xfrm>
          <a:prstGeom prst="rect">
            <a:avLst/>
          </a:prstGeom>
          <a:ln>
            <a:noFill/>
          </a:ln>
          <a:effectLst>
            <a:outerShdw blurRad="292100" dist="139700" dir="2700000" algn="tl" rotWithShape="0">
              <a:srgbClr val="333333">
                <a:alpha val="65000"/>
              </a:srgbClr>
            </a:outerShdw>
          </a:effectLst>
        </p:spPr>
      </p:pic>
      <p:pic>
        <p:nvPicPr>
          <p:cNvPr id="10" name="Picture 11" descr="patientcare-slide13"/>
          <p:cNvPicPr>
            <a:picLocks noChangeAspect="1" noChangeArrowheads="1"/>
          </p:cNvPicPr>
          <p:nvPr/>
        </p:nvPicPr>
        <p:blipFill>
          <a:blip r:embed="rId5" cstate="print"/>
          <a:srcRect r="9494" b="3510"/>
          <a:stretch>
            <a:fillRect/>
          </a:stretch>
        </p:blipFill>
        <p:spPr bwMode="auto">
          <a:xfrm>
            <a:off x="1219200" y="2895600"/>
            <a:ext cx="2135871" cy="1517650"/>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533400"/>
            <a:ext cx="8305800" cy="846137"/>
          </a:xfrm>
        </p:spPr>
        <p:txBody>
          <a:bodyPr/>
          <a:lstStyle/>
          <a:p>
            <a:pPr eaLnBrk="1" hangingPunct="1"/>
            <a:r>
              <a:rPr lang="en-US" dirty="0" smtClean="0"/>
              <a:t>Future Strategic Partnerships</a:t>
            </a:r>
            <a:br>
              <a:rPr lang="en-US" dirty="0" smtClean="0"/>
            </a:br>
            <a:endParaRPr lang="en-US" dirty="0" smtClean="0"/>
          </a:p>
        </p:txBody>
      </p:sp>
      <p:sp>
        <p:nvSpPr>
          <p:cNvPr id="36867" name="TextBox 5"/>
          <p:cNvSpPr txBox="1">
            <a:spLocks noChangeArrowheads="1"/>
          </p:cNvSpPr>
          <p:nvPr/>
        </p:nvSpPr>
        <p:spPr bwMode="auto">
          <a:xfrm>
            <a:off x="3505200" y="6172200"/>
            <a:ext cx="2422202" cy="307777"/>
          </a:xfrm>
          <a:prstGeom prst="rect">
            <a:avLst/>
          </a:prstGeom>
          <a:noFill/>
          <a:ln w="9525">
            <a:noFill/>
            <a:miter lim="800000"/>
            <a:headEnd/>
            <a:tailEnd/>
          </a:ln>
        </p:spPr>
        <p:txBody>
          <a:bodyPr wrap="none">
            <a:spAutoFit/>
          </a:bodyPr>
          <a:lstStyle/>
          <a:p>
            <a:r>
              <a:rPr lang="en-US" sz="1400" b="1" dirty="0">
                <a:solidFill>
                  <a:srgbClr val="004080"/>
                </a:solidFill>
                <a:cs typeface="Arial" pitchFamily="34" charset="0"/>
              </a:rPr>
              <a:t>Third Rock Ventures, 2012</a:t>
            </a:r>
          </a:p>
        </p:txBody>
      </p:sp>
      <p:pic>
        <p:nvPicPr>
          <p:cNvPr id="8" name="Picture 7" descr="partnerships.jpg"/>
          <p:cNvPicPr>
            <a:picLocks noChangeAspect="1"/>
          </p:cNvPicPr>
          <p:nvPr/>
        </p:nvPicPr>
        <p:blipFill>
          <a:blip r:embed="rId2" cstate="print"/>
          <a:stretch>
            <a:fillRect/>
          </a:stretch>
        </p:blipFill>
        <p:spPr>
          <a:xfrm>
            <a:off x="838200" y="1371600"/>
            <a:ext cx="7696200" cy="4675838"/>
          </a:xfrm>
          <a:prstGeom prst="rect">
            <a:avLst/>
          </a:prstGeom>
        </p:spPr>
      </p:pic>
      <p:pic>
        <p:nvPicPr>
          <p:cNvPr id="7" name="Picture 7" descr="MRT"/>
          <p:cNvPicPr>
            <a:picLocks noChangeAspect="1" noChangeArrowheads="1"/>
          </p:cNvPicPr>
          <p:nvPr/>
        </p:nvPicPr>
        <p:blipFill>
          <a:blip r:embed="rId3" cstate="print"/>
          <a:srcRect/>
          <a:stretch>
            <a:fillRect/>
          </a:stretch>
        </p:blipFill>
        <p:spPr bwMode="auto">
          <a:xfrm>
            <a:off x="6629400" y="4038600"/>
            <a:ext cx="2133600" cy="1909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15"/>
          <p:cNvPicPr>
            <a:picLocks noChangeAspect="1" noChangeArrowheads="1"/>
          </p:cNvPicPr>
          <p:nvPr/>
        </p:nvPicPr>
        <p:blipFill>
          <a:blip r:embed="rId4" cstate="print"/>
          <a:stretch>
            <a:fillRect/>
          </a:stretch>
        </p:blipFill>
        <p:spPr bwMode="auto">
          <a:xfrm>
            <a:off x="4114800" y="4267200"/>
            <a:ext cx="2403475" cy="1530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Com5.jpg"/>
          <p:cNvPicPr>
            <a:picLocks noChangeAspect="1"/>
          </p:cNvPicPr>
          <p:nvPr/>
        </p:nvPicPr>
        <p:blipFill>
          <a:blip r:embed="rId3" cstate="print"/>
          <a:srcRect/>
          <a:stretch>
            <a:fillRect/>
          </a:stretch>
        </p:blipFill>
        <p:spPr bwMode="auto">
          <a:xfrm>
            <a:off x="3657600" y="1371600"/>
            <a:ext cx="1374746" cy="914400"/>
          </a:xfrm>
          <a:prstGeom prst="rect">
            <a:avLst/>
          </a:prstGeom>
          <a:ln>
            <a:noFill/>
          </a:ln>
          <a:effectLst>
            <a:outerShdw blurRad="292100" dist="139700" dir="2700000" algn="tl" rotWithShape="0">
              <a:srgbClr val="333333">
                <a:alpha val="65000"/>
              </a:srgbClr>
            </a:outerShdw>
          </a:effectLst>
          <a:extLst/>
        </p:spPr>
      </p:pic>
      <p:sp>
        <p:nvSpPr>
          <p:cNvPr id="14339" name="Title 1"/>
          <p:cNvSpPr>
            <a:spLocks noGrp="1"/>
          </p:cNvSpPr>
          <p:nvPr>
            <p:ph type="title"/>
          </p:nvPr>
        </p:nvSpPr>
        <p:spPr>
          <a:xfrm>
            <a:off x="393700" y="144463"/>
            <a:ext cx="8335963" cy="846137"/>
          </a:xfrm>
        </p:spPr>
        <p:txBody>
          <a:bodyPr/>
          <a:lstStyle/>
          <a:p>
            <a:r>
              <a:rPr lang="en-US" dirty="0" smtClean="0">
                <a:solidFill>
                  <a:srgbClr val="004080"/>
                </a:solidFill>
                <a:ea typeface="ＭＳ Ｐゴシック"/>
                <a:cs typeface="Arial" pitchFamily="34" charset="0"/>
              </a:rPr>
              <a:t>Academic Medical Centers:</a:t>
            </a:r>
            <a:br>
              <a:rPr lang="en-US" dirty="0" smtClean="0">
                <a:solidFill>
                  <a:srgbClr val="004080"/>
                </a:solidFill>
                <a:ea typeface="ＭＳ Ｐゴシック"/>
                <a:cs typeface="Arial" pitchFamily="34" charset="0"/>
              </a:rPr>
            </a:br>
            <a:r>
              <a:rPr lang="en-US" dirty="0" smtClean="0">
                <a:solidFill>
                  <a:srgbClr val="004080"/>
                </a:solidFill>
                <a:ea typeface="ＭＳ Ｐゴシック"/>
                <a:cs typeface="Arial" pitchFamily="34" charset="0"/>
              </a:rPr>
              <a:t>Our Vision is Clear</a:t>
            </a:r>
          </a:p>
        </p:txBody>
      </p:sp>
      <p:sp>
        <p:nvSpPr>
          <p:cNvPr id="14340" name="Content Placeholder 2"/>
          <p:cNvSpPr>
            <a:spLocks noGrp="1"/>
          </p:cNvSpPr>
          <p:nvPr>
            <p:ph idx="1"/>
          </p:nvPr>
        </p:nvSpPr>
        <p:spPr>
          <a:xfrm>
            <a:off x="1676400" y="2514600"/>
            <a:ext cx="5638800" cy="2971800"/>
          </a:xfr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txBody>
          <a:bodyPr/>
          <a:lstStyle/>
          <a:p>
            <a:pPr marL="0" indent="0" algn="ctr">
              <a:spcBef>
                <a:spcPts val="1200"/>
              </a:spcBef>
              <a:spcAft>
                <a:spcPts val="250"/>
              </a:spcAft>
              <a:buNone/>
            </a:pPr>
            <a:r>
              <a:rPr lang="en-US" sz="1550" b="1" dirty="0" smtClean="0">
                <a:solidFill>
                  <a:srgbClr val="004080"/>
                </a:solidFill>
                <a:ea typeface="ＭＳ Ｐゴシック"/>
                <a:cs typeface="Arial" pitchFamily="34" charset="0"/>
              </a:rPr>
              <a:t>Seamless High Quality Patient and Family-Centered Care</a:t>
            </a:r>
          </a:p>
          <a:p>
            <a:pPr marL="0" indent="0" algn="ctr">
              <a:spcBef>
                <a:spcPts val="1200"/>
              </a:spcBef>
              <a:spcAft>
                <a:spcPts val="250"/>
              </a:spcAft>
              <a:buNone/>
            </a:pPr>
            <a:r>
              <a:rPr lang="en-US" sz="1550" b="1" dirty="0" smtClean="0">
                <a:solidFill>
                  <a:srgbClr val="004080"/>
                </a:solidFill>
                <a:ea typeface="ＭＳ Ｐゴシック"/>
                <a:cs typeface="Arial" pitchFamily="34" charset="0"/>
              </a:rPr>
              <a:t> Cutting-Edge Innovation and Discovery</a:t>
            </a:r>
          </a:p>
          <a:p>
            <a:pPr marL="0" indent="0" algn="ctr">
              <a:spcBef>
                <a:spcPts val="1200"/>
              </a:spcBef>
              <a:spcAft>
                <a:spcPts val="250"/>
              </a:spcAft>
              <a:buNone/>
            </a:pPr>
            <a:r>
              <a:rPr lang="en-US" sz="1550" b="1" dirty="0" smtClean="0">
                <a:solidFill>
                  <a:srgbClr val="004080"/>
                </a:solidFill>
                <a:ea typeface="ＭＳ Ｐゴシック"/>
                <a:cs typeface="Arial" pitchFamily="34" charset="0"/>
              </a:rPr>
              <a:t> Leadership in Education</a:t>
            </a:r>
          </a:p>
          <a:p>
            <a:pPr marL="0" indent="0" algn="ctr">
              <a:spcBef>
                <a:spcPts val="1200"/>
              </a:spcBef>
              <a:spcAft>
                <a:spcPts val="250"/>
              </a:spcAft>
              <a:buNone/>
            </a:pPr>
            <a:r>
              <a:rPr lang="en-US" sz="1550" b="1" dirty="0" smtClean="0">
                <a:solidFill>
                  <a:srgbClr val="004080"/>
                </a:solidFill>
                <a:ea typeface="ＭＳ Ｐゴシック"/>
                <a:cs typeface="Arial" pitchFamily="34" charset="0"/>
              </a:rPr>
              <a:t> Engaged Workforce</a:t>
            </a:r>
          </a:p>
          <a:p>
            <a:pPr marL="0" indent="0" algn="ctr">
              <a:spcBef>
                <a:spcPts val="1200"/>
              </a:spcBef>
              <a:spcAft>
                <a:spcPts val="250"/>
              </a:spcAft>
              <a:buNone/>
            </a:pPr>
            <a:r>
              <a:rPr lang="en-US" sz="1550" b="1" dirty="0" smtClean="0">
                <a:solidFill>
                  <a:srgbClr val="004080"/>
                </a:solidFill>
                <a:ea typeface="ＭＳ Ｐゴシック"/>
                <a:cs typeface="Arial" pitchFamily="34" charset="0"/>
              </a:rPr>
              <a:t> Health Equity</a:t>
            </a:r>
          </a:p>
          <a:p>
            <a:pPr marL="0" indent="0" algn="ctr">
              <a:spcBef>
                <a:spcPts val="1200"/>
              </a:spcBef>
              <a:spcAft>
                <a:spcPts val="250"/>
              </a:spcAft>
              <a:buNone/>
            </a:pPr>
            <a:r>
              <a:rPr lang="en-US" sz="1550" b="1" dirty="0" smtClean="0">
                <a:solidFill>
                  <a:srgbClr val="004080"/>
                </a:solidFill>
                <a:ea typeface="ＭＳ Ｐゴシック"/>
                <a:cs typeface="Arial" pitchFamily="34" charset="0"/>
              </a:rPr>
              <a:t> Affordable Care for Patients</a:t>
            </a:r>
          </a:p>
          <a:p>
            <a:pPr marL="0" indent="0" algn="ctr">
              <a:spcBef>
                <a:spcPts val="1200"/>
              </a:spcBef>
              <a:spcAft>
                <a:spcPts val="250"/>
              </a:spcAft>
              <a:buNone/>
            </a:pPr>
            <a:r>
              <a:rPr lang="en-US" sz="1550" b="1" dirty="0" smtClean="0">
                <a:solidFill>
                  <a:srgbClr val="004080"/>
                </a:solidFill>
                <a:ea typeface="ＭＳ Ｐゴシック"/>
                <a:cs typeface="Arial" pitchFamily="34" charset="0"/>
              </a:rPr>
              <a:t> Demonstrated Excellence</a:t>
            </a:r>
          </a:p>
        </p:txBody>
      </p:sp>
      <p:pic>
        <p:nvPicPr>
          <p:cNvPr id="16388" name="Picture 2" descr="Ed2.jpg"/>
          <p:cNvPicPr>
            <a:picLocks noChangeAspect="1"/>
          </p:cNvPicPr>
          <p:nvPr/>
        </p:nvPicPr>
        <p:blipFill>
          <a:blip r:embed="rId4" cstate="print"/>
          <a:srcRect/>
          <a:stretch>
            <a:fillRect/>
          </a:stretch>
        </p:blipFill>
        <p:spPr bwMode="auto">
          <a:xfrm>
            <a:off x="152400" y="3200400"/>
            <a:ext cx="1292488" cy="990600"/>
          </a:xfrm>
          <a:prstGeom prst="rect">
            <a:avLst/>
          </a:prstGeom>
          <a:ln>
            <a:noFill/>
          </a:ln>
          <a:effectLst>
            <a:outerShdw blurRad="292100" dist="139700" dir="2700000" algn="tl" rotWithShape="0">
              <a:srgbClr val="333333">
                <a:alpha val="65000"/>
              </a:srgbClr>
            </a:outerShdw>
          </a:effectLst>
          <a:extLst/>
        </p:spPr>
      </p:pic>
      <p:pic>
        <p:nvPicPr>
          <p:cNvPr id="16389" name="Picture 4" descr="Research3.jpg"/>
          <p:cNvPicPr>
            <a:picLocks noChangeAspect="1"/>
          </p:cNvPicPr>
          <p:nvPr/>
        </p:nvPicPr>
        <p:blipFill>
          <a:blip r:embed="rId5" cstate="print"/>
          <a:srcRect/>
          <a:stretch>
            <a:fillRect/>
          </a:stretch>
        </p:blipFill>
        <p:spPr bwMode="auto">
          <a:xfrm>
            <a:off x="7467600" y="3048000"/>
            <a:ext cx="1447140" cy="963366"/>
          </a:xfrm>
          <a:prstGeom prst="rect">
            <a:avLst/>
          </a:prstGeom>
          <a:ln>
            <a:noFill/>
          </a:ln>
          <a:effectLst>
            <a:outerShdw blurRad="292100" dist="139700" dir="2700000" algn="tl" rotWithShape="0">
              <a:srgbClr val="333333">
                <a:alpha val="65000"/>
              </a:srgbClr>
            </a:outerShdw>
          </a:effectLst>
          <a:extLst/>
        </p:spPr>
      </p:pic>
      <p:pic>
        <p:nvPicPr>
          <p:cNvPr id="10" name="Picture 6" descr="Rwanda"/>
          <p:cNvPicPr>
            <a:picLocks noChangeAspect="1" noChangeArrowheads="1"/>
          </p:cNvPicPr>
          <p:nvPr/>
        </p:nvPicPr>
        <p:blipFill>
          <a:blip r:embed="rId6" cstate="print"/>
          <a:srcRect/>
          <a:stretch>
            <a:fillRect/>
          </a:stretch>
        </p:blipFill>
        <p:spPr bwMode="auto">
          <a:xfrm>
            <a:off x="7467600" y="4800600"/>
            <a:ext cx="1524518" cy="1143000"/>
          </a:xfrm>
          <a:prstGeom prst="rect">
            <a:avLst/>
          </a:prstGeom>
          <a:ln>
            <a:noFill/>
          </a:ln>
          <a:effectLst>
            <a:outerShdw blurRad="292100" dist="139700" dir="2700000" algn="tl" rotWithShape="0">
              <a:srgbClr val="333333">
                <a:alpha val="65000"/>
              </a:srgbClr>
            </a:outerShdw>
          </a:effectLst>
        </p:spPr>
      </p:pic>
      <p:pic>
        <p:nvPicPr>
          <p:cNvPr id="12" name="Picture 5" descr="4493_©Maglott_BWH_cardiac intervention_020608 copy 1.jpg"/>
          <p:cNvPicPr>
            <a:picLocks noChangeAspect="1"/>
          </p:cNvPicPr>
          <p:nvPr/>
        </p:nvPicPr>
        <p:blipFill>
          <a:blip r:embed="rId7" cstate="print"/>
          <a:srcRect/>
          <a:stretch>
            <a:fillRect/>
          </a:stretch>
        </p:blipFill>
        <p:spPr bwMode="auto">
          <a:xfrm>
            <a:off x="228600" y="4724400"/>
            <a:ext cx="1066800" cy="1330743"/>
          </a:xfrm>
          <a:prstGeom prst="rect">
            <a:avLst/>
          </a:prstGeom>
          <a:ln>
            <a:noFill/>
          </a:ln>
          <a:effectLst>
            <a:outerShdw blurRad="292100" dist="139700" dir="2700000" algn="tl" rotWithShape="0">
              <a:srgbClr val="333333">
                <a:alpha val="65000"/>
              </a:srgbClr>
            </a:outerShdw>
          </a:effectLst>
        </p:spPr>
      </p:pic>
      <p:pic>
        <p:nvPicPr>
          <p:cNvPr id="13" name="Picture 8" descr="02.jpg"/>
          <p:cNvPicPr>
            <a:picLocks noChangeAspect="1"/>
          </p:cNvPicPr>
          <p:nvPr/>
        </p:nvPicPr>
        <p:blipFill>
          <a:blip r:embed="rId8" cstate="print"/>
          <a:srcRect/>
          <a:stretch>
            <a:fillRect/>
          </a:stretch>
        </p:blipFill>
        <p:spPr bwMode="auto">
          <a:xfrm>
            <a:off x="152400" y="1371600"/>
            <a:ext cx="1523999" cy="939574"/>
          </a:xfrm>
          <a:prstGeom prst="rect">
            <a:avLst/>
          </a:prstGeom>
          <a:ln>
            <a:noFill/>
          </a:ln>
          <a:effectLst>
            <a:outerShdw blurRad="292100" dist="139700" dir="2700000" algn="tl" rotWithShape="0">
              <a:srgbClr val="333333">
                <a:alpha val="65000"/>
              </a:srgbClr>
            </a:outerShdw>
          </a:effectLst>
        </p:spPr>
      </p:pic>
      <p:pic>
        <p:nvPicPr>
          <p:cNvPr id="14" name="Picture 10"/>
          <p:cNvPicPr>
            <a:picLocks noChangeAspect="1" noChangeArrowheads="1"/>
          </p:cNvPicPr>
          <p:nvPr/>
        </p:nvPicPr>
        <p:blipFill>
          <a:blip r:embed="rId9" cstate="print"/>
          <a:stretch>
            <a:fillRect/>
          </a:stretch>
        </p:blipFill>
        <p:spPr bwMode="auto">
          <a:xfrm>
            <a:off x="7391400" y="1295400"/>
            <a:ext cx="1485900" cy="990600"/>
          </a:xfrm>
          <a:prstGeom prst="rect">
            <a:avLst/>
          </a:prstGeom>
          <a:ln>
            <a:noFill/>
          </a:ln>
          <a:effectLst>
            <a:outerShdw blurRad="292100" dist="139700" dir="2700000" algn="tl" rotWithShape="0">
              <a:srgbClr val="333333">
                <a:alpha val="65000"/>
              </a:srgbClr>
            </a:outerShdw>
          </a:effectLst>
          <a:extLst/>
        </p:spPr>
      </p:pic>
      <p:pic>
        <p:nvPicPr>
          <p:cNvPr id="15" name="Picture 8"/>
          <p:cNvPicPr>
            <a:picLocks noChangeAspect="1" noChangeArrowheads="1"/>
          </p:cNvPicPr>
          <p:nvPr/>
        </p:nvPicPr>
        <p:blipFill>
          <a:blip r:embed="rId10" cstate="print"/>
          <a:stretch>
            <a:fillRect/>
          </a:stretch>
        </p:blipFill>
        <p:spPr bwMode="auto">
          <a:xfrm>
            <a:off x="3276600" y="5715000"/>
            <a:ext cx="2514600" cy="943588"/>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lstStyle/>
          <a:p>
            <a:endParaRPr lang="en-US" smtClean="0">
              <a:ea typeface="ＭＳ Ｐゴシック"/>
            </a:endParaRPr>
          </a:p>
        </p:txBody>
      </p:sp>
      <p:sp>
        <p:nvSpPr>
          <p:cNvPr id="4" name="Rectangle 3"/>
          <p:cNvSpPr/>
          <p:nvPr/>
        </p:nvSpPr>
        <p:spPr>
          <a:xfrm>
            <a:off x="0" y="0"/>
            <a:ext cx="9144000" cy="6858000"/>
          </a:xfrm>
          <a:prstGeom prst="rect">
            <a:avLst/>
          </a:prstGeom>
          <a:solidFill>
            <a:srgbClr val="004080"/>
          </a:solidFill>
          <a:ln>
            <a:solidFill>
              <a:srgbClr val="00408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484905" y="110835"/>
            <a:ext cx="8534400" cy="609600"/>
          </a:xfrm>
        </p:spPr>
        <p:txBody>
          <a:bodyPr/>
          <a:lstStyle/>
          <a:p>
            <a:pPr eaLnBrk="1" hangingPunct="1"/>
            <a:r>
              <a:rPr lang="en-US" dirty="0" smtClean="0">
                <a:cs typeface="Times New Roman" pitchFamily="18" charset="0"/>
              </a:rPr>
              <a:t>Change is Here and Now</a:t>
            </a:r>
          </a:p>
        </p:txBody>
      </p:sp>
      <p:sp>
        <p:nvSpPr>
          <p:cNvPr id="6" name="Content Placeholder 2"/>
          <p:cNvSpPr>
            <a:spLocks noGrp="1"/>
          </p:cNvSpPr>
          <p:nvPr>
            <p:ph idx="4294967295"/>
          </p:nvPr>
        </p:nvSpPr>
        <p:spPr>
          <a:xfrm>
            <a:off x="845137" y="3961624"/>
            <a:ext cx="7980219" cy="2591565"/>
          </a:xfrm>
        </p:spPr>
        <p:txBody>
          <a:bodyPr/>
          <a:lstStyle/>
          <a:p>
            <a:pPr marL="457200" indent="-457200">
              <a:spcBef>
                <a:spcPct val="30000"/>
              </a:spcBef>
              <a:spcAft>
                <a:spcPct val="30000"/>
              </a:spcAft>
              <a:buFont typeface="Wingdings" pitchFamily="2" charset="2"/>
              <a:buNone/>
              <a:defRPr/>
            </a:pPr>
            <a:r>
              <a:rPr lang="en-US" sz="2000" dirty="0" smtClean="0"/>
              <a:t>Increasing coverage              Intense focus on costs</a:t>
            </a:r>
          </a:p>
          <a:p>
            <a:pPr marL="568325" lvl="1" indent="-277813">
              <a:lnSpc>
                <a:spcPct val="50000"/>
              </a:lnSpc>
              <a:spcBef>
                <a:spcPct val="30000"/>
              </a:spcBef>
              <a:spcAft>
                <a:spcPct val="30000"/>
              </a:spcAft>
              <a:defRPr/>
            </a:pPr>
            <a:r>
              <a:rPr lang="en-US" sz="2000" dirty="0" smtClean="0"/>
              <a:t>2006:  Universal Coverage Bill </a:t>
            </a:r>
          </a:p>
          <a:p>
            <a:pPr marL="568325" lvl="1" indent="-277813">
              <a:lnSpc>
                <a:spcPct val="50000"/>
              </a:lnSpc>
              <a:spcBef>
                <a:spcPct val="30000"/>
              </a:spcBef>
              <a:spcAft>
                <a:spcPct val="30000"/>
              </a:spcAft>
              <a:defRPr/>
            </a:pPr>
            <a:r>
              <a:rPr lang="en-US" sz="2000" dirty="0" smtClean="0"/>
              <a:t>2008:  Cost Containment Bill </a:t>
            </a:r>
          </a:p>
          <a:p>
            <a:pPr marL="568325" lvl="1" indent="-277813">
              <a:lnSpc>
                <a:spcPct val="50000"/>
              </a:lnSpc>
              <a:spcBef>
                <a:spcPct val="30000"/>
              </a:spcBef>
              <a:spcAft>
                <a:spcPct val="30000"/>
              </a:spcAft>
              <a:defRPr/>
            </a:pPr>
            <a:r>
              <a:rPr lang="en-US" sz="2000" dirty="0" smtClean="0"/>
              <a:t>2010:  Small Business Premium Relief </a:t>
            </a:r>
          </a:p>
          <a:p>
            <a:pPr marL="568325" lvl="1" indent="-277813">
              <a:lnSpc>
                <a:spcPct val="50000"/>
              </a:lnSpc>
              <a:spcBef>
                <a:spcPct val="30000"/>
              </a:spcBef>
              <a:spcAft>
                <a:spcPct val="30000"/>
              </a:spcAft>
              <a:defRPr/>
            </a:pPr>
            <a:r>
              <a:rPr lang="en-US" sz="2000" dirty="0" smtClean="0"/>
              <a:t>2012:  Cost Growth Benchmark/Payment Reform (Ch. 224)</a:t>
            </a:r>
          </a:p>
          <a:p>
            <a:pPr marL="1717675" lvl="5" indent="-346075">
              <a:lnSpc>
                <a:spcPct val="50000"/>
              </a:lnSpc>
              <a:spcBef>
                <a:spcPct val="30000"/>
              </a:spcBef>
              <a:spcAft>
                <a:spcPct val="30000"/>
              </a:spcAft>
              <a:defRPr/>
            </a:pPr>
            <a:r>
              <a:rPr lang="en-US" sz="1800" dirty="0" smtClean="0"/>
              <a:t>Seeks to hold spending to MA GSP (3.6%)</a:t>
            </a:r>
          </a:p>
          <a:p>
            <a:pPr marL="1717675" lvl="5" indent="-346075">
              <a:lnSpc>
                <a:spcPct val="50000"/>
              </a:lnSpc>
              <a:spcBef>
                <a:spcPct val="30000"/>
              </a:spcBef>
              <a:spcAft>
                <a:spcPct val="30000"/>
              </a:spcAft>
              <a:defRPr/>
            </a:pPr>
            <a:r>
              <a:rPr lang="en-US" sz="1800" dirty="0" smtClean="0"/>
              <a:t>Encourages movement toward new payment models</a:t>
            </a:r>
          </a:p>
          <a:p>
            <a:pPr marL="857250" lvl="1" indent="-457200">
              <a:lnSpc>
                <a:spcPct val="50000"/>
              </a:lnSpc>
              <a:spcBef>
                <a:spcPct val="30000"/>
              </a:spcBef>
              <a:spcAft>
                <a:spcPct val="30000"/>
              </a:spcAft>
              <a:buNone/>
              <a:defRPr/>
            </a:pPr>
            <a:endParaRPr lang="en-US" sz="1800" dirty="0" smtClean="0"/>
          </a:p>
        </p:txBody>
      </p:sp>
      <p:cxnSp>
        <p:nvCxnSpPr>
          <p:cNvPr id="7" name="Straight Arrow Connector 6"/>
          <p:cNvCxnSpPr>
            <a:cxnSpLocks noChangeShapeType="1"/>
          </p:cNvCxnSpPr>
          <p:nvPr/>
        </p:nvCxnSpPr>
        <p:spPr bwMode="auto">
          <a:xfrm>
            <a:off x="3429000" y="4114800"/>
            <a:ext cx="685800" cy="0"/>
          </a:xfrm>
          <a:prstGeom prst="straightConnector1">
            <a:avLst/>
          </a:prstGeom>
          <a:noFill/>
          <a:ln w="31750" algn="ctr">
            <a:solidFill>
              <a:schemeClr val="tx1"/>
            </a:solidFill>
            <a:round/>
            <a:headEnd type="none" w="sm" len="sm"/>
            <a:tailEnd type="arrow" w="med" len="med"/>
          </a:ln>
        </p:spPr>
      </p:cxnSp>
      <p:pic>
        <p:nvPicPr>
          <p:cNvPr id="32772" name="Picture 2" descr="http://christinfisher.com/images/State%20Maps/Massachusetts_road_map.jpg?__SQUARESPACE_CACHEVERSION=1343491507825"/>
          <p:cNvPicPr>
            <a:picLocks noChangeAspect="1" noChangeArrowheads="1"/>
          </p:cNvPicPr>
          <p:nvPr/>
        </p:nvPicPr>
        <p:blipFill>
          <a:blip r:embed="rId3" cstate="print"/>
          <a:srcRect/>
          <a:stretch>
            <a:fillRect/>
          </a:stretch>
        </p:blipFill>
        <p:spPr bwMode="auto">
          <a:xfrm>
            <a:off x="1835750" y="803537"/>
            <a:ext cx="4856257" cy="3103407"/>
          </a:xfrm>
          <a:prstGeom prst="rect">
            <a:avLst/>
          </a:prstGeom>
          <a:noFill/>
          <a:ln w="9525">
            <a:noFill/>
            <a:miter lim="800000"/>
            <a:headEnd/>
            <a:tailEnd/>
          </a:ln>
        </p:spPr>
      </p:pic>
      <p:sp>
        <p:nvSpPr>
          <p:cNvPr id="8" name="Content Placeholder 2"/>
          <p:cNvSpPr>
            <a:spLocks noGrp="1"/>
          </p:cNvSpPr>
          <p:nvPr>
            <p:ph idx="4294967295"/>
          </p:nvPr>
        </p:nvSpPr>
        <p:spPr>
          <a:xfrm>
            <a:off x="2483437" y="857250"/>
            <a:ext cx="2279063" cy="371475"/>
          </a:xfrm>
          <a:solidFill>
            <a:schemeClr val="bg1"/>
          </a:solidFill>
        </p:spPr>
        <p:txBody>
          <a:bodyPr/>
          <a:lstStyle/>
          <a:p>
            <a:pPr marL="457200" indent="-457200" algn="ctr">
              <a:spcBef>
                <a:spcPct val="30000"/>
              </a:spcBef>
              <a:spcAft>
                <a:spcPct val="30000"/>
              </a:spcAft>
              <a:buFont typeface="Wingdings" pitchFamily="2" charset="2"/>
              <a:buNone/>
              <a:defRPr/>
            </a:pPr>
            <a:r>
              <a:rPr lang="en-US" sz="2200" b="1" dirty="0" smtClean="0"/>
              <a:t>Massachusetts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sz="4000" dirty="0" smtClean="0">
                <a:cs typeface="Arial" pitchFamily="34" charset="0"/>
              </a:rPr>
              <a:t>Change is Here and Now</a:t>
            </a:r>
          </a:p>
        </p:txBody>
      </p:sp>
      <p:sp>
        <p:nvSpPr>
          <p:cNvPr id="28676" name="Rectangle 3"/>
          <p:cNvSpPr>
            <a:spLocks noGrp="1" noChangeArrowheads="1"/>
          </p:cNvSpPr>
          <p:nvPr>
            <p:ph type="body" idx="1"/>
          </p:nvPr>
        </p:nvSpPr>
        <p:spPr>
          <a:xfrm>
            <a:off x="304800" y="990600"/>
            <a:ext cx="8534400" cy="4525963"/>
          </a:xfrm>
        </p:spPr>
        <p:txBody>
          <a:bodyPr/>
          <a:lstStyle/>
          <a:p>
            <a:pPr eaLnBrk="1" hangingPunct="1">
              <a:buFont typeface="Wingdings" pitchFamily="2" charset="2"/>
              <a:buNone/>
            </a:pPr>
            <a:endParaRPr lang="en-US" dirty="0" smtClean="0"/>
          </a:p>
          <a:p>
            <a:pPr lvl="1" eaLnBrk="1" hangingPunct="1"/>
            <a:r>
              <a:rPr lang="en-US" sz="3600" dirty="0" smtClean="0">
                <a:cs typeface="Arial" pitchFamily="34" charset="0"/>
              </a:rPr>
              <a:t>Cannot sustain health care cost growth</a:t>
            </a:r>
          </a:p>
          <a:p>
            <a:pPr lvl="2" eaLnBrk="1" hangingPunct="1"/>
            <a:r>
              <a:rPr lang="en-US" sz="3200" dirty="0" smtClean="0">
                <a:cs typeface="Arial" pitchFamily="34" charset="0"/>
              </a:rPr>
              <a:t>Federal Deficit</a:t>
            </a:r>
          </a:p>
          <a:p>
            <a:pPr lvl="2" eaLnBrk="1" hangingPunct="1"/>
            <a:r>
              <a:rPr lang="en-US" sz="3200" dirty="0" smtClean="0">
                <a:cs typeface="Arial" pitchFamily="34" charset="0"/>
              </a:rPr>
              <a:t>State Budgets</a:t>
            </a:r>
          </a:p>
          <a:p>
            <a:pPr lvl="2" eaLnBrk="1" hangingPunct="1"/>
            <a:r>
              <a:rPr lang="en-US" sz="3200" dirty="0" smtClean="0">
                <a:cs typeface="Arial" pitchFamily="34" charset="0"/>
              </a:rPr>
              <a:t>Private Employers</a:t>
            </a:r>
          </a:p>
          <a:p>
            <a:pPr lvl="1" eaLnBrk="1" hangingPunct="1">
              <a:buFont typeface="Wingdings" pitchFamily="2" charset="2"/>
              <a:buNone/>
            </a:pPr>
            <a:endParaRPr lang="en-US" sz="2400" dirty="0" smtClean="0">
              <a:cs typeface="Arial" pitchFamily="34" charset="0"/>
            </a:endParaRPr>
          </a:p>
          <a:p>
            <a:pPr lvl="1" eaLnBrk="1" hangingPunct="1"/>
            <a:r>
              <a:rPr lang="en-US" sz="3600" dirty="0" smtClean="0">
                <a:cs typeface="Arial" pitchFamily="34" charset="0"/>
              </a:rPr>
              <a:t>Cost squeeze on municipal budgets</a:t>
            </a:r>
          </a:p>
          <a:p>
            <a:pPr lvl="1" eaLnBrk="1" hangingPunct="1">
              <a:buFont typeface="Wingdings" pitchFamily="2" charset="2"/>
              <a:buNone/>
            </a:pPr>
            <a:endParaRPr lang="en-US" sz="2400" dirty="0" smtClean="0">
              <a:cs typeface="Arial" pitchFamily="34" charset="0"/>
            </a:endParaRPr>
          </a:p>
          <a:p>
            <a:pPr lvl="1" eaLnBrk="1" hangingPunct="1"/>
            <a:r>
              <a:rPr lang="en-US" sz="3600" dirty="0" smtClean="0">
                <a:cs typeface="Arial" pitchFamily="34" charset="0"/>
              </a:rPr>
              <a:t>Political pressure to act </a:t>
            </a:r>
          </a:p>
          <a:p>
            <a:pPr lvl="1" eaLnBrk="1" hangingPunct="1"/>
            <a:endParaRPr lang="en-US" sz="3600" dirty="0" smtClean="0">
              <a:latin typeface="Times New Roman" pitchFamily="18" charset="0"/>
              <a:cs typeface="Times New Roman" pitchFamily="18" charset="0"/>
            </a:endParaRPr>
          </a:p>
          <a:p>
            <a:pPr eaLnBrk="1" hangingPunct="1"/>
            <a:endParaRPr lang="en-US" dirty="0" smtClean="0"/>
          </a:p>
          <a:p>
            <a:pPr eaLnBrk="1" hangingPunct="1"/>
            <a:endParaRPr lang="en-US"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txBox="1">
            <a:spLocks noGrp="1"/>
          </p:cNvSpPr>
          <p:nvPr/>
        </p:nvSpPr>
        <p:spPr bwMode="auto">
          <a:xfrm>
            <a:off x="3962350" y="6702902"/>
            <a:ext cx="990961" cy="155099"/>
          </a:xfrm>
          <a:prstGeom prst="rect">
            <a:avLst/>
          </a:prstGeom>
          <a:noFill/>
          <a:ln w="9525">
            <a:noFill/>
            <a:miter lim="800000"/>
            <a:headEnd/>
            <a:tailEnd/>
          </a:ln>
        </p:spPr>
        <p:txBody>
          <a:bodyPr wrap="none" lIns="0" tIns="0" rIns="0" bIns="0" anchor="ctr" anchorCtr="1"/>
          <a:lstStyle/>
          <a:p>
            <a:pPr defTabSz="914460"/>
            <a:fld id="{B7B67920-D152-4256-876C-FF76D3EF7162}" type="datetime1">
              <a:rPr lang="en-US" sz="800">
                <a:solidFill>
                  <a:srgbClr val="333333"/>
                </a:solidFill>
                <a:latin typeface="Arial" charset="0"/>
              </a:rPr>
              <a:pPr defTabSz="914460"/>
              <a:t>6/9/2013</a:t>
            </a:fld>
            <a:endParaRPr lang="en-US" sz="800" dirty="0">
              <a:solidFill>
                <a:srgbClr val="333333"/>
              </a:solidFill>
              <a:latin typeface="Arial" charset="0"/>
            </a:endParaRPr>
          </a:p>
        </p:txBody>
      </p:sp>
      <p:grpSp>
        <p:nvGrpSpPr>
          <p:cNvPr id="2" name="Group 38"/>
          <p:cNvGrpSpPr>
            <a:grpSpLocks/>
          </p:cNvGrpSpPr>
          <p:nvPr/>
        </p:nvGrpSpPr>
        <p:grpSpPr bwMode="auto">
          <a:xfrm>
            <a:off x="609600" y="1143000"/>
            <a:ext cx="2286000" cy="4343399"/>
            <a:chOff x="2482" y="573"/>
            <a:chExt cx="1163" cy="3086"/>
          </a:xfrm>
        </p:grpSpPr>
        <p:sp>
          <p:nvSpPr>
            <p:cNvPr id="25611" name="Rectangle 4"/>
            <p:cNvSpPr>
              <a:spLocks noChangeArrowheads="1"/>
            </p:cNvSpPr>
            <p:nvPr/>
          </p:nvSpPr>
          <p:spPr bwMode="auto">
            <a:xfrm>
              <a:off x="2482" y="800"/>
              <a:ext cx="1157" cy="2859"/>
            </a:xfrm>
            <a:prstGeom prst="rect">
              <a:avLst/>
            </a:prstGeom>
            <a:solidFill>
              <a:srgbClr val="CCECFF"/>
            </a:solidFill>
            <a:ln w="22225">
              <a:solidFill>
                <a:schemeClr val="bg1"/>
              </a:solidFill>
              <a:miter lim="800000"/>
              <a:headEnd type="none" w="sm" len="sm"/>
              <a:tailEnd type="none" w="sm" len="sm"/>
            </a:ln>
          </p:spPr>
          <p:txBody>
            <a:bodyPr lIns="98093" tIns="49046" rIns="98093" bIns="49046"/>
            <a:lstStyle/>
            <a:p>
              <a:pPr marL="113938" indent="-113938" defTabSz="914460"/>
              <a:r>
                <a:rPr lang="en-US" sz="1700" dirty="0">
                  <a:solidFill>
                    <a:srgbClr val="4D4D4D"/>
                  </a:solidFill>
                  <a:latin typeface="Arial" charset="0"/>
                </a:rPr>
                <a:t>Global Cap w/o Rate Setting</a:t>
              </a:r>
            </a:p>
            <a:p>
              <a:pPr marL="113938" indent="-113938" defTabSz="914460">
                <a:buFontTx/>
                <a:buChar char="•"/>
              </a:pPr>
              <a:endParaRPr lang="en-US" sz="1700" dirty="0">
                <a:solidFill>
                  <a:srgbClr val="4D4D4D"/>
                </a:solidFill>
                <a:latin typeface="Arial" charset="0"/>
              </a:endParaRPr>
            </a:p>
            <a:p>
              <a:pPr marL="113938" indent="-113938" defTabSz="914460">
                <a:buFontTx/>
                <a:buChar char="•"/>
              </a:pPr>
              <a:r>
                <a:rPr lang="en-US" sz="1700" dirty="0">
                  <a:solidFill>
                    <a:srgbClr val="4D4D4D"/>
                  </a:solidFill>
                  <a:latin typeface="Arial" charset="0"/>
                </a:rPr>
                <a:t>State mandated </a:t>
              </a:r>
              <a:r>
                <a:rPr lang="en-US" sz="1700" dirty="0" smtClean="0">
                  <a:solidFill>
                    <a:srgbClr val="4D4D4D"/>
                  </a:solidFill>
                  <a:latin typeface="Arial" charset="0"/>
                </a:rPr>
                <a:t>capitation</a:t>
              </a:r>
            </a:p>
            <a:p>
              <a:pPr marL="113938" indent="-113938" defTabSz="914460"/>
              <a:r>
                <a:rPr lang="en-US" sz="1700" dirty="0" smtClean="0">
                  <a:solidFill>
                    <a:srgbClr val="4D4D4D"/>
                  </a:solidFill>
                  <a:latin typeface="Arial" charset="0"/>
                </a:rPr>
                <a:t> </a:t>
              </a:r>
              <a:endParaRPr lang="en-US" sz="1700" dirty="0">
                <a:solidFill>
                  <a:srgbClr val="4D4D4D"/>
                </a:solidFill>
                <a:latin typeface="Arial" charset="0"/>
              </a:endParaRPr>
            </a:p>
            <a:p>
              <a:pPr marL="113938" indent="-113938" defTabSz="914460">
                <a:buFontTx/>
                <a:buChar char="•"/>
              </a:pPr>
              <a:r>
                <a:rPr lang="en-US" sz="1700" dirty="0">
                  <a:solidFill>
                    <a:srgbClr val="FF0000"/>
                  </a:solidFill>
                  <a:latin typeface="Arial" charset="0"/>
                </a:rPr>
                <a:t>ACO </a:t>
              </a:r>
              <a:r>
                <a:rPr lang="en-US" sz="1700" dirty="0" smtClean="0">
                  <a:solidFill>
                    <a:srgbClr val="FF0000"/>
                  </a:solidFill>
                  <a:latin typeface="Arial" charset="0"/>
                </a:rPr>
                <a:t>formation</a:t>
              </a:r>
            </a:p>
            <a:p>
              <a:pPr marL="113938" indent="-113938" defTabSz="914460"/>
              <a:endParaRPr lang="en-US" sz="1700" dirty="0">
                <a:solidFill>
                  <a:srgbClr val="4D4D4D"/>
                </a:solidFill>
                <a:latin typeface="Arial" charset="0"/>
              </a:endParaRPr>
            </a:p>
            <a:p>
              <a:pPr marL="113938" indent="-113938" defTabSz="914460">
                <a:buFontTx/>
                <a:buChar char="•"/>
              </a:pPr>
              <a:r>
                <a:rPr lang="en-US" sz="1700" dirty="0">
                  <a:solidFill>
                    <a:srgbClr val="4D4D4D"/>
                  </a:solidFill>
                  <a:latin typeface="Arial" charset="0"/>
                </a:rPr>
                <a:t>Medicaid rates </a:t>
              </a:r>
              <a:r>
                <a:rPr lang="en-US" sz="1700" dirty="0" smtClean="0">
                  <a:solidFill>
                    <a:srgbClr val="4D4D4D"/>
                  </a:solidFill>
                  <a:latin typeface="Arial" charset="0"/>
                </a:rPr>
                <a:t>frozen</a:t>
              </a:r>
            </a:p>
            <a:p>
              <a:pPr marL="113938" indent="-113938" defTabSz="914460"/>
              <a:r>
                <a:rPr lang="en-US" sz="1700" dirty="0" smtClean="0">
                  <a:solidFill>
                    <a:srgbClr val="4D4D4D"/>
                  </a:solidFill>
                  <a:latin typeface="Arial" charset="0"/>
                </a:rPr>
                <a:t> </a:t>
              </a:r>
              <a:endParaRPr lang="en-US" sz="1700" dirty="0">
                <a:solidFill>
                  <a:srgbClr val="4D4D4D"/>
                </a:solidFill>
                <a:latin typeface="Arial" charset="0"/>
              </a:endParaRPr>
            </a:p>
            <a:p>
              <a:pPr marL="113938" indent="-113938" defTabSz="914460">
                <a:buFontTx/>
                <a:buChar char="•"/>
              </a:pPr>
              <a:r>
                <a:rPr lang="en-US" sz="1700" dirty="0">
                  <a:solidFill>
                    <a:srgbClr val="4D4D4D"/>
                  </a:solidFill>
                  <a:latin typeface="Arial" charset="0"/>
                </a:rPr>
                <a:t>Significant Medicare cuts</a:t>
              </a:r>
            </a:p>
          </p:txBody>
        </p:sp>
        <p:sp>
          <p:nvSpPr>
            <p:cNvPr id="25612" name="Rectangle 20"/>
            <p:cNvSpPr>
              <a:spLocks noChangeArrowheads="1"/>
            </p:cNvSpPr>
            <p:nvPr/>
          </p:nvSpPr>
          <p:spPr bwMode="auto">
            <a:xfrm>
              <a:off x="2482" y="573"/>
              <a:ext cx="1163" cy="637"/>
            </a:xfrm>
            <a:prstGeom prst="rect">
              <a:avLst/>
            </a:prstGeom>
            <a:solidFill>
              <a:srgbClr val="638FC5"/>
            </a:solidFill>
            <a:ln w="22225">
              <a:solidFill>
                <a:schemeClr val="bg1"/>
              </a:solidFill>
              <a:miter lim="800000"/>
              <a:headEnd type="none" w="sm" len="sm"/>
              <a:tailEnd type="none" w="sm" len="sm"/>
            </a:ln>
          </p:spPr>
          <p:txBody>
            <a:bodyPr lIns="98093" tIns="49046" rIns="98093" bIns="49046" anchor="ctr"/>
            <a:lstStyle/>
            <a:p>
              <a:pPr defTabSz="914460"/>
              <a:r>
                <a:rPr lang="en-US" sz="1900" b="1" dirty="0">
                  <a:solidFill>
                    <a:schemeClr val="bg1"/>
                  </a:solidFill>
                  <a:latin typeface="Arial" charset="0"/>
                </a:rPr>
                <a:t>“Payment Reform Mandate”</a:t>
              </a:r>
            </a:p>
          </p:txBody>
        </p:sp>
      </p:grpSp>
      <p:sp>
        <p:nvSpPr>
          <p:cNvPr id="25607" name="Rectangle 11"/>
          <p:cNvSpPr>
            <a:spLocks noChangeArrowheads="1"/>
          </p:cNvSpPr>
          <p:nvPr/>
        </p:nvSpPr>
        <p:spPr bwMode="auto">
          <a:xfrm>
            <a:off x="6553201" y="1524000"/>
            <a:ext cx="2057400" cy="3962400"/>
          </a:xfrm>
          <a:prstGeom prst="rect">
            <a:avLst/>
          </a:prstGeom>
          <a:solidFill>
            <a:srgbClr val="CCECFF"/>
          </a:solidFill>
          <a:ln w="22225">
            <a:solidFill>
              <a:schemeClr val="bg1"/>
            </a:solidFill>
            <a:miter lim="800000"/>
            <a:headEnd type="none" w="sm" len="sm"/>
            <a:tailEnd type="none" w="sm" len="sm"/>
          </a:ln>
        </p:spPr>
        <p:txBody>
          <a:bodyPr lIns="91432" tIns="45716" rIns="91432" bIns="45716"/>
          <a:lstStyle/>
          <a:p>
            <a:pPr marL="115417" indent="-115417" defTabSz="914460"/>
            <a:r>
              <a:rPr lang="en-US" sz="1700" u="sng" dirty="0">
                <a:solidFill>
                  <a:srgbClr val="4D4D4D"/>
                </a:solidFill>
                <a:latin typeface="Arial" charset="0"/>
              </a:rPr>
              <a:t>Rate Setting </a:t>
            </a:r>
          </a:p>
          <a:p>
            <a:pPr marL="115417" indent="-115417" defTabSz="914460"/>
            <a:endParaRPr lang="en-US" sz="1700" u="sng" dirty="0">
              <a:solidFill>
                <a:srgbClr val="4D4D4D"/>
              </a:solidFill>
              <a:latin typeface="Arial" charset="0"/>
            </a:endParaRPr>
          </a:p>
          <a:p>
            <a:pPr marL="115417" indent="-115417" defTabSz="914460"/>
            <a:endParaRPr lang="en-US" sz="1700" dirty="0">
              <a:solidFill>
                <a:srgbClr val="4D4D4D"/>
              </a:solidFill>
              <a:latin typeface="Arial" charset="0"/>
            </a:endParaRPr>
          </a:p>
          <a:p>
            <a:pPr marL="115417" indent="-115417" defTabSz="914460">
              <a:buFontTx/>
              <a:buChar char="•"/>
            </a:pPr>
            <a:r>
              <a:rPr lang="en-US" sz="1700" dirty="0">
                <a:solidFill>
                  <a:srgbClr val="FF0000"/>
                </a:solidFill>
                <a:latin typeface="Arial" charset="0"/>
              </a:rPr>
              <a:t>State rate </a:t>
            </a:r>
            <a:r>
              <a:rPr lang="en-US" sz="1700" dirty="0" smtClean="0">
                <a:solidFill>
                  <a:srgbClr val="FF0000"/>
                </a:solidFill>
                <a:latin typeface="Arial" charset="0"/>
              </a:rPr>
              <a:t>setting</a:t>
            </a:r>
          </a:p>
          <a:p>
            <a:pPr marL="115417" indent="-115417" defTabSz="914460"/>
            <a:endParaRPr lang="en-US" sz="1700" dirty="0">
              <a:solidFill>
                <a:srgbClr val="4D4D4D"/>
              </a:solidFill>
              <a:latin typeface="Arial" charset="0"/>
            </a:endParaRPr>
          </a:p>
          <a:p>
            <a:pPr marL="115417" indent="-115417" defTabSz="914460">
              <a:buFontTx/>
              <a:buChar char="•"/>
            </a:pPr>
            <a:r>
              <a:rPr lang="en-US" sz="1700" dirty="0">
                <a:solidFill>
                  <a:srgbClr val="4D4D4D"/>
                </a:solidFill>
                <a:latin typeface="Arial" charset="0"/>
              </a:rPr>
              <a:t>Medicaid rates </a:t>
            </a:r>
            <a:r>
              <a:rPr lang="en-US" sz="1700" dirty="0" smtClean="0">
                <a:solidFill>
                  <a:srgbClr val="4D4D4D"/>
                </a:solidFill>
                <a:latin typeface="Arial" charset="0"/>
              </a:rPr>
              <a:t>frozen</a:t>
            </a:r>
          </a:p>
          <a:p>
            <a:pPr marL="115417" indent="-115417" defTabSz="914460"/>
            <a:endParaRPr lang="en-US" sz="1700" dirty="0">
              <a:solidFill>
                <a:srgbClr val="4D4D4D"/>
              </a:solidFill>
              <a:latin typeface="Arial" charset="0"/>
            </a:endParaRPr>
          </a:p>
          <a:p>
            <a:pPr marL="115417" indent="-115417" defTabSz="914460">
              <a:buFontTx/>
              <a:buChar char="•"/>
            </a:pPr>
            <a:r>
              <a:rPr lang="en-US" sz="1700" dirty="0">
                <a:solidFill>
                  <a:srgbClr val="4D4D4D"/>
                </a:solidFill>
                <a:latin typeface="Arial" charset="0"/>
              </a:rPr>
              <a:t>Significant  Medicare </a:t>
            </a:r>
            <a:r>
              <a:rPr lang="en-US" sz="1700" dirty="0" smtClean="0">
                <a:solidFill>
                  <a:srgbClr val="4D4D4D"/>
                </a:solidFill>
                <a:latin typeface="Arial" charset="0"/>
              </a:rPr>
              <a:t>cuts</a:t>
            </a:r>
          </a:p>
          <a:p>
            <a:pPr marL="115417" indent="-115417" defTabSz="914460"/>
            <a:endParaRPr lang="en-US" sz="1700" dirty="0">
              <a:solidFill>
                <a:srgbClr val="4D4D4D"/>
              </a:solidFill>
              <a:latin typeface="Arial" charset="0"/>
            </a:endParaRPr>
          </a:p>
          <a:p>
            <a:pPr marL="115417" indent="-115417" defTabSz="914460">
              <a:buFontTx/>
              <a:buChar char="•"/>
            </a:pPr>
            <a:r>
              <a:rPr lang="en-US" sz="1700" dirty="0">
                <a:solidFill>
                  <a:srgbClr val="4D4D4D"/>
                </a:solidFill>
                <a:latin typeface="Arial" charset="0"/>
              </a:rPr>
              <a:t>Caps </a:t>
            </a:r>
            <a:r>
              <a:rPr lang="en-US" sz="1700" dirty="0" smtClean="0">
                <a:solidFill>
                  <a:srgbClr val="4D4D4D"/>
                </a:solidFill>
                <a:latin typeface="Arial" charset="0"/>
              </a:rPr>
              <a:t>on </a:t>
            </a:r>
            <a:r>
              <a:rPr lang="en-US" sz="1700" dirty="0">
                <a:solidFill>
                  <a:srgbClr val="4D4D4D"/>
                </a:solidFill>
                <a:latin typeface="Arial" charset="0"/>
              </a:rPr>
              <a:t>reimbursement rates for higher cost providers</a:t>
            </a:r>
          </a:p>
        </p:txBody>
      </p:sp>
      <p:sp>
        <p:nvSpPr>
          <p:cNvPr id="25608" name="Rectangle 17"/>
          <p:cNvSpPr>
            <a:spLocks noChangeArrowheads="1"/>
          </p:cNvSpPr>
          <p:nvPr/>
        </p:nvSpPr>
        <p:spPr bwMode="auto">
          <a:xfrm>
            <a:off x="6553200" y="1143000"/>
            <a:ext cx="2058035" cy="932055"/>
          </a:xfrm>
          <a:prstGeom prst="rect">
            <a:avLst/>
          </a:prstGeom>
          <a:solidFill>
            <a:srgbClr val="638FC5"/>
          </a:solidFill>
          <a:ln w="22225">
            <a:solidFill>
              <a:schemeClr val="bg1"/>
            </a:solidFill>
            <a:miter lim="800000"/>
            <a:headEnd type="none" w="sm" len="sm"/>
            <a:tailEnd type="none" w="sm" len="sm"/>
          </a:ln>
        </p:spPr>
        <p:txBody>
          <a:bodyPr lIns="91432" tIns="45716" rIns="91432" bIns="45716" anchor="ctr"/>
          <a:lstStyle/>
          <a:p>
            <a:pPr defTabSz="914460"/>
            <a:r>
              <a:rPr lang="en-US" sz="1900" b="1" dirty="0">
                <a:solidFill>
                  <a:schemeClr val="bg1"/>
                </a:solidFill>
                <a:latin typeface="Arial" charset="0"/>
              </a:rPr>
              <a:t>“Rate Setting” </a:t>
            </a:r>
          </a:p>
        </p:txBody>
      </p:sp>
      <p:sp>
        <p:nvSpPr>
          <p:cNvPr id="17" name="Rectangle 2"/>
          <p:cNvSpPr txBox="1">
            <a:spLocks noChangeArrowheads="1"/>
          </p:cNvSpPr>
          <p:nvPr/>
        </p:nvSpPr>
        <p:spPr bwMode="auto">
          <a:xfrm>
            <a:off x="457200" y="228486"/>
            <a:ext cx="8839200" cy="610153"/>
          </a:xfrm>
          <a:prstGeom prst="rect">
            <a:avLst/>
          </a:prstGeom>
          <a:noFill/>
          <a:ln w="9525">
            <a:noFill/>
            <a:miter lim="800000"/>
            <a:headEnd/>
            <a:tailEnd/>
          </a:ln>
        </p:spPr>
        <p:txBody>
          <a:bodyPr vert="horz" wrap="square" lIns="91432" tIns="45716" rIns="91432" bIns="45716" numCol="1" anchor="ctr" anchorCtr="0" compatLnSpc="1">
            <a:prstTxWarp prst="textNoShape">
              <a:avLst/>
            </a:prstTxWarp>
          </a:bodyPr>
          <a:lstStyle/>
          <a:p>
            <a:pPr marL="0" marR="0" lvl="0" indent="0" algn="l" defTabSz="91446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ＭＳ Ｐゴシック" pitchFamily="-108" charset="-128"/>
                <a:cs typeface="ＭＳ Ｐゴシック" pitchFamily="-108" charset="-128"/>
              </a:rPr>
              <a:t>Chapter 224 – Health</a:t>
            </a:r>
            <a:r>
              <a:rPr kumimoji="0" lang="en-US" sz="2800" b="1" i="0" u="none" strike="noStrike" kern="0" cap="none" spc="0" normalizeH="0" noProof="0" dirty="0" smtClean="0">
                <a:ln>
                  <a:noFill/>
                </a:ln>
                <a:solidFill>
                  <a:schemeClr val="bg2"/>
                </a:solidFill>
                <a:effectLst/>
                <a:uLnTx/>
                <a:uFillTx/>
                <a:latin typeface="+mj-lt"/>
                <a:ea typeface="ＭＳ Ｐゴシック" pitchFamily="-108" charset="-128"/>
                <a:cs typeface="ＭＳ Ｐゴシック" pitchFamily="-108" charset="-128"/>
              </a:rPr>
              <a:t> Care Cost Reform</a:t>
            </a:r>
            <a:endParaRPr kumimoji="0" lang="en-US" sz="2800" b="1" i="0" u="none" strike="noStrike" kern="0" cap="none" spc="0" normalizeH="0" baseline="0" noProof="0" dirty="0" smtClean="0">
              <a:ln>
                <a:noFill/>
              </a:ln>
              <a:solidFill>
                <a:schemeClr val="bg2"/>
              </a:solidFill>
              <a:effectLst/>
              <a:uLnTx/>
              <a:uFillTx/>
              <a:latin typeface="+mj-lt"/>
              <a:ea typeface="ＭＳ Ｐゴシック" pitchFamily="-108" charset="-128"/>
              <a:cs typeface="ＭＳ Ｐゴシック" pitchFamily="-108" charset="-128"/>
            </a:endParaRPr>
          </a:p>
        </p:txBody>
      </p:sp>
      <p:sp>
        <p:nvSpPr>
          <p:cNvPr id="18" name="Rectangle 11"/>
          <p:cNvSpPr>
            <a:spLocks noChangeArrowheads="1"/>
          </p:cNvSpPr>
          <p:nvPr/>
        </p:nvSpPr>
        <p:spPr bwMode="auto">
          <a:xfrm>
            <a:off x="3581400" y="2133600"/>
            <a:ext cx="2057400" cy="3276600"/>
          </a:xfrm>
          <a:prstGeom prst="rect">
            <a:avLst/>
          </a:prstGeom>
          <a:solidFill>
            <a:srgbClr val="EEFBA3"/>
          </a:solidFill>
          <a:ln w="22225">
            <a:solidFill>
              <a:schemeClr val="bg1"/>
            </a:solidFill>
            <a:miter lim="800000"/>
            <a:headEnd type="none" w="sm" len="sm"/>
            <a:tailEnd type="none" w="sm" len="sm"/>
          </a:ln>
        </p:spPr>
        <p:txBody>
          <a:bodyPr lIns="91432" tIns="45716" rIns="91432" bIns="45716"/>
          <a:lstStyle/>
          <a:p>
            <a:pPr marL="115417" indent="-115417" defTabSz="914460"/>
            <a:endParaRPr lang="en-US" sz="1700" dirty="0">
              <a:solidFill>
                <a:srgbClr val="4D4D4D"/>
              </a:solidFill>
              <a:latin typeface="Arial" charset="0"/>
            </a:endParaRPr>
          </a:p>
          <a:p>
            <a:pPr marL="115417" indent="-115417" defTabSz="914460">
              <a:buFontTx/>
              <a:buChar char="•"/>
            </a:pPr>
            <a:r>
              <a:rPr lang="en-US" sz="1700" dirty="0" smtClean="0">
                <a:latin typeface="Arial" charset="0"/>
              </a:rPr>
              <a:t> Gross State</a:t>
            </a:r>
          </a:p>
          <a:p>
            <a:pPr marL="115417" indent="-115417" defTabSz="914460"/>
            <a:r>
              <a:rPr lang="en-US" sz="1700" dirty="0" smtClean="0">
                <a:latin typeface="Arial" charset="0"/>
              </a:rPr>
              <a:t>	Product</a:t>
            </a:r>
          </a:p>
          <a:p>
            <a:pPr marL="115417" indent="-115417" defTabSz="914460"/>
            <a:endParaRPr lang="en-US" sz="1700" dirty="0">
              <a:latin typeface="Arial" charset="0"/>
            </a:endParaRPr>
          </a:p>
          <a:p>
            <a:pPr marL="115417" indent="-115417" defTabSz="914460">
              <a:buFont typeface="Arial" pitchFamily="34" charset="0"/>
              <a:buChar char="•"/>
            </a:pPr>
            <a:r>
              <a:rPr lang="en-US" sz="1700" dirty="0" smtClean="0">
                <a:latin typeface="Arial" charset="0"/>
              </a:rPr>
              <a:t> Accountable </a:t>
            </a:r>
          </a:p>
          <a:p>
            <a:pPr marL="115417" indent="-115417" defTabSz="914460"/>
            <a:r>
              <a:rPr lang="en-US" sz="1700" dirty="0" smtClean="0">
                <a:latin typeface="Arial" charset="0"/>
              </a:rPr>
              <a:t>	Care Organizations</a:t>
            </a:r>
          </a:p>
          <a:p>
            <a:pPr marL="115417" indent="-115417" defTabSz="914460">
              <a:buFont typeface="Arial" pitchFamily="34" charset="0"/>
              <a:buChar char="•"/>
            </a:pPr>
            <a:endParaRPr lang="en-US" sz="1700" dirty="0" smtClean="0">
              <a:latin typeface="Arial" charset="0"/>
            </a:endParaRPr>
          </a:p>
          <a:p>
            <a:pPr marL="115417" indent="-115417" defTabSz="914460">
              <a:buFont typeface="Arial" pitchFamily="34" charset="0"/>
              <a:buChar char="•"/>
            </a:pPr>
            <a:r>
              <a:rPr lang="en-US" sz="1700" dirty="0" smtClean="0">
                <a:latin typeface="Arial" charset="0"/>
              </a:rPr>
              <a:t> State Attention to Marketplace</a:t>
            </a:r>
          </a:p>
          <a:p>
            <a:pPr marL="115417" indent="-115417" defTabSz="914460">
              <a:buFont typeface="Arial" pitchFamily="34" charset="0"/>
              <a:buChar char="•"/>
            </a:pPr>
            <a:endParaRPr lang="en-US" sz="1700" dirty="0" smtClean="0">
              <a:latin typeface="Arial" charset="0"/>
            </a:endParaRPr>
          </a:p>
          <a:p>
            <a:pPr marL="115417" indent="-115417" defTabSz="914460">
              <a:buFont typeface="Arial" pitchFamily="34" charset="0"/>
              <a:buChar char="•"/>
            </a:pPr>
            <a:r>
              <a:rPr lang="en-US" sz="1700" dirty="0" smtClean="0">
                <a:latin typeface="Arial" charset="0"/>
              </a:rPr>
              <a:t> Transparency</a:t>
            </a:r>
          </a:p>
          <a:p>
            <a:pPr marL="115417" indent="-115417" defTabSz="914460"/>
            <a:endParaRPr lang="en-US" sz="1700" dirty="0">
              <a:latin typeface="Arial" charset="0"/>
            </a:endParaRPr>
          </a:p>
        </p:txBody>
      </p:sp>
      <p:sp>
        <p:nvSpPr>
          <p:cNvPr id="19" name="Rectangle 17"/>
          <p:cNvSpPr>
            <a:spLocks noChangeArrowheads="1"/>
          </p:cNvSpPr>
          <p:nvPr/>
        </p:nvSpPr>
        <p:spPr bwMode="auto">
          <a:xfrm>
            <a:off x="3276600" y="1143000"/>
            <a:ext cx="2743200" cy="932055"/>
          </a:xfrm>
          <a:prstGeom prst="rect">
            <a:avLst/>
          </a:prstGeom>
          <a:solidFill>
            <a:srgbClr val="00B0F0"/>
          </a:solidFill>
          <a:ln w="22225">
            <a:solidFill>
              <a:srgbClr val="00B0F0"/>
            </a:solidFill>
            <a:miter lim="800000"/>
            <a:headEnd type="none" w="sm" len="sm"/>
            <a:tailEnd type="none" w="sm" len="sm"/>
          </a:ln>
        </p:spPr>
        <p:txBody>
          <a:bodyPr lIns="91432" tIns="45716" rIns="91432" bIns="45716" anchor="ctr"/>
          <a:lstStyle/>
          <a:p>
            <a:pPr lvl="1" defTabSz="914460"/>
            <a:r>
              <a:rPr lang="en-US" sz="1900" b="1" dirty="0" smtClean="0">
                <a:solidFill>
                  <a:schemeClr val="bg1"/>
                </a:solidFill>
                <a:latin typeface="Arial" charset="0"/>
              </a:rPr>
              <a:t>Chapter 224</a:t>
            </a:r>
            <a:endParaRPr lang="en-US" sz="1900" b="1" dirty="0">
              <a:solidFill>
                <a:schemeClr val="bg1"/>
              </a:solidFill>
              <a:latin typeface="Arial" charset="0"/>
            </a:endParaRPr>
          </a:p>
        </p:txBody>
      </p:sp>
      <p:sp>
        <p:nvSpPr>
          <p:cNvPr id="20" name="Rectangle 19"/>
          <p:cNvSpPr/>
          <p:nvPr/>
        </p:nvSpPr>
        <p:spPr bwMode="auto">
          <a:xfrm>
            <a:off x="2667000" y="990600"/>
            <a:ext cx="3962400" cy="4648200"/>
          </a:xfrm>
          <a:prstGeom prst="rect">
            <a:avLst/>
          </a:prstGeom>
          <a:noFill/>
          <a:ln w="57150" cap="flat" cmpd="sng" algn="ctr">
            <a:solidFill>
              <a:srgbClr val="FF0000"/>
            </a:solidFill>
            <a:prstDash val="solid"/>
            <a:round/>
            <a:headEnd type="none" w="med" len="med"/>
            <a:tailEnd type="none" w="med" len="med"/>
          </a:ln>
          <a:effectLst/>
        </p:spPr>
        <p:txBody>
          <a:bodyPr vert="horz" wrap="square" lIns="46800" tIns="46800" rIns="468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chemeClr val="tx1"/>
              </a:solidFill>
              <a:effectLst/>
              <a:latin typeface="Verdana" pitchFamily="-108" charset="0"/>
            </a:endParaRPr>
          </a:p>
        </p:txBody>
      </p:sp>
      <p:sp>
        <p:nvSpPr>
          <p:cNvPr id="13" name="Notes"/>
          <p:cNvSpPr txBox="1">
            <a:spLocks noChangeArrowheads="1"/>
          </p:cNvSpPr>
          <p:nvPr>
            <p:custDataLst>
              <p:tags r:id="rId1"/>
            </p:custDataLst>
          </p:nvPr>
        </p:nvSpPr>
        <p:spPr bwMode="auto">
          <a:xfrm>
            <a:off x="0" y="6716073"/>
            <a:ext cx="5981582" cy="141930"/>
          </a:xfrm>
          <a:prstGeom prst="rect">
            <a:avLst/>
          </a:prstGeom>
          <a:solidFill>
            <a:schemeClr val="bg1"/>
          </a:solidFill>
          <a:ln w="12700">
            <a:noFill/>
            <a:miter lim="800000"/>
            <a:headEnd type="none" w="sm" len="sm"/>
            <a:tailEnd type="none" w="sm" len="sm"/>
          </a:ln>
        </p:spPr>
        <p:txBody>
          <a:bodyPr lIns="0" tIns="0" rIns="0" bIns="0" anchor="b">
            <a:spAutoFit/>
          </a:bodyPr>
          <a:lstStyle/>
          <a:p>
            <a:pPr marL="171594" indent="-171594" defTabSz="820991" eaLnBrk="0" fontAlgn="t" hangingPunct="0">
              <a:spcBef>
                <a:spcPct val="0"/>
              </a:spcBef>
              <a:spcAft>
                <a:spcPct val="0"/>
              </a:spcAft>
            </a:pPr>
            <a:endParaRPr lang="en-US" sz="900" noProof="1">
              <a:solidFill>
                <a:srgbClr val="000000"/>
              </a:solidFill>
              <a:ea typeface="ＭＳ Ｐゴシック" pitchFamily="34" charset="-128"/>
              <a:cs typeface="Arial" charset="0"/>
            </a:endParaRPr>
          </a:p>
        </p:txBody>
      </p:sp>
      <p:sp>
        <p:nvSpPr>
          <p:cNvPr id="14" name="TextBox 13"/>
          <p:cNvSpPr txBox="1"/>
          <p:nvPr/>
        </p:nvSpPr>
        <p:spPr>
          <a:xfrm>
            <a:off x="685800" y="6096000"/>
            <a:ext cx="8001000" cy="400110"/>
          </a:xfrm>
          <a:prstGeom prst="rect">
            <a:avLst/>
          </a:prstGeom>
          <a:noFill/>
          <a:ln w="38100">
            <a:solidFill>
              <a:schemeClr val="tx1"/>
            </a:solidFill>
          </a:ln>
        </p:spPr>
        <p:txBody>
          <a:bodyPr wrap="square" rtlCol="0">
            <a:spAutoFit/>
          </a:bodyPr>
          <a:lstStyle/>
          <a:p>
            <a:r>
              <a:rPr lang="en-US" sz="2000" b="1" dirty="0" smtClean="0">
                <a:solidFill>
                  <a:srgbClr val="FF0000"/>
                </a:solidFill>
              </a:rPr>
              <a:t>Medicare and Medicaid Cuts from Federal and State government</a:t>
            </a:r>
            <a:endParaRPr lang="en-US" sz="2000" b="1" dirty="0">
              <a:solidFill>
                <a:srgbClr val="FF0000"/>
              </a:solidFill>
            </a:endParaRPr>
          </a:p>
        </p:txBody>
      </p:sp>
      <p:sp>
        <p:nvSpPr>
          <p:cNvPr id="21" name="TextBox 20"/>
          <p:cNvSpPr txBox="1"/>
          <p:nvPr/>
        </p:nvSpPr>
        <p:spPr>
          <a:xfrm>
            <a:off x="3962400" y="5638800"/>
            <a:ext cx="1066799" cy="461665"/>
          </a:xfrm>
          <a:prstGeom prst="rect">
            <a:avLst/>
          </a:prstGeom>
          <a:noFill/>
        </p:spPr>
        <p:txBody>
          <a:bodyPr wrap="square" rtlCol="0">
            <a:spAutoFit/>
          </a:bodyPr>
          <a:lstStyle/>
          <a:p>
            <a:r>
              <a:rPr lang="en-US" sz="2400" b="1" i="1" dirty="0" smtClean="0"/>
              <a:t>PLUS</a:t>
            </a:r>
            <a:endParaRPr lang="en-US" sz="2400" b="1"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fill="hold"/>
                                        <p:tgtEl>
                                          <p:spTgt spid="2"/>
                                        </p:tgtEl>
                                        <p:attrNameLst>
                                          <p:attrName>ppt_x</p:attrName>
                                        </p:attrNameLst>
                                      </p:cBhvr>
                                      <p:tavLst>
                                        <p:tav tm="0">
                                          <p:val>
                                            <p:strVal val="0-#ppt_w/2"/>
                                          </p:val>
                                        </p:tav>
                                        <p:tav tm="100000">
                                          <p:val>
                                            <p:strVal val="#ppt_x"/>
                                          </p:val>
                                        </p:tav>
                                      </p:tavLst>
                                    </p:anim>
                                    <p:anim calcmode="lin" valueType="num">
                                      <p:cBhvr additive="base">
                                        <p:cTn id="10" dur="500" fill="hold"/>
                                        <p:tgtEl>
                                          <p:spTgt spid="2"/>
                                        </p:tgtEl>
                                        <p:attrNameLst>
                                          <p:attrName>ppt_y</p:attrName>
                                        </p:attrNameLst>
                                      </p:cBhvr>
                                      <p:tavLst>
                                        <p:tav tm="0">
                                          <p:val>
                                            <p:strVal val="#ppt_y"/>
                                          </p:val>
                                        </p:tav>
                                        <p:tav tm="100000">
                                          <p:val>
                                            <p:strVal val="#ppt_y"/>
                                          </p:val>
                                        </p:tav>
                                      </p:tavLst>
                                    </p:anim>
                                  </p:childTnLst>
                                </p:cTn>
                              </p:par>
                              <p:par>
                                <p:cTn id="11" presetID="2" presetClass="entr" presetSubtype="2" fill="hold" grpId="0" nodeType="withEffect">
                                  <p:stCondLst>
                                    <p:cond delay="0"/>
                                  </p:stCondLst>
                                  <p:childTnLst>
                                    <p:set>
                                      <p:cBhvr>
                                        <p:cTn id="12" dur="1" fill="hold">
                                          <p:stCondLst>
                                            <p:cond delay="0"/>
                                          </p:stCondLst>
                                        </p:cTn>
                                        <p:tgtEl>
                                          <p:spTgt spid="25607"/>
                                        </p:tgtEl>
                                        <p:attrNameLst>
                                          <p:attrName>style.visibility</p:attrName>
                                        </p:attrNameLst>
                                      </p:cBhvr>
                                      <p:to>
                                        <p:strVal val="visible"/>
                                      </p:to>
                                    </p:set>
                                    <p:anim calcmode="lin" valueType="num">
                                      <p:cBhvr additive="base">
                                        <p:cTn id="13" dur="500" fill="hold"/>
                                        <p:tgtEl>
                                          <p:spTgt spid="25607"/>
                                        </p:tgtEl>
                                        <p:attrNameLst>
                                          <p:attrName>ppt_x</p:attrName>
                                        </p:attrNameLst>
                                      </p:cBhvr>
                                      <p:tavLst>
                                        <p:tav tm="0">
                                          <p:val>
                                            <p:strVal val="1+#ppt_w/2"/>
                                          </p:val>
                                        </p:tav>
                                        <p:tav tm="100000">
                                          <p:val>
                                            <p:strVal val="#ppt_x"/>
                                          </p:val>
                                        </p:tav>
                                      </p:tavLst>
                                    </p:anim>
                                    <p:anim calcmode="lin" valueType="num">
                                      <p:cBhvr additive="base">
                                        <p:cTn id="14" dur="500" fill="hold"/>
                                        <p:tgtEl>
                                          <p:spTgt spid="25607"/>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5608"/>
                                        </p:tgtEl>
                                        <p:attrNameLst>
                                          <p:attrName>style.visibility</p:attrName>
                                        </p:attrNameLst>
                                      </p:cBhvr>
                                      <p:to>
                                        <p:strVal val="visible"/>
                                      </p:to>
                                    </p:set>
                                    <p:anim calcmode="lin" valueType="num">
                                      <p:cBhvr additive="base">
                                        <p:cTn id="17" dur="500" fill="hold"/>
                                        <p:tgtEl>
                                          <p:spTgt spid="25608"/>
                                        </p:tgtEl>
                                        <p:attrNameLst>
                                          <p:attrName>ppt_x</p:attrName>
                                        </p:attrNameLst>
                                      </p:cBhvr>
                                      <p:tavLst>
                                        <p:tav tm="0">
                                          <p:val>
                                            <p:strVal val="1+#ppt_w/2"/>
                                          </p:val>
                                        </p:tav>
                                        <p:tav tm="100000">
                                          <p:val>
                                            <p:strVal val="#ppt_x"/>
                                          </p:val>
                                        </p:tav>
                                      </p:tavLst>
                                    </p:anim>
                                    <p:anim calcmode="lin" valueType="num">
                                      <p:cBhvr additive="base">
                                        <p:cTn id="18" dur="500" fill="hold"/>
                                        <p:tgtEl>
                                          <p:spTgt spid="25608"/>
                                        </p:tgtEl>
                                        <p:attrNameLst>
                                          <p:attrName>ppt_y</p:attrName>
                                        </p:attrNameLst>
                                      </p:cBhvr>
                                      <p:tavLst>
                                        <p:tav tm="0">
                                          <p:val>
                                            <p:strVal val="#ppt_y"/>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0-#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p:bldP spid="25608" grpId="0" animBg="1"/>
      <p:bldP spid="17" grpId="0"/>
      <p:bldP spid="18" grpId="0" animBg="1"/>
      <p:bldP spid="19" grpId="0" animBg="1"/>
      <p:bldP spid="20" grpId="0" animBg="1"/>
      <p:bldP spid="14"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5"/>
          <p:cNvPicPr>
            <a:picLocks noChangeAspect="1" noChangeArrowheads="1"/>
          </p:cNvPicPr>
          <p:nvPr/>
        </p:nvPicPr>
        <p:blipFill>
          <a:blip r:embed="rId2" cstate="print"/>
          <a:stretch>
            <a:fillRect/>
          </a:stretch>
        </p:blipFill>
        <p:spPr bwMode="auto">
          <a:xfrm>
            <a:off x="3657600" y="3352799"/>
            <a:ext cx="1828800" cy="1164441"/>
          </a:xfrm>
          <a:prstGeom prst="rect">
            <a:avLst/>
          </a:prstGeom>
          <a:ln>
            <a:noFill/>
          </a:ln>
          <a:effectLst>
            <a:outerShdw blurRad="292100" dist="139700" dir="2700000" algn="tl" rotWithShape="0">
              <a:srgbClr val="333333">
                <a:alpha val="65000"/>
              </a:srgbClr>
            </a:outerShdw>
          </a:effectLst>
          <a:extLst/>
        </p:spPr>
      </p:pic>
      <p:sp>
        <p:nvSpPr>
          <p:cNvPr id="2" name="Title 1"/>
          <p:cNvSpPr>
            <a:spLocks noGrp="1"/>
          </p:cNvSpPr>
          <p:nvPr>
            <p:ph type="title"/>
          </p:nvPr>
        </p:nvSpPr>
        <p:spPr>
          <a:xfrm>
            <a:off x="0" y="144463"/>
            <a:ext cx="8991600" cy="846137"/>
          </a:xfrm>
        </p:spPr>
        <p:txBody>
          <a:bodyPr/>
          <a:lstStyle/>
          <a:p>
            <a:r>
              <a:rPr lang="en-US" dirty="0" smtClean="0"/>
              <a:t>Academic Medical Centers:</a:t>
            </a:r>
            <a:br>
              <a:rPr lang="en-US" dirty="0" smtClean="0"/>
            </a:br>
            <a:r>
              <a:rPr lang="en-US" dirty="0" smtClean="0"/>
              <a:t>Bedrock of U.S. Biomedicine</a:t>
            </a:r>
            <a:endParaRPr lang="en-US" dirty="0"/>
          </a:p>
        </p:txBody>
      </p:sp>
      <p:sp>
        <p:nvSpPr>
          <p:cNvPr id="3" name="Content Placeholder 2"/>
          <p:cNvSpPr>
            <a:spLocks noGrp="1"/>
          </p:cNvSpPr>
          <p:nvPr>
            <p:ph idx="1"/>
          </p:nvPr>
        </p:nvSpPr>
        <p:spPr>
          <a:xfrm>
            <a:off x="5791200" y="1371600"/>
            <a:ext cx="3657600" cy="2895600"/>
          </a:xfrm>
          <a:ln>
            <a:noFill/>
          </a:ln>
        </p:spPr>
        <p:txBody>
          <a:bodyPr/>
          <a:lstStyle/>
          <a:p>
            <a:r>
              <a:rPr lang="en-US" sz="2600" dirty="0" smtClean="0"/>
              <a:t>Excellent clinical care</a:t>
            </a:r>
          </a:p>
          <a:p>
            <a:r>
              <a:rPr lang="en-US" sz="2600" dirty="0" smtClean="0"/>
              <a:t>Innovative, high-impact research</a:t>
            </a:r>
          </a:p>
          <a:p>
            <a:r>
              <a:rPr lang="en-US" sz="2600" dirty="0" smtClean="0"/>
              <a:t>High-quality education</a:t>
            </a:r>
          </a:p>
        </p:txBody>
      </p:sp>
      <p:grpSp>
        <p:nvGrpSpPr>
          <p:cNvPr id="20" name="Group 19"/>
          <p:cNvGrpSpPr/>
          <p:nvPr/>
        </p:nvGrpSpPr>
        <p:grpSpPr>
          <a:xfrm>
            <a:off x="228600" y="1524000"/>
            <a:ext cx="5029200" cy="1371599"/>
            <a:chOff x="228600" y="1270000"/>
            <a:chExt cx="5715000" cy="1600199"/>
          </a:xfrm>
        </p:grpSpPr>
        <p:pic>
          <p:nvPicPr>
            <p:cNvPr id="17409" name="Picture 1"/>
            <p:cNvPicPr>
              <a:picLocks noChangeAspect="1" noChangeArrowheads="1"/>
            </p:cNvPicPr>
            <p:nvPr/>
          </p:nvPicPr>
          <p:blipFill>
            <a:blip r:embed="rId3" cstate="print"/>
            <a:srcRect/>
            <a:stretch>
              <a:fillRect/>
            </a:stretch>
          </p:blipFill>
          <p:spPr bwMode="auto">
            <a:xfrm>
              <a:off x="228600" y="1650999"/>
              <a:ext cx="5715000" cy="1219200"/>
            </a:xfrm>
            <a:prstGeom prst="rect">
              <a:avLst/>
            </a:prstGeom>
            <a:ln>
              <a:noFill/>
            </a:ln>
            <a:effectLst>
              <a:outerShdw blurRad="292100" dist="139700" dir="2700000" algn="tl" rotWithShape="0">
                <a:srgbClr val="333333">
                  <a:alpha val="65000"/>
                </a:srgbClr>
              </a:outerShdw>
            </a:effectLst>
          </p:spPr>
        </p:pic>
        <p:pic>
          <p:nvPicPr>
            <p:cNvPr id="19" name="Picture 18" descr="logo_lancet.gif"/>
            <p:cNvPicPr>
              <a:picLocks noChangeAspect="1"/>
            </p:cNvPicPr>
            <p:nvPr/>
          </p:nvPicPr>
          <p:blipFill>
            <a:blip r:embed="rId4" cstate="print"/>
            <a:stretch>
              <a:fillRect/>
            </a:stretch>
          </p:blipFill>
          <p:spPr>
            <a:xfrm>
              <a:off x="228600" y="1270000"/>
              <a:ext cx="3105150" cy="485775"/>
            </a:xfrm>
            <a:prstGeom prst="rect">
              <a:avLst/>
            </a:prstGeom>
            <a:ln>
              <a:noFill/>
            </a:ln>
            <a:effectLst>
              <a:outerShdw blurRad="292100" dist="139700" dir="2700000" algn="tl" rotWithShape="0">
                <a:srgbClr val="333333">
                  <a:alpha val="65000"/>
                </a:srgbClr>
              </a:outerShdw>
            </a:effectLst>
          </p:spPr>
        </p:pic>
      </p:grpSp>
      <p:pic>
        <p:nvPicPr>
          <p:cNvPr id="17411" name="Picture 3"/>
          <p:cNvPicPr>
            <a:picLocks noChangeAspect="1" noChangeArrowheads="1"/>
          </p:cNvPicPr>
          <p:nvPr/>
        </p:nvPicPr>
        <p:blipFill>
          <a:blip r:embed="rId5" cstate="print"/>
          <a:srcRect/>
          <a:stretch>
            <a:fillRect/>
          </a:stretch>
        </p:blipFill>
        <p:spPr bwMode="auto">
          <a:xfrm>
            <a:off x="304801" y="3124200"/>
            <a:ext cx="3124200" cy="2272145"/>
          </a:xfrm>
          <a:prstGeom prst="rect">
            <a:avLst/>
          </a:prstGeom>
          <a:ln>
            <a:noFill/>
          </a:ln>
          <a:effectLst>
            <a:outerShdw blurRad="292100" dist="139700" dir="2700000" algn="tl" rotWithShape="0">
              <a:srgbClr val="333333">
                <a:alpha val="65000"/>
              </a:srgbClr>
            </a:outerShdw>
          </a:effectLst>
        </p:spPr>
      </p:pic>
      <p:pic>
        <p:nvPicPr>
          <p:cNvPr id="22" name="Picture 8"/>
          <p:cNvPicPr>
            <a:picLocks noChangeAspect="1" noChangeArrowheads="1"/>
          </p:cNvPicPr>
          <p:nvPr/>
        </p:nvPicPr>
        <p:blipFill>
          <a:blip r:embed="rId6" cstate="print"/>
          <a:stretch>
            <a:fillRect/>
          </a:stretch>
        </p:blipFill>
        <p:spPr bwMode="auto">
          <a:xfrm>
            <a:off x="4648200" y="4648200"/>
            <a:ext cx="3505200" cy="1315305"/>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Com5.jpg"/>
          <p:cNvPicPr>
            <a:picLocks noChangeAspect="1"/>
          </p:cNvPicPr>
          <p:nvPr/>
        </p:nvPicPr>
        <p:blipFill>
          <a:blip r:embed="rId3" cstate="print"/>
          <a:srcRect/>
          <a:stretch>
            <a:fillRect/>
          </a:stretch>
        </p:blipFill>
        <p:spPr bwMode="auto">
          <a:xfrm>
            <a:off x="3733800" y="1297841"/>
            <a:ext cx="1600200" cy="1064359"/>
          </a:xfrm>
          <a:prstGeom prst="rect">
            <a:avLst/>
          </a:prstGeom>
          <a:ln>
            <a:noFill/>
          </a:ln>
          <a:effectLst>
            <a:outerShdw blurRad="292100" dist="139700" dir="2700000" algn="tl" rotWithShape="0">
              <a:srgbClr val="333333">
                <a:alpha val="65000"/>
              </a:srgbClr>
            </a:outerShdw>
          </a:effectLst>
          <a:extLst/>
        </p:spPr>
      </p:pic>
      <p:sp>
        <p:nvSpPr>
          <p:cNvPr id="14339" name="Title 1"/>
          <p:cNvSpPr>
            <a:spLocks noGrp="1"/>
          </p:cNvSpPr>
          <p:nvPr>
            <p:ph type="title"/>
          </p:nvPr>
        </p:nvSpPr>
        <p:spPr>
          <a:xfrm>
            <a:off x="393700" y="144463"/>
            <a:ext cx="8335963" cy="846137"/>
          </a:xfrm>
        </p:spPr>
        <p:txBody>
          <a:bodyPr/>
          <a:lstStyle/>
          <a:p>
            <a:r>
              <a:rPr lang="en-US" dirty="0" smtClean="0">
                <a:solidFill>
                  <a:srgbClr val="004080"/>
                </a:solidFill>
                <a:ea typeface="ＭＳ Ｐゴシック"/>
                <a:cs typeface="Arial" pitchFamily="34" charset="0"/>
              </a:rPr>
              <a:t>Academic Medical Centers:</a:t>
            </a:r>
            <a:br>
              <a:rPr lang="en-US" dirty="0" smtClean="0">
                <a:solidFill>
                  <a:srgbClr val="004080"/>
                </a:solidFill>
                <a:ea typeface="ＭＳ Ｐゴシック"/>
                <a:cs typeface="Arial" pitchFamily="34" charset="0"/>
              </a:rPr>
            </a:br>
            <a:r>
              <a:rPr lang="en-US" dirty="0" smtClean="0">
                <a:solidFill>
                  <a:srgbClr val="004080"/>
                </a:solidFill>
                <a:ea typeface="ＭＳ Ｐゴシック"/>
                <a:cs typeface="Arial" pitchFamily="34" charset="0"/>
              </a:rPr>
              <a:t>Our Vision is Clear</a:t>
            </a:r>
          </a:p>
        </p:txBody>
      </p:sp>
      <p:sp>
        <p:nvSpPr>
          <p:cNvPr id="14340" name="Content Placeholder 2"/>
          <p:cNvSpPr>
            <a:spLocks noGrp="1"/>
          </p:cNvSpPr>
          <p:nvPr>
            <p:ph idx="1"/>
          </p:nvPr>
        </p:nvSpPr>
        <p:spPr>
          <a:xfrm>
            <a:off x="2590800" y="2514600"/>
            <a:ext cx="4038600" cy="2362200"/>
          </a:xfr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txBody>
          <a:bodyPr/>
          <a:lstStyle/>
          <a:p>
            <a:pPr marL="0" indent="0">
              <a:buNone/>
            </a:pPr>
            <a:r>
              <a:rPr lang="en-US" sz="2800" i="1" dirty="0" smtClean="0">
                <a:ea typeface="ＭＳ Ｐゴシック"/>
                <a:cs typeface="Arial" pitchFamily="34" charset="0"/>
              </a:rPr>
              <a:t>We aspire to transform healthcare through compassionate care, science, and education, locally and globally </a:t>
            </a:r>
          </a:p>
        </p:txBody>
      </p:sp>
      <p:pic>
        <p:nvPicPr>
          <p:cNvPr id="16388" name="Picture 2" descr="Ed2.jpg"/>
          <p:cNvPicPr>
            <a:picLocks noChangeAspect="1"/>
          </p:cNvPicPr>
          <p:nvPr/>
        </p:nvPicPr>
        <p:blipFill>
          <a:blip r:embed="rId4" cstate="print"/>
          <a:srcRect/>
          <a:stretch>
            <a:fillRect/>
          </a:stretch>
        </p:blipFill>
        <p:spPr bwMode="auto">
          <a:xfrm>
            <a:off x="457200" y="2895600"/>
            <a:ext cx="1789599" cy="1371600"/>
          </a:xfrm>
          <a:prstGeom prst="rect">
            <a:avLst/>
          </a:prstGeom>
          <a:ln>
            <a:noFill/>
          </a:ln>
          <a:effectLst>
            <a:outerShdw blurRad="292100" dist="139700" dir="2700000" algn="tl" rotWithShape="0">
              <a:srgbClr val="333333">
                <a:alpha val="65000"/>
              </a:srgbClr>
            </a:outerShdw>
          </a:effectLst>
          <a:extLst/>
        </p:spPr>
      </p:pic>
      <p:pic>
        <p:nvPicPr>
          <p:cNvPr id="16389" name="Picture 4" descr="Research3.jpg"/>
          <p:cNvPicPr>
            <a:picLocks noChangeAspect="1"/>
          </p:cNvPicPr>
          <p:nvPr/>
        </p:nvPicPr>
        <p:blipFill>
          <a:blip r:embed="rId5" cstate="print"/>
          <a:srcRect/>
          <a:stretch>
            <a:fillRect/>
          </a:stretch>
        </p:blipFill>
        <p:spPr bwMode="auto">
          <a:xfrm>
            <a:off x="6858001" y="2922834"/>
            <a:ext cx="1905000" cy="1268165"/>
          </a:xfrm>
          <a:prstGeom prst="rect">
            <a:avLst/>
          </a:prstGeom>
          <a:ln>
            <a:noFill/>
          </a:ln>
          <a:effectLst>
            <a:outerShdw blurRad="292100" dist="139700" dir="2700000" algn="tl" rotWithShape="0">
              <a:srgbClr val="333333">
                <a:alpha val="65000"/>
              </a:srgbClr>
            </a:outerShdw>
          </a:effectLst>
          <a:extLst/>
        </p:spPr>
      </p:pic>
      <p:pic>
        <p:nvPicPr>
          <p:cNvPr id="10" name="Picture 6" descr="Rwanda"/>
          <p:cNvPicPr>
            <a:picLocks noChangeAspect="1" noChangeArrowheads="1"/>
          </p:cNvPicPr>
          <p:nvPr/>
        </p:nvPicPr>
        <p:blipFill>
          <a:blip r:embed="rId6" cstate="print"/>
          <a:srcRect/>
          <a:stretch>
            <a:fillRect/>
          </a:stretch>
        </p:blipFill>
        <p:spPr bwMode="auto">
          <a:xfrm>
            <a:off x="6781800" y="4495800"/>
            <a:ext cx="2032691" cy="1524000"/>
          </a:xfrm>
          <a:prstGeom prst="rect">
            <a:avLst/>
          </a:prstGeom>
          <a:ln>
            <a:noFill/>
          </a:ln>
          <a:effectLst>
            <a:outerShdw blurRad="292100" dist="139700" dir="2700000" algn="tl" rotWithShape="0">
              <a:srgbClr val="333333">
                <a:alpha val="65000"/>
              </a:srgbClr>
            </a:outerShdw>
          </a:effectLst>
        </p:spPr>
      </p:pic>
      <p:pic>
        <p:nvPicPr>
          <p:cNvPr id="12" name="Picture 5" descr="4493_©Maglott_BWH_cardiac intervention_020608 copy 1.jpg"/>
          <p:cNvPicPr>
            <a:picLocks noChangeAspect="1"/>
          </p:cNvPicPr>
          <p:nvPr/>
        </p:nvPicPr>
        <p:blipFill>
          <a:blip r:embed="rId7" cstate="print"/>
          <a:srcRect/>
          <a:stretch>
            <a:fillRect/>
          </a:stretch>
        </p:blipFill>
        <p:spPr bwMode="auto">
          <a:xfrm>
            <a:off x="685800" y="4495800"/>
            <a:ext cx="1404985" cy="1752600"/>
          </a:xfrm>
          <a:prstGeom prst="rect">
            <a:avLst/>
          </a:prstGeom>
          <a:ln>
            <a:noFill/>
          </a:ln>
          <a:effectLst>
            <a:outerShdw blurRad="292100" dist="139700" dir="2700000" algn="tl" rotWithShape="0">
              <a:srgbClr val="333333">
                <a:alpha val="65000"/>
              </a:srgbClr>
            </a:outerShdw>
          </a:effectLst>
        </p:spPr>
      </p:pic>
      <p:pic>
        <p:nvPicPr>
          <p:cNvPr id="13" name="Picture 8" descr="02.jpg"/>
          <p:cNvPicPr>
            <a:picLocks noChangeAspect="1"/>
          </p:cNvPicPr>
          <p:nvPr/>
        </p:nvPicPr>
        <p:blipFill>
          <a:blip r:embed="rId8" cstate="print"/>
          <a:srcRect/>
          <a:stretch>
            <a:fillRect/>
          </a:stretch>
        </p:blipFill>
        <p:spPr bwMode="auto">
          <a:xfrm>
            <a:off x="304801" y="1295401"/>
            <a:ext cx="1981199" cy="1221447"/>
          </a:xfrm>
          <a:prstGeom prst="rect">
            <a:avLst/>
          </a:prstGeom>
          <a:ln>
            <a:noFill/>
          </a:ln>
          <a:effectLst>
            <a:outerShdw blurRad="292100" dist="139700" dir="2700000" algn="tl" rotWithShape="0">
              <a:srgbClr val="333333">
                <a:alpha val="65000"/>
              </a:srgbClr>
            </a:outerShdw>
          </a:effectLst>
        </p:spPr>
      </p:pic>
      <p:pic>
        <p:nvPicPr>
          <p:cNvPr id="14" name="Picture 10"/>
          <p:cNvPicPr>
            <a:picLocks noChangeAspect="1" noChangeArrowheads="1"/>
          </p:cNvPicPr>
          <p:nvPr/>
        </p:nvPicPr>
        <p:blipFill>
          <a:blip r:embed="rId9" cstate="print"/>
          <a:stretch>
            <a:fillRect/>
          </a:stretch>
        </p:blipFill>
        <p:spPr bwMode="auto">
          <a:xfrm>
            <a:off x="6781800" y="1295400"/>
            <a:ext cx="1905000" cy="1270000"/>
          </a:xfrm>
          <a:prstGeom prst="rect">
            <a:avLst/>
          </a:prstGeom>
          <a:ln>
            <a:noFill/>
          </a:ln>
          <a:effectLst>
            <a:outerShdw blurRad="292100" dist="139700" dir="2700000" algn="tl" rotWithShape="0">
              <a:srgbClr val="333333">
                <a:alpha val="65000"/>
              </a:srgbClr>
            </a:outerShdw>
          </a:effectLst>
          <a:extLst/>
        </p:spPr>
      </p:pic>
      <p:pic>
        <p:nvPicPr>
          <p:cNvPr id="15" name="Picture 8"/>
          <p:cNvPicPr>
            <a:picLocks noChangeAspect="1" noChangeArrowheads="1"/>
          </p:cNvPicPr>
          <p:nvPr/>
        </p:nvPicPr>
        <p:blipFill>
          <a:blip r:embed="rId10" cstate="print"/>
          <a:stretch>
            <a:fillRect/>
          </a:stretch>
        </p:blipFill>
        <p:spPr bwMode="auto">
          <a:xfrm>
            <a:off x="2667000" y="5123521"/>
            <a:ext cx="3733800" cy="1401085"/>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0" name="Object 12"/>
          <p:cNvGraphicFramePr>
            <a:graphicFrameLocks noChangeAspect="1"/>
          </p:cNvGraphicFramePr>
          <p:nvPr/>
        </p:nvGraphicFramePr>
        <p:xfrm>
          <a:off x="1219200" y="1371600"/>
          <a:ext cx="7102712" cy="4267200"/>
        </p:xfrm>
        <a:graphic>
          <a:graphicData uri="http://schemas.openxmlformats.org/presentationml/2006/ole">
            <p:oleObj spid="_x0000_s1026" name="Worksheet" r:id="rId3" imgW="6181783" imgH="3143377" progId="Excel.Sheet.8">
              <p:embed/>
            </p:oleObj>
          </a:graphicData>
        </a:graphic>
      </p:graphicFrame>
      <p:cxnSp>
        <p:nvCxnSpPr>
          <p:cNvPr id="9" name="Straight Arrow Connector 8"/>
          <p:cNvCxnSpPr/>
          <p:nvPr/>
        </p:nvCxnSpPr>
        <p:spPr>
          <a:xfrm flipV="1">
            <a:off x="4191000" y="2438400"/>
            <a:ext cx="1828800" cy="1143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title"/>
          </p:nvPr>
        </p:nvSpPr>
        <p:spPr>
          <a:xfrm>
            <a:off x="381000" y="228600"/>
            <a:ext cx="8305800" cy="846137"/>
          </a:xfrm>
        </p:spPr>
        <p:txBody>
          <a:bodyPr/>
          <a:lstStyle/>
          <a:p>
            <a:r>
              <a:rPr lang="en-US" dirty="0" smtClean="0"/>
              <a:t>New Research Models: Financial Drivers</a:t>
            </a:r>
          </a:p>
        </p:txBody>
      </p:sp>
      <p:sp>
        <p:nvSpPr>
          <p:cNvPr id="7" name="Rectangle 6"/>
          <p:cNvSpPr/>
          <p:nvPr/>
        </p:nvSpPr>
        <p:spPr>
          <a:xfrm>
            <a:off x="228600" y="5715000"/>
            <a:ext cx="8763000" cy="400110"/>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txBody>
          <a:bodyPr wrap="square">
            <a:spAutoFit/>
          </a:bodyPr>
          <a:lstStyle/>
          <a:p>
            <a:r>
              <a:rPr lang="en-US" sz="2000" dirty="0" smtClean="0"/>
              <a:t>Partners research funding nearly tripled, while NIH share of total down 10%</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62000" y="1371600"/>
            <a:ext cx="7315200" cy="3048000"/>
            <a:chOff x="152400" y="891924"/>
            <a:chExt cx="8763000" cy="4640514"/>
          </a:xfrm>
        </p:grpSpPr>
        <p:pic>
          <p:nvPicPr>
            <p:cNvPr id="45060" name="Picture 2"/>
            <p:cNvPicPr>
              <a:picLocks noChangeAspect="1" noChangeArrowheads="1"/>
            </p:cNvPicPr>
            <p:nvPr/>
          </p:nvPicPr>
          <p:blipFill>
            <a:blip r:embed="rId3" cstate="print"/>
            <a:srcRect t="15289" b="38551"/>
            <a:stretch>
              <a:fillRect/>
            </a:stretch>
          </p:blipFill>
          <p:spPr bwMode="auto">
            <a:xfrm>
              <a:off x="152400" y="891924"/>
              <a:ext cx="8763000" cy="30337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3" name="Group 3"/>
            <p:cNvGrpSpPr>
              <a:grpSpLocks/>
            </p:cNvGrpSpPr>
            <p:nvPr/>
          </p:nvGrpSpPr>
          <p:grpSpPr bwMode="auto">
            <a:xfrm>
              <a:off x="914400" y="2938463"/>
              <a:ext cx="7696200" cy="2593975"/>
              <a:chOff x="576" y="2112"/>
              <a:chExt cx="4848" cy="1634"/>
            </a:xfrm>
          </p:grpSpPr>
          <p:pic>
            <p:nvPicPr>
              <p:cNvPr id="45063" name="Picture 4"/>
              <p:cNvPicPr>
                <a:picLocks noChangeAspect="1" noChangeArrowheads="1"/>
              </p:cNvPicPr>
              <p:nvPr/>
            </p:nvPicPr>
            <p:blipFill>
              <a:blip r:embed="rId3" cstate="print"/>
              <a:srcRect l="57813" t="41667" b="47916"/>
              <a:stretch>
                <a:fillRect/>
              </a:stretch>
            </p:blipFill>
            <p:spPr bwMode="auto">
              <a:xfrm>
                <a:off x="576" y="2928"/>
                <a:ext cx="4416" cy="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5064" name="Rectangle 5"/>
              <p:cNvSpPr>
                <a:spLocks noChangeArrowheads="1"/>
              </p:cNvSpPr>
              <p:nvPr/>
            </p:nvSpPr>
            <p:spPr bwMode="auto">
              <a:xfrm>
                <a:off x="3264" y="2112"/>
                <a:ext cx="2160" cy="336"/>
              </a:xfrm>
              <a:prstGeom prst="rect">
                <a:avLst/>
              </a:prstGeom>
              <a:noFill/>
              <a:ln w="38100">
                <a:solidFill>
                  <a:srgbClr val="A50021"/>
                </a:solidFill>
                <a:miter lim="800000"/>
                <a:headEnd/>
                <a:tailEnd/>
              </a:ln>
            </p:spPr>
            <p:txBody>
              <a:bodyPr wrap="none" anchor="ctr"/>
              <a:lstStyle/>
              <a:p>
                <a:endParaRPr lang="en-US">
                  <a:latin typeface="Georgia" pitchFamily="18" charset="0"/>
                </a:endParaRPr>
              </a:p>
            </p:txBody>
          </p:sp>
          <p:sp>
            <p:nvSpPr>
              <p:cNvPr id="45065" name="Line 6"/>
              <p:cNvSpPr>
                <a:spLocks noChangeShapeType="1"/>
              </p:cNvSpPr>
              <p:nvPr/>
            </p:nvSpPr>
            <p:spPr bwMode="auto">
              <a:xfrm flipH="1">
                <a:off x="624" y="2448"/>
                <a:ext cx="2640" cy="624"/>
              </a:xfrm>
              <a:prstGeom prst="line">
                <a:avLst/>
              </a:prstGeom>
              <a:noFill/>
              <a:ln w="38100">
                <a:solidFill>
                  <a:srgbClr val="A50021"/>
                </a:solidFill>
                <a:round/>
                <a:headEnd/>
                <a:tailEnd/>
              </a:ln>
            </p:spPr>
            <p:txBody>
              <a:bodyPr/>
              <a:lstStyle/>
              <a:p>
                <a:endParaRPr lang="en-US"/>
              </a:p>
            </p:txBody>
          </p:sp>
          <p:sp>
            <p:nvSpPr>
              <p:cNvPr id="45066" name="Line 7"/>
              <p:cNvSpPr>
                <a:spLocks noChangeShapeType="1"/>
              </p:cNvSpPr>
              <p:nvPr/>
            </p:nvSpPr>
            <p:spPr bwMode="auto">
              <a:xfrm flipV="1">
                <a:off x="4800" y="2448"/>
                <a:ext cx="624" cy="624"/>
              </a:xfrm>
              <a:prstGeom prst="line">
                <a:avLst/>
              </a:prstGeom>
              <a:noFill/>
              <a:ln w="38100">
                <a:solidFill>
                  <a:srgbClr val="A50021"/>
                </a:solidFill>
                <a:round/>
                <a:headEnd/>
                <a:tailEnd/>
              </a:ln>
            </p:spPr>
            <p:txBody>
              <a:bodyPr/>
              <a:lstStyle/>
              <a:p>
                <a:endParaRPr lang="en-US"/>
              </a:p>
            </p:txBody>
          </p:sp>
        </p:grpSp>
        <p:pic>
          <p:nvPicPr>
            <p:cNvPr id="45062" name="Picture 10"/>
            <p:cNvPicPr>
              <a:picLocks noChangeAspect="1" noChangeArrowheads="1"/>
            </p:cNvPicPr>
            <p:nvPr/>
          </p:nvPicPr>
          <p:blipFill>
            <a:blip r:embed="rId3" cstate="print"/>
            <a:srcRect l="24876" t="16014" r="45322" b="80408"/>
            <a:stretch>
              <a:fillRect/>
            </a:stretch>
          </p:blipFill>
          <p:spPr bwMode="auto">
            <a:xfrm>
              <a:off x="171450" y="1162050"/>
              <a:ext cx="2679700" cy="241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2" name="Title 1"/>
          <p:cNvSpPr>
            <a:spLocks noGrp="1"/>
          </p:cNvSpPr>
          <p:nvPr>
            <p:ph type="title"/>
          </p:nvPr>
        </p:nvSpPr>
        <p:spPr>
          <a:xfrm>
            <a:off x="0" y="-152400"/>
            <a:ext cx="9144000" cy="846137"/>
          </a:xfrm>
        </p:spPr>
        <p:txBody>
          <a:bodyPr/>
          <a:lstStyle/>
          <a:p>
            <a:r>
              <a:rPr lang="en-US" dirty="0" smtClean="0"/>
              <a:t/>
            </a:r>
            <a:br>
              <a:rPr lang="en-US" dirty="0" smtClean="0"/>
            </a:br>
            <a:r>
              <a:rPr lang="en-US" dirty="0" err="1" smtClean="0"/>
              <a:t>GeneInsight</a:t>
            </a:r>
            <a:r>
              <a:rPr lang="en-US" dirty="0" smtClean="0"/>
              <a:t>:</a:t>
            </a:r>
            <a:br>
              <a:rPr lang="en-US" dirty="0" smtClean="0"/>
            </a:br>
            <a:r>
              <a:rPr lang="en-US" i="1" dirty="0" smtClean="0"/>
              <a:t>Partners</a:t>
            </a:r>
            <a:r>
              <a:rPr lang="en-US" dirty="0" smtClean="0"/>
              <a:t> Research IT Enables Clinical Care </a:t>
            </a:r>
            <a:endParaRPr lang="en-US" dirty="0"/>
          </a:p>
        </p:txBody>
      </p:sp>
      <p:sp>
        <p:nvSpPr>
          <p:cNvPr id="13" name="Content Placeholder 2"/>
          <p:cNvSpPr txBox="1">
            <a:spLocks/>
          </p:cNvSpPr>
          <p:nvPr/>
        </p:nvSpPr>
        <p:spPr bwMode="auto">
          <a:xfrm>
            <a:off x="609600" y="4648200"/>
            <a:ext cx="8077200" cy="2057400"/>
          </a:xfrm>
          <a:prstGeom prst="rect">
            <a:avLst/>
          </a:prstGeom>
          <a:noFill/>
          <a:ln w="9525">
            <a:noFill/>
            <a:miter lim="800000"/>
            <a:headEnd/>
            <a:tailEnd/>
          </a:ln>
        </p:spPr>
        <p:txBody>
          <a:bodyPr vert="horz" wrap="square" lIns="91440" tIns="45720" rIns="91440" bIns="45720" numCol="2" anchor="t" anchorCtr="0" compatLnSpc="1">
            <a:prstTxWarp prst="textNoShape">
              <a:avLst/>
            </a:prstTxWarp>
            <a:normAutofit lnSpcReduction="10000"/>
          </a:bodyPr>
          <a:lstStyle/>
          <a:p>
            <a:pPr marL="342900" lvl="0" indent="-342900" eaLnBrk="0" hangingPunct="0">
              <a:spcBef>
                <a:spcPct val="20000"/>
              </a:spcBef>
              <a:buFontTx/>
              <a:buChar char="•"/>
            </a:pPr>
            <a:r>
              <a:rPr lang="en-US" sz="2200" kern="0" dirty="0" smtClean="0">
                <a:ea typeface="ＭＳ Ｐゴシック" pitchFamily="48" charset="-128"/>
              </a:rPr>
              <a:t>Enables management of patient genetic profiles</a:t>
            </a:r>
          </a:p>
          <a:p>
            <a:pPr marL="342900" lvl="0" indent="-342900" eaLnBrk="0" hangingPunct="0">
              <a:spcBef>
                <a:spcPct val="20000"/>
              </a:spcBef>
              <a:buFontTx/>
              <a:buChar char="•"/>
            </a:pPr>
            <a:r>
              <a:rPr lang="en-US" sz="2200" kern="0" dirty="0" smtClean="0">
                <a:ea typeface="ＭＳ Ｐゴシック" pitchFamily="48" charset="-128"/>
              </a:rPr>
              <a:t>Delivers alerts to physicians as new variant information emerges</a:t>
            </a:r>
          </a:p>
          <a:p>
            <a:pPr marL="342900" lvl="0" indent="-342900" eaLnBrk="0" hangingPunct="0">
              <a:spcBef>
                <a:spcPct val="20000"/>
              </a:spcBef>
              <a:buFontTx/>
              <a:buChar char="•"/>
            </a:pPr>
            <a:endParaRPr lang="en-US" sz="2200" kern="0" dirty="0" smtClean="0">
              <a:ea typeface="ＭＳ Ｐゴシック" pitchFamily="48" charset="-128"/>
            </a:endParaRPr>
          </a:p>
          <a:p>
            <a:pPr marL="342900" lvl="0" indent="-342900" eaLnBrk="0" hangingPunct="0">
              <a:spcBef>
                <a:spcPct val="20000"/>
              </a:spcBef>
              <a:buFontTx/>
              <a:buChar char="•"/>
            </a:pPr>
            <a:r>
              <a:rPr lang="en-US" sz="2200" kern="0" dirty="0" smtClean="0">
                <a:ea typeface="ＭＳ Ｐゴシック" pitchFamily="48" charset="-128"/>
              </a:rPr>
              <a:t>Real-time interpretation</a:t>
            </a:r>
          </a:p>
          <a:p>
            <a:pPr marL="342900" lvl="0" indent="-342900" eaLnBrk="0" hangingPunct="0">
              <a:spcBef>
                <a:spcPct val="20000"/>
              </a:spcBef>
              <a:buFontTx/>
              <a:buChar char="•"/>
            </a:pPr>
            <a:r>
              <a:rPr lang="en-US" sz="2200" kern="0" dirty="0" smtClean="0">
                <a:ea typeface="ＭＳ Ｐゴシック" pitchFamily="48" charset="-128"/>
              </a:rPr>
              <a:t>Important advance for both research and clinical care</a:t>
            </a:r>
            <a:endParaRPr kumimoji="0" lang="en-US" sz="2200" b="0" i="0" u="none" strike="noStrike" kern="0" cap="none" spc="0" normalizeH="0" baseline="0" noProof="0" dirty="0" smtClean="0">
              <a:ln>
                <a:noFill/>
              </a:ln>
              <a:solidFill>
                <a:schemeClr val="tx1"/>
              </a:solidFill>
              <a:effectLst/>
              <a:uLnTx/>
              <a:uFillTx/>
              <a:latin typeface="Arial" pitchFamily="34" charset="0"/>
              <a:ea typeface="ＭＳ Ｐゴシック" pitchFamily="48" charset="-128"/>
              <a:cs typeface="ＭＳ Ｐゴシック"/>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200" b="0" i="0" u="none" strike="noStrike" kern="0" cap="none" spc="0" normalizeH="0" baseline="0" noProof="0" dirty="0" smtClean="0">
              <a:ln>
                <a:noFill/>
              </a:ln>
              <a:solidFill>
                <a:schemeClr val="tx1"/>
              </a:solidFill>
              <a:effectLst/>
              <a:uLnTx/>
              <a:uFillTx/>
              <a:latin typeface="Arial" pitchFamily="34" charset="0"/>
              <a:ea typeface="ＭＳ Ｐゴシック" pitchFamily="48" charset="-128"/>
              <a:cs typeface="ＭＳ Ｐゴシック"/>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200" b="0" i="0" u="none" strike="noStrike" kern="0" cap="none" spc="0" normalizeH="0" baseline="0" noProof="0" dirty="0">
              <a:ln>
                <a:noFill/>
              </a:ln>
              <a:solidFill>
                <a:schemeClr val="tx1"/>
              </a:solidFill>
              <a:effectLst/>
              <a:uLnTx/>
              <a:uFillTx/>
              <a:latin typeface="Arial" pitchFamily="34" charset="0"/>
              <a:ea typeface="ＭＳ Ｐゴシック" pitchFamily="48" charset="-128"/>
              <a:cs typeface="ＭＳ Ｐゴシック"/>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Massachusetts Leads the Way</a:t>
            </a:r>
            <a:endParaRPr lang="en-US" dirty="0"/>
          </a:p>
        </p:txBody>
      </p:sp>
      <p:sp>
        <p:nvSpPr>
          <p:cNvPr id="3" name="Content Placeholder 2"/>
          <p:cNvSpPr>
            <a:spLocks noGrp="1"/>
          </p:cNvSpPr>
          <p:nvPr>
            <p:ph idx="1"/>
          </p:nvPr>
        </p:nvSpPr>
        <p:spPr>
          <a:xfrm>
            <a:off x="4038600" y="1295400"/>
            <a:ext cx="4876800" cy="4648200"/>
          </a:xfrm>
        </p:spPr>
        <p:txBody>
          <a:bodyPr/>
          <a:lstStyle/>
          <a:p>
            <a:r>
              <a:rPr lang="en-US" sz="2400" dirty="0" smtClean="0"/>
              <a:t>Health reform beyond universal care</a:t>
            </a:r>
          </a:p>
          <a:p>
            <a:r>
              <a:rPr lang="en-US" sz="2400" dirty="0" smtClean="0"/>
              <a:t>Improve patient care while containing costs</a:t>
            </a:r>
          </a:p>
          <a:p>
            <a:r>
              <a:rPr lang="en-US" sz="2400" dirty="0" smtClean="0"/>
              <a:t>Enhance transparency</a:t>
            </a:r>
          </a:p>
          <a:p>
            <a:pPr lvl="2"/>
            <a:r>
              <a:rPr lang="en-US" sz="2400" dirty="0" smtClean="0"/>
              <a:t>Oct. 1, 2013: Health care price comparisons online</a:t>
            </a:r>
          </a:p>
          <a:p>
            <a:r>
              <a:rPr lang="en-US" sz="2400" dirty="0" smtClean="0"/>
              <a:t>Boston </a:t>
            </a:r>
            <a:r>
              <a:rPr lang="en-US" sz="2400" dirty="0" smtClean="0"/>
              <a:t>is an </a:t>
            </a:r>
            <a:r>
              <a:rPr lang="en-US" sz="2400" dirty="0" smtClean="0"/>
              <a:t>U.S. epicenter of knowledge and innovation economy</a:t>
            </a:r>
          </a:p>
          <a:p>
            <a:pPr lvl="2"/>
            <a:r>
              <a:rPr lang="en-US" sz="2400" dirty="0" smtClean="0"/>
              <a:t>Role of Academic Medical Centers in health reform</a:t>
            </a:r>
          </a:p>
          <a:p>
            <a:endParaRPr lang="en-US" sz="2400" dirty="0" smtClean="0"/>
          </a:p>
        </p:txBody>
      </p:sp>
      <p:pic>
        <p:nvPicPr>
          <p:cNvPr id="6" name="Picture 5" descr="network-marketing-leading-the-way.jpg"/>
          <p:cNvPicPr>
            <a:picLocks noChangeAspect="1"/>
          </p:cNvPicPr>
          <p:nvPr/>
        </p:nvPicPr>
        <p:blipFill>
          <a:blip r:embed="rId2" cstate="print"/>
          <a:stretch>
            <a:fillRect/>
          </a:stretch>
        </p:blipFill>
        <p:spPr>
          <a:xfrm>
            <a:off x="228600" y="2514600"/>
            <a:ext cx="3341355" cy="192405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US" sz="1400"/>
          </a:p>
        </p:txBody>
      </p:sp>
      <p:sp>
        <p:nvSpPr>
          <p:cNvPr id="63494" name="Rectangle 6"/>
          <p:cNvSpPr>
            <a:spLocks noChangeArrowheads="1"/>
          </p:cNvSpPr>
          <p:nvPr/>
        </p:nvSpPr>
        <p:spPr bwMode="auto">
          <a:xfrm>
            <a:off x="457200" y="2286000"/>
            <a:ext cx="8153400" cy="685800"/>
          </a:xfrm>
          <a:prstGeom prst="rect">
            <a:avLst/>
          </a:prstGeom>
          <a:solidFill>
            <a:schemeClr val="accent1"/>
          </a:solidFill>
          <a:ln w="9525">
            <a:noFill/>
            <a:miter lim="800000"/>
            <a:headEnd/>
            <a:tailEnd/>
          </a:ln>
          <a:effectLst>
            <a:outerShdw blurRad="50800" dist="38100" dir="5400000" algn="t" rotWithShape="0">
              <a:prstClr val="black">
                <a:alpha val="40000"/>
              </a:prstClr>
            </a:outerShdw>
          </a:effectLst>
        </p:spPr>
        <p:txBody>
          <a:bodyPr wrap="none" anchor="ctr"/>
          <a:lstStyle/>
          <a:p>
            <a:pPr algn="ctr">
              <a:lnSpc>
                <a:spcPct val="80000"/>
              </a:lnSpc>
              <a:spcBef>
                <a:spcPct val="20000"/>
              </a:spcBef>
              <a:buFont typeface="Arial" charset="0"/>
              <a:buNone/>
              <a:defRPr/>
            </a:pPr>
            <a:endParaRPr lang="en-US" sz="2000"/>
          </a:p>
          <a:p>
            <a:pPr algn="ctr">
              <a:lnSpc>
                <a:spcPct val="80000"/>
              </a:lnSpc>
              <a:spcBef>
                <a:spcPct val="20000"/>
              </a:spcBef>
              <a:buFont typeface="Arial" charset="0"/>
              <a:buNone/>
              <a:defRPr/>
            </a:pPr>
            <a:r>
              <a:rPr lang="en-US" sz="2000"/>
              <a:t>NIH salary cap decreases</a:t>
            </a:r>
          </a:p>
          <a:p>
            <a:pPr algn="ctr">
              <a:defRPr/>
            </a:pPr>
            <a:endParaRPr lang="en-US">
              <a:latin typeface="Georgia" pitchFamily="18" charset="0"/>
            </a:endParaRPr>
          </a:p>
        </p:txBody>
      </p:sp>
      <p:sp>
        <p:nvSpPr>
          <p:cNvPr id="63495" name="Rectangle 7"/>
          <p:cNvSpPr>
            <a:spLocks noChangeArrowheads="1"/>
          </p:cNvSpPr>
          <p:nvPr/>
        </p:nvSpPr>
        <p:spPr bwMode="auto">
          <a:xfrm>
            <a:off x="533400" y="3200400"/>
            <a:ext cx="8229600" cy="838200"/>
          </a:xfrm>
          <a:prstGeom prst="rect">
            <a:avLst/>
          </a:prstGeom>
          <a:solidFill>
            <a:schemeClr val="accent1"/>
          </a:solidFill>
          <a:ln w="9525">
            <a:noFill/>
            <a:miter lim="800000"/>
            <a:headEnd/>
            <a:tailEnd/>
          </a:ln>
          <a:effectLst>
            <a:outerShdw blurRad="50800" dist="38100" dir="5400000" algn="t" rotWithShape="0">
              <a:prstClr val="black">
                <a:alpha val="40000"/>
              </a:prstClr>
            </a:outerShdw>
          </a:effectLst>
        </p:spPr>
        <p:txBody>
          <a:bodyPr wrap="none" anchor="ctr"/>
          <a:lstStyle/>
          <a:p>
            <a:pPr algn="ctr">
              <a:lnSpc>
                <a:spcPct val="80000"/>
              </a:lnSpc>
              <a:spcBef>
                <a:spcPct val="20000"/>
              </a:spcBef>
              <a:buFont typeface="Arial" charset="0"/>
              <a:buNone/>
              <a:defRPr/>
            </a:pPr>
            <a:r>
              <a:rPr lang="en-US" sz="2000" dirty="0"/>
              <a:t> </a:t>
            </a:r>
          </a:p>
          <a:p>
            <a:pPr algn="ctr">
              <a:lnSpc>
                <a:spcPct val="80000"/>
              </a:lnSpc>
              <a:spcBef>
                <a:spcPct val="20000"/>
              </a:spcBef>
              <a:buFont typeface="Arial" charset="0"/>
              <a:buNone/>
              <a:defRPr/>
            </a:pPr>
            <a:r>
              <a:rPr lang="en-US" sz="2000" dirty="0"/>
              <a:t>Review/ likely limitations on grant funding $ and/or</a:t>
            </a:r>
          </a:p>
          <a:p>
            <a:pPr algn="ctr">
              <a:lnSpc>
                <a:spcPct val="80000"/>
              </a:lnSpc>
              <a:spcBef>
                <a:spcPct val="20000"/>
              </a:spcBef>
              <a:buFont typeface="Arial" charset="0"/>
              <a:buNone/>
              <a:defRPr/>
            </a:pPr>
            <a:r>
              <a:rPr lang="en-US" sz="2000" dirty="0"/>
              <a:t> number of grants per investigator</a:t>
            </a:r>
          </a:p>
          <a:p>
            <a:pPr algn="ctr">
              <a:defRPr/>
            </a:pPr>
            <a:endParaRPr lang="en-US" dirty="0">
              <a:latin typeface="Georgia" pitchFamily="18" charset="0"/>
            </a:endParaRPr>
          </a:p>
        </p:txBody>
      </p:sp>
      <p:grpSp>
        <p:nvGrpSpPr>
          <p:cNvPr id="2" name="Group 11"/>
          <p:cNvGrpSpPr>
            <a:grpSpLocks/>
          </p:cNvGrpSpPr>
          <p:nvPr/>
        </p:nvGrpSpPr>
        <p:grpSpPr bwMode="auto">
          <a:xfrm>
            <a:off x="609600" y="4343400"/>
            <a:ext cx="8229600" cy="1524000"/>
            <a:chOff x="609600" y="4343400"/>
            <a:chExt cx="8229600" cy="1524000"/>
          </a:xfrm>
          <a:effectLst>
            <a:outerShdw blurRad="50800" dist="38100" dir="5400000" algn="t" rotWithShape="0">
              <a:prstClr val="black">
                <a:alpha val="40000"/>
              </a:prstClr>
            </a:outerShdw>
          </a:effectLst>
        </p:grpSpPr>
        <p:sp>
          <p:nvSpPr>
            <p:cNvPr id="63496" name="Rectangle 8"/>
            <p:cNvSpPr>
              <a:spLocks noChangeArrowheads="1"/>
            </p:cNvSpPr>
            <p:nvPr/>
          </p:nvSpPr>
          <p:spPr bwMode="auto">
            <a:xfrm>
              <a:off x="609600" y="4343400"/>
              <a:ext cx="8001000" cy="13239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en-US" sz="2800" dirty="0">
                  <a:solidFill>
                    <a:srgbClr val="CC3300"/>
                  </a:solidFill>
                </a:rPr>
                <a:t>Looming</a:t>
              </a:r>
            </a:p>
            <a:p>
              <a:pPr>
                <a:defRPr/>
              </a:pPr>
              <a:endParaRPr lang="en-US" sz="2800" dirty="0">
                <a:solidFill>
                  <a:srgbClr val="000099"/>
                </a:solidFill>
              </a:endParaRPr>
            </a:p>
            <a:p>
              <a:pPr>
                <a:defRPr/>
              </a:pPr>
              <a:endParaRPr lang="en-US" sz="2400" dirty="0"/>
            </a:p>
          </p:txBody>
        </p:sp>
        <p:sp>
          <p:nvSpPr>
            <p:cNvPr id="9" name="Rectangle 7"/>
            <p:cNvSpPr>
              <a:spLocks noChangeArrowheads="1"/>
            </p:cNvSpPr>
            <p:nvPr/>
          </p:nvSpPr>
          <p:spPr bwMode="auto">
            <a:xfrm>
              <a:off x="609600" y="5029200"/>
              <a:ext cx="8229600" cy="838200"/>
            </a:xfrm>
            <a:prstGeom prst="rect">
              <a:avLst/>
            </a:prstGeom>
            <a:solidFill>
              <a:srgbClr val="F36D70"/>
            </a:solidFill>
            <a:ln w="9525">
              <a:noFill/>
              <a:miter lim="800000"/>
              <a:headEnd/>
              <a:tailEnd/>
            </a:ln>
            <a:effectLst>
              <a:prstShdw prst="shdw17" dist="17961" dir="2700000">
                <a:schemeClr val="accent1">
                  <a:gamma/>
                  <a:shade val="60000"/>
                  <a:invGamma/>
                </a:schemeClr>
              </a:prstShdw>
            </a:effectLst>
          </p:spPr>
          <p:txBody>
            <a:bodyPr wrap="none" anchor="ctr"/>
            <a:lstStyle/>
            <a:p>
              <a:pPr algn="ctr">
                <a:lnSpc>
                  <a:spcPct val="80000"/>
                </a:lnSpc>
                <a:spcBef>
                  <a:spcPct val="20000"/>
                </a:spcBef>
                <a:buFont typeface="Arial" charset="0"/>
                <a:buNone/>
                <a:defRPr/>
              </a:pPr>
              <a:r>
                <a:rPr lang="en-US" sz="2000" dirty="0"/>
                <a:t> </a:t>
              </a:r>
            </a:p>
            <a:p>
              <a:pPr algn="ctr">
                <a:lnSpc>
                  <a:spcPct val="80000"/>
                </a:lnSpc>
                <a:spcBef>
                  <a:spcPct val="20000"/>
                </a:spcBef>
                <a:buFont typeface="Arial" charset="0"/>
                <a:buNone/>
                <a:defRPr/>
              </a:pPr>
              <a:r>
                <a:rPr lang="en-US" sz="2000" dirty="0"/>
                <a:t>Cuts to indirect rate</a:t>
              </a:r>
            </a:p>
            <a:p>
              <a:pPr algn="ctr">
                <a:defRPr/>
              </a:pPr>
              <a:endParaRPr lang="en-US" dirty="0">
                <a:latin typeface="Georgia" pitchFamily="18" charset="0"/>
              </a:endParaRPr>
            </a:p>
          </p:txBody>
        </p:sp>
      </p:grpSp>
      <p:sp>
        <p:nvSpPr>
          <p:cNvPr id="10" name="Rectangle 6"/>
          <p:cNvSpPr>
            <a:spLocks noChangeArrowheads="1"/>
          </p:cNvSpPr>
          <p:nvPr/>
        </p:nvSpPr>
        <p:spPr bwMode="auto">
          <a:xfrm>
            <a:off x="457200" y="1371600"/>
            <a:ext cx="8153400" cy="685800"/>
          </a:xfrm>
          <a:prstGeom prst="rect">
            <a:avLst/>
          </a:prstGeom>
          <a:solidFill>
            <a:schemeClr val="accent1"/>
          </a:solidFill>
          <a:ln w="9525">
            <a:noFill/>
            <a:miter lim="800000"/>
            <a:headEnd/>
            <a:tailEnd/>
          </a:ln>
          <a:effectLst>
            <a:outerShdw blurRad="50800" dist="38100" dir="5400000" algn="t" rotWithShape="0">
              <a:prstClr val="black">
                <a:alpha val="40000"/>
              </a:prstClr>
            </a:outerShdw>
          </a:effectLst>
        </p:spPr>
        <p:txBody>
          <a:bodyPr wrap="none" anchor="ctr"/>
          <a:lstStyle/>
          <a:p>
            <a:pPr algn="ctr">
              <a:lnSpc>
                <a:spcPct val="80000"/>
              </a:lnSpc>
              <a:spcBef>
                <a:spcPct val="20000"/>
              </a:spcBef>
              <a:buFont typeface="Arial" charset="0"/>
              <a:buNone/>
              <a:defRPr/>
            </a:pPr>
            <a:endParaRPr lang="en-US" sz="2000" dirty="0"/>
          </a:p>
          <a:p>
            <a:pPr algn="ctr">
              <a:lnSpc>
                <a:spcPct val="80000"/>
              </a:lnSpc>
              <a:spcBef>
                <a:spcPct val="20000"/>
              </a:spcBef>
              <a:buFont typeface="Arial" charset="0"/>
              <a:buNone/>
              <a:defRPr/>
            </a:pPr>
            <a:r>
              <a:rPr lang="en-US" sz="2000" dirty="0"/>
              <a:t>NIH </a:t>
            </a:r>
            <a:r>
              <a:rPr lang="en-US" sz="2000" dirty="0" err="1"/>
              <a:t>paylines</a:t>
            </a:r>
            <a:r>
              <a:rPr lang="en-US" sz="2000" dirty="0"/>
              <a:t> in the single digits</a:t>
            </a:r>
          </a:p>
          <a:p>
            <a:pPr algn="ctr">
              <a:defRPr/>
            </a:pPr>
            <a:endParaRPr lang="en-US" dirty="0">
              <a:latin typeface="Georgia" pitchFamily="18" charset="0"/>
            </a:endParaRPr>
          </a:p>
        </p:txBody>
      </p:sp>
      <p:sp>
        <p:nvSpPr>
          <p:cNvPr id="11" name="Title 1"/>
          <p:cNvSpPr txBox="1">
            <a:spLocks/>
          </p:cNvSpPr>
          <p:nvPr/>
        </p:nvSpPr>
        <p:spPr>
          <a:xfrm>
            <a:off x="152400" y="0"/>
            <a:ext cx="8763000" cy="846137"/>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4080"/>
                </a:solidFill>
                <a:effectLst/>
                <a:uLnTx/>
                <a:uFillTx/>
                <a:latin typeface="Arial" pitchFamily="34" charset="0"/>
                <a:ea typeface="ＭＳ Ｐゴシック" pitchFamily="48" charset="-128"/>
                <a:cs typeface="ＭＳ Ｐゴシック"/>
              </a:rPr>
              <a:t>Change is Necessary: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4080"/>
                </a:solidFill>
                <a:effectLst/>
                <a:uLnTx/>
                <a:uFillTx/>
                <a:latin typeface="Arial" pitchFamily="34" charset="0"/>
                <a:ea typeface="ＭＳ Ｐゴシック" pitchFamily="48" charset="-128"/>
                <a:cs typeface="ＭＳ Ｐゴシック"/>
              </a:rPr>
              <a:t>NIH Funding Uncertainty </a:t>
            </a:r>
            <a:endParaRPr kumimoji="0" lang="en-US" sz="3200" b="1" i="0" u="none" strike="noStrike" kern="0" cap="none" spc="0" normalizeH="0" baseline="0" noProof="0" dirty="0">
              <a:ln>
                <a:noFill/>
              </a:ln>
              <a:solidFill>
                <a:srgbClr val="004080"/>
              </a:solidFill>
              <a:effectLst/>
              <a:uLnTx/>
              <a:uFillTx/>
              <a:latin typeface="Arial" pitchFamily="34" charset="0"/>
              <a:ea typeface="ＭＳ Ｐゴシック" pitchFamily="48" charset="-128"/>
              <a:cs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a:xfrm>
            <a:off x="374650" y="0"/>
            <a:ext cx="8769350" cy="631825"/>
          </a:xfrm>
        </p:spPr>
        <p:txBody>
          <a:bodyPr lIns="91436" tIns="45718" rIns="91436" bIns="45718"/>
          <a:lstStyle/>
          <a:p>
            <a:pPr eaLnBrk="1" hangingPunct="1"/>
            <a:r>
              <a:rPr lang="en-US" sz="1300" b="0" dirty="0" smtClean="0"/>
              <a:t> </a:t>
            </a:r>
            <a:br>
              <a:rPr lang="en-US" sz="1300" b="0" dirty="0" smtClean="0"/>
            </a:br>
            <a:r>
              <a:rPr lang="en-US" sz="2800" dirty="0" smtClean="0">
                <a:cs typeface="Arial" pitchFamily="34" charset="0"/>
              </a:rPr>
              <a:t>Rising health care costs have been squeezing employers and employees for years</a:t>
            </a:r>
          </a:p>
        </p:txBody>
      </p:sp>
      <p:graphicFrame>
        <p:nvGraphicFramePr>
          <p:cNvPr id="2050" name="Object 3"/>
          <p:cNvGraphicFramePr>
            <a:graphicFrameLocks noGrp="1" noChangeAspect="1"/>
          </p:cNvGraphicFramePr>
          <p:nvPr>
            <p:ph type="chart" idx="4294967295"/>
          </p:nvPr>
        </p:nvGraphicFramePr>
        <p:xfrm>
          <a:off x="1219200" y="1905000"/>
          <a:ext cx="5945188" cy="3738563"/>
        </p:xfrm>
        <a:graphic>
          <a:graphicData uri="http://schemas.openxmlformats.org/presentationml/2006/ole">
            <p:oleObj spid="_x0000_s25602" name="Chart" r:id="rId4" imgW="8712200" imgH="5588000" progId="Excel.Sheet.8">
              <p:embed/>
            </p:oleObj>
          </a:graphicData>
        </a:graphic>
      </p:graphicFrame>
      <p:sp>
        <p:nvSpPr>
          <p:cNvPr id="2052" name="Text Box 20"/>
          <p:cNvSpPr txBox="1">
            <a:spLocks noChangeArrowheads="1"/>
          </p:cNvSpPr>
          <p:nvPr/>
        </p:nvSpPr>
        <p:spPr bwMode="auto">
          <a:xfrm>
            <a:off x="2286000" y="1066800"/>
            <a:ext cx="4319588" cy="549275"/>
          </a:xfrm>
          <a:prstGeom prst="rect">
            <a:avLst/>
          </a:prstGeom>
          <a:noFill/>
          <a:ln w="19050" algn="ctr">
            <a:noFill/>
            <a:miter lim="800000"/>
            <a:headEnd/>
            <a:tailEnd/>
          </a:ln>
        </p:spPr>
        <p:txBody>
          <a:bodyPr lIns="43622" tIns="43622" rIns="43622" bIns="43622">
            <a:spAutoFit/>
          </a:bodyPr>
          <a:lstStyle/>
          <a:p>
            <a:pPr>
              <a:spcBef>
                <a:spcPct val="50000"/>
              </a:spcBef>
            </a:pPr>
            <a:r>
              <a:rPr lang="en-US" sz="1500">
                <a:solidFill>
                  <a:srgbClr val="1C1C1C"/>
                </a:solidFill>
              </a:rPr>
              <a:t>Cumulative Increase in </a:t>
            </a:r>
            <a:r>
              <a:rPr lang="en-US" sz="1500" u="sng"/>
              <a:t>national</a:t>
            </a:r>
            <a:r>
              <a:rPr lang="en-US" sz="1500"/>
              <a:t> </a:t>
            </a:r>
            <a:r>
              <a:rPr lang="en-US" sz="1500">
                <a:solidFill>
                  <a:srgbClr val="1C1C1C"/>
                </a:solidFill>
              </a:rPr>
              <a:t>Health Care Premiums, Wages and Inflation (1999 base) </a:t>
            </a:r>
          </a:p>
        </p:txBody>
      </p:sp>
      <p:sp>
        <p:nvSpPr>
          <p:cNvPr id="2053" name="Text Box 21"/>
          <p:cNvSpPr txBox="1">
            <a:spLocks noChangeArrowheads="1"/>
          </p:cNvSpPr>
          <p:nvPr/>
        </p:nvSpPr>
        <p:spPr bwMode="auto">
          <a:xfrm>
            <a:off x="6858000" y="2438400"/>
            <a:ext cx="1620838" cy="549275"/>
          </a:xfrm>
          <a:prstGeom prst="rect">
            <a:avLst/>
          </a:prstGeom>
          <a:noFill/>
          <a:ln w="19050" algn="ctr">
            <a:noFill/>
            <a:miter lim="800000"/>
            <a:headEnd/>
            <a:tailEnd/>
          </a:ln>
        </p:spPr>
        <p:txBody>
          <a:bodyPr lIns="43622" tIns="43622" rIns="43622" bIns="43622">
            <a:spAutoFit/>
          </a:bodyPr>
          <a:lstStyle/>
          <a:p>
            <a:pPr>
              <a:spcBef>
                <a:spcPct val="50000"/>
              </a:spcBef>
            </a:pPr>
            <a:r>
              <a:rPr lang="en-US" sz="1500" b="1">
                <a:solidFill>
                  <a:srgbClr val="151DC8"/>
                </a:solidFill>
              </a:rPr>
              <a:t>Health Care Premiums</a:t>
            </a:r>
            <a:endParaRPr lang="en-US" sz="1500" b="1">
              <a:solidFill>
                <a:srgbClr val="3366CC"/>
              </a:solidFill>
            </a:endParaRPr>
          </a:p>
        </p:txBody>
      </p:sp>
      <p:sp>
        <p:nvSpPr>
          <p:cNvPr id="2054" name="Text Box 23"/>
          <p:cNvSpPr txBox="1">
            <a:spLocks noChangeArrowheads="1"/>
          </p:cNvSpPr>
          <p:nvPr/>
        </p:nvSpPr>
        <p:spPr bwMode="auto">
          <a:xfrm>
            <a:off x="6324600" y="3962400"/>
            <a:ext cx="2233613" cy="319088"/>
          </a:xfrm>
          <a:prstGeom prst="rect">
            <a:avLst/>
          </a:prstGeom>
          <a:noFill/>
          <a:ln w="19050" algn="ctr">
            <a:noFill/>
            <a:miter lim="800000"/>
            <a:headEnd/>
            <a:tailEnd/>
          </a:ln>
        </p:spPr>
        <p:txBody>
          <a:bodyPr lIns="43622" tIns="43622" rIns="43622" bIns="43622">
            <a:spAutoFit/>
          </a:bodyPr>
          <a:lstStyle/>
          <a:p>
            <a:pPr>
              <a:spcBef>
                <a:spcPct val="50000"/>
              </a:spcBef>
            </a:pPr>
            <a:r>
              <a:rPr lang="en-US" sz="1500" b="1">
                <a:solidFill>
                  <a:srgbClr val="CC0000"/>
                </a:solidFill>
              </a:rPr>
              <a:t>Workers’ Earnings</a:t>
            </a:r>
          </a:p>
        </p:txBody>
      </p:sp>
      <p:sp>
        <p:nvSpPr>
          <p:cNvPr id="2055" name="Text Box 24"/>
          <p:cNvSpPr txBox="1">
            <a:spLocks noChangeArrowheads="1"/>
          </p:cNvSpPr>
          <p:nvPr/>
        </p:nvSpPr>
        <p:spPr bwMode="auto">
          <a:xfrm>
            <a:off x="6629400" y="4800600"/>
            <a:ext cx="1620838" cy="319088"/>
          </a:xfrm>
          <a:prstGeom prst="rect">
            <a:avLst/>
          </a:prstGeom>
          <a:noFill/>
          <a:ln w="19050" algn="ctr">
            <a:noFill/>
            <a:miter lim="800000"/>
            <a:headEnd/>
            <a:tailEnd/>
          </a:ln>
        </p:spPr>
        <p:txBody>
          <a:bodyPr lIns="43622" tIns="43622" rIns="43622" bIns="43622">
            <a:spAutoFit/>
          </a:bodyPr>
          <a:lstStyle/>
          <a:p>
            <a:pPr>
              <a:spcBef>
                <a:spcPct val="50000"/>
              </a:spcBef>
            </a:pPr>
            <a:r>
              <a:rPr lang="en-US" sz="1500" b="1">
                <a:solidFill>
                  <a:srgbClr val="1C1C1C"/>
                </a:solidFill>
              </a:rPr>
              <a:t>Inflation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Title1"/>
          <p:cNvSpPr>
            <a:spLocks noGrp="1" noChangeArrowheads="1"/>
          </p:cNvSpPr>
          <p:nvPr>
            <p:ph type="title"/>
            <p:custDataLst>
              <p:tags r:id="rId2"/>
            </p:custDataLst>
          </p:nvPr>
        </p:nvSpPr>
        <p:spPr>
          <a:xfrm>
            <a:off x="456678" y="76086"/>
            <a:ext cx="8230645" cy="610153"/>
          </a:xfrm>
        </p:spPr>
        <p:txBody>
          <a:bodyPr/>
          <a:lstStyle/>
          <a:p>
            <a:r>
              <a:rPr lang="en-US" sz="2300" dirty="0"/>
              <a:t>There are three ways </a:t>
            </a:r>
            <a:r>
              <a:rPr lang="en-US" sz="2300" dirty="0" smtClean="0"/>
              <a:t>society is combating  </a:t>
            </a:r>
            <a:r>
              <a:rPr lang="en-US" sz="2300" dirty="0"/>
              <a:t>rising costs</a:t>
            </a:r>
          </a:p>
        </p:txBody>
      </p:sp>
      <p:sp>
        <p:nvSpPr>
          <p:cNvPr id="728067" name="Notes"/>
          <p:cNvSpPr txBox="1">
            <a:spLocks noChangeArrowheads="1"/>
          </p:cNvSpPr>
          <p:nvPr>
            <p:custDataLst>
              <p:tags r:id="rId3"/>
            </p:custDataLst>
          </p:nvPr>
        </p:nvSpPr>
        <p:spPr bwMode="auto">
          <a:xfrm>
            <a:off x="208938" y="6496590"/>
            <a:ext cx="5772644" cy="140467"/>
          </a:xfrm>
          <a:prstGeom prst="rect">
            <a:avLst/>
          </a:prstGeom>
          <a:noFill/>
          <a:ln w="12700">
            <a:noFill/>
            <a:miter lim="800000"/>
            <a:headEnd type="none" w="sm" len="sm"/>
            <a:tailEnd type="none" w="sm" len="sm"/>
          </a:ln>
          <a:effectLst/>
        </p:spPr>
        <p:txBody>
          <a:bodyPr lIns="0" tIns="0" rIns="0" bIns="0" anchor="b">
            <a:spAutoFit/>
          </a:bodyPr>
          <a:lstStyle/>
          <a:p>
            <a:pPr marL="171646" indent="-171646" defTabSz="821239" fontAlgn="t"/>
            <a:endParaRPr lang="en-US" sz="900" b="0" noProof="1">
              <a:latin typeface="Arial" charset="0"/>
              <a:cs typeface="Arial" charset="0"/>
            </a:endParaRPr>
          </a:p>
        </p:txBody>
      </p:sp>
      <p:sp>
        <p:nvSpPr>
          <p:cNvPr id="728068" name="Rectangle 4"/>
          <p:cNvSpPr>
            <a:spLocks noChangeArrowheads="1"/>
          </p:cNvSpPr>
          <p:nvPr/>
        </p:nvSpPr>
        <p:spPr bwMode="auto">
          <a:xfrm>
            <a:off x="457200" y="1066800"/>
            <a:ext cx="2584768" cy="1492460"/>
          </a:xfrm>
          <a:prstGeom prst="rect">
            <a:avLst/>
          </a:prstGeom>
          <a:solidFill>
            <a:schemeClr val="accent1"/>
          </a:solidFill>
          <a:ln w="19050" algn="ctr">
            <a:solidFill>
              <a:schemeClr val="tx1"/>
            </a:solidFill>
            <a:miter lim="800000"/>
            <a:headEnd/>
            <a:tailEnd/>
          </a:ln>
          <a:effectLst/>
        </p:spPr>
        <p:txBody>
          <a:bodyPr lIns="43620" tIns="43620" rIns="43620" bIns="43620" anchor="ctr"/>
          <a:lstStyle/>
          <a:p>
            <a:r>
              <a:rPr lang="en-US" sz="2100" b="0" dirty="0">
                <a:latin typeface="Arial" charset="0"/>
                <a:cs typeface="Arial" charset="0"/>
              </a:rPr>
              <a:t>Implement payment reform</a:t>
            </a:r>
          </a:p>
        </p:txBody>
      </p:sp>
      <p:sp>
        <p:nvSpPr>
          <p:cNvPr id="728069" name="Rectangle 5"/>
          <p:cNvSpPr>
            <a:spLocks noChangeArrowheads="1"/>
          </p:cNvSpPr>
          <p:nvPr/>
        </p:nvSpPr>
        <p:spPr bwMode="auto">
          <a:xfrm>
            <a:off x="3316136" y="1075450"/>
            <a:ext cx="2660969" cy="1490996"/>
          </a:xfrm>
          <a:prstGeom prst="rect">
            <a:avLst/>
          </a:prstGeom>
          <a:solidFill>
            <a:srgbClr val="FFE433"/>
          </a:solidFill>
          <a:ln w="19050" algn="ctr">
            <a:solidFill>
              <a:schemeClr val="tx1"/>
            </a:solidFill>
            <a:miter lim="800000"/>
            <a:headEnd/>
            <a:tailEnd/>
          </a:ln>
          <a:effectLst/>
        </p:spPr>
        <p:txBody>
          <a:bodyPr lIns="43620" tIns="43620" rIns="43620" bIns="43620" anchor="ctr"/>
          <a:lstStyle/>
          <a:p>
            <a:r>
              <a:rPr lang="en-US" sz="2100" b="0" dirty="0">
                <a:solidFill>
                  <a:srgbClr val="000000"/>
                </a:solidFill>
                <a:latin typeface="Arial" charset="0"/>
                <a:cs typeface="Arial" charset="0"/>
              </a:rPr>
              <a:t>Turn patients into consumers</a:t>
            </a:r>
          </a:p>
        </p:txBody>
      </p:sp>
      <p:sp>
        <p:nvSpPr>
          <p:cNvPr id="728070" name="Rectangle 6"/>
          <p:cNvSpPr>
            <a:spLocks noChangeArrowheads="1"/>
          </p:cNvSpPr>
          <p:nvPr/>
        </p:nvSpPr>
        <p:spPr bwMode="auto">
          <a:xfrm>
            <a:off x="6305435" y="1075450"/>
            <a:ext cx="2660968" cy="1490996"/>
          </a:xfrm>
          <a:prstGeom prst="rect">
            <a:avLst/>
          </a:prstGeom>
          <a:solidFill>
            <a:schemeClr val="hlink"/>
          </a:solidFill>
          <a:ln w="19050" algn="ctr">
            <a:solidFill>
              <a:schemeClr val="tx1"/>
            </a:solidFill>
            <a:miter lim="800000"/>
            <a:headEnd/>
            <a:tailEnd/>
          </a:ln>
          <a:effectLst/>
        </p:spPr>
        <p:txBody>
          <a:bodyPr lIns="43620" tIns="43620" rIns="43620" bIns="43620" anchor="ctr"/>
          <a:lstStyle/>
          <a:p>
            <a:r>
              <a:rPr lang="en-US" sz="2100" b="0" dirty="0">
                <a:solidFill>
                  <a:schemeClr val="bg1"/>
                </a:solidFill>
                <a:latin typeface="Arial" charset="0"/>
                <a:cs typeface="Arial" charset="0"/>
              </a:rPr>
              <a:t>Contain rates through regulation</a:t>
            </a:r>
          </a:p>
        </p:txBody>
      </p:sp>
      <p:sp>
        <p:nvSpPr>
          <p:cNvPr id="728071" name="Text Box 7"/>
          <p:cNvSpPr txBox="1">
            <a:spLocks noChangeArrowheads="1"/>
          </p:cNvSpPr>
          <p:nvPr/>
        </p:nvSpPr>
        <p:spPr bwMode="auto">
          <a:xfrm>
            <a:off x="3316136" y="2648385"/>
            <a:ext cx="2347562" cy="3956843"/>
          </a:xfrm>
          <a:prstGeom prst="rect">
            <a:avLst/>
          </a:prstGeom>
          <a:noFill/>
          <a:ln w="9525" algn="ctr">
            <a:noFill/>
            <a:miter lim="800000"/>
            <a:headEnd/>
            <a:tailEnd/>
          </a:ln>
          <a:effectLst/>
        </p:spPr>
        <p:txBody>
          <a:bodyPr lIns="43620" tIns="43620" rIns="43620" bIns="43620">
            <a:spAutoFit/>
          </a:bodyPr>
          <a:lstStyle/>
          <a:p>
            <a:pPr marL="253031" indent="-253031" defTabSz="914460">
              <a:spcBef>
                <a:spcPct val="40000"/>
              </a:spcBef>
              <a:buClr>
                <a:schemeClr val="tx1"/>
              </a:buClr>
              <a:buFont typeface="Wingdings" pitchFamily="2" charset="2"/>
              <a:buChar char="q"/>
            </a:pPr>
            <a:r>
              <a:rPr lang="en-US" sz="1700" b="0" dirty="0">
                <a:latin typeface="Arial" charset="0"/>
                <a:cs typeface="Arial" charset="0"/>
              </a:rPr>
              <a:t>Make </a:t>
            </a:r>
            <a:r>
              <a:rPr lang="en-US" sz="1700" dirty="0">
                <a:latin typeface="Arial" charset="0"/>
                <a:cs typeface="Arial" charset="0"/>
              </a:rPr>
              <a:t>consumer economically sensitive</a:t>
            </a:r>
          </a:p>
          <a:p>
            <a:pPr marL="535655" lvl="1" indent="-109498" defTabSz="914460">
              <a:spcBef>
                <a:spcPct val="40000"/>
              </a:spcBef>
              <a:buClr>
                <a:schemeClr val="tx1"/>
              </a:buClr>
              <a:buFont typeface="Wingdings" pitchFamily="2" charset="2"/>
              <a:buChar char="q"/>
            </a:pPr>
            <a:r>
              <a:rPr lang="en-US" sz="1700" dirty="0">
                <a:latin typeface="Arial" charset="0"/>
                <a:cs typeface="Arial" charset="0"/>
              </a:rPr>
              <a:t>Tiered provider networks</a:t>
            </a:r>
          </a:p>
          <a:p>
            <a:pPr marL="535655" lvl="1" indent="-109498" defTabSz="914460">
              <a:spcBef>
                <a:spcPct val="40000"/>
              </a:spcBef>
              <a:buClr>
                <a:schemeClr val="tx1"/>
              </a:buClr>
              <a:buFont typeface="Wingdings" pitchFamily="2" charset="2"/>
              <a:buChar char="q"/>
            </a:pPr>
            <a:r>
              <a:rPr lang="en-US" sz="1700" dirty="0">
                <a:latin typeface="Arial" charset="0"/>
                <a:cs typeface="Arial" charset="0"/>
              </a:rPr>
              <a:t>Differential co-pays and deductibles</a:t>
            </a:r>
          </a:p>
          <a:p>
            <a:pPr marL="253031" indent="-253031" defTabSz="914460">
              <a:spcBef>
                <a:spcPct val="40000"/>
              </a:spcBef>
              <a:buClr>
                <a:schemeClr val="tx1"/>
              </a:buClr>
              <a:buFont typeface="Wingdings" pitchFamily="2" charset="2"/>
              <a:buChar char="q"/>
            </a:pPr>
            <a:r>
              <a:rPr lang="en-US" sz="1700" b="0" dirty="0">
                <a:latin typeface="Arial" charset="0"/>
                <a:cs typeface="Arial" charset="0"/>
              </a:rPr>
              <a:t>Provide consumers with data on relative costs and quality</a:t>
            </a:r>
          </a:p>
          <a:p>
            <a:pPr marL="535655" lvl="1" indent="-109498" defTabSz="914460">
              <a:spcBef>
                <a:spcPct val="20000"/>
              </a:spcBef>
              <a:buClr>
                <a:schemeClr val="tx1"/>
              </a:buClr>
              <a:buFont typeface="Wingdings" pitchFamily="2" charset="2"/>
              <a:buChar char="q"/>
            </a:pPr>
            <a:endParaRPr lang="en-US" sz="1700" b="0" dirty="0">
              <a:latin typeface="Arial" charset="0"/>
              <a:cs typeface="Arial" charset="0"/>
            </a:endParaRPr>
          </a:p>
          <a:p>
            <a:pPr marL="253031" indent="-253031" defTabSz="914460">
              <a:spcBef>
                <a:spcPct val="40000"/>
              </a:spcBef>
              <a:buClr>
                <a:schemeClr val="tx1"/>
              </a:buClr>
              <a:buFont typeface="Wingdings" pitchFamily="2" charset="2"/>
              <a:buChar char="q"/>
            </a:pPr>
            <a:endParaRPr lang="en-US" sz="1500" b="0" dirty="0">
              <a:latin typeface="Arial" charset="0"/>
              <a:cs typeface="Arial" charset="0"/>
            </a:endParaRPr>
          </a:p>
        </p:txBody>
      </p:sp>
      <p:sp>
        <p:nvSpPr>
          <p:cNvPr id="728072" name="Text Box 8"/>
          <p:cNvSpPr txBox="1">
            <a:spLocks noChangeArrowheads="1"/>
          </p:cNvSpPr>
          <p:nvPr/>
        </p:nvSpPr>
        <p:spPr bwMode="auto">
          <a:xfrm>
            <a:off x="457200" y="2648385"/>
            <a:ext cx="2362200" cy="3227413"/>
          </a:xfrm>
          <a:prstGeom prst="rect">
            <a:avLst/>
          </a:prstGeom>
          <a:noFill/>
          <a:ln w="19050" algn="ctr">
            <a:noFill/>
            <a:miter lim="800000"/>
            <a:headEnd/>
            <a:tailEnd/>
          </a:ln>
          <a:effectLst/>
        </p:spPr>
        <p:txBody>
          <a:bodyPr wrap="square" lIns="43620" tIns="43620" rIns="43620" bIns="43620">
            <a:spAutoFit/>
          </a:bodyPr>
          <a:lstStyle/>
          <a:p>
            <a:pPr marL="213078" indent="-213078">
              <a:spcBef>
                <a:spcPct val="50000"/>
              </a:spcBef>
              <a:buFont typeface="Wingdings" pitchFamily="2" charset="2"/>
              <a:buChar char="q"/>
            </a:pPr>
            <a:r>
              <a:rPr lang="en-US" sz="1700" b="0" dirty="0">
                <a:latin typeface="Arial" charset="0"/>
                <a:cs typeface="Arial" charset="0"/>
              </a:rPr>
              <a:t>Make </a:t>
            </a:r>
            <a:r>
              <a:rPr lang="en-US" sz="1700" dirty="0">
                <a:latin typeface="Arial" charset="0"/>
                <a:cs typeface="Arial" charset="0"/>
              </a:rPr>
              <a:t>physicians economically sensitive</a:t>
            </a:r>
          </a:p>
          <a:p>
            <a:pPr lvl="1" algn="l">
              <a:spcBef>
                <a:spcPct val="50000"/>
              </a:spcBef>
              <a:buFont typeface="Wingdings" pitchFamily="2" charset="2"/>
              <a:buChar char="q"/>
            </a:pPr>
            <a:r>
              <a:rPr lang="en-US" sz="1700" dirty="0">
                <a:latin typeface="Arial" charset="0"/>
                <a:cs typeface="Arial" charset="0"/>
              </a:rPr>
              <a:t>Global payment </a:t>
            </a:r>
            <a:r>
              <a:rPr lang="en-US" sz="1700" b="0" dirty="0">
                <a:latin typeface="Arial" charset="0"/>
                <a:cs typeface="Arial" charset="0"/>
              </a:rPr>
              <a:t>(e.g. </a:t>
            </a:r>
            <a:r>
              <a:rPr lang="en-US" sz="1700" b="0" dirty="0" smtClean="0">
                <a:latin typeface="Arial" charset="0"/>
                <a:cs typeface="Arial" charset="0"/>
              </a:rPr>
              <a:t>Medicare ACO, Blue </a:t>
            </a:r>
            <a:r>
              <a:rPr lang="en-US" sz="1700" b="0" dirty="0">
                <a:latin typeface="Arial" charset="0"/>
                <a:cs typeface="Arial" charset="0"/>
              </a:rPr>
              <a:t>Cross </a:t>
            </a:r>
            <a:r>
              <a:rPr lang="en-US" sz="1700" b="0" dirty="0" err="1" smtClean="0">
                <a:latin typeface="Arial" charset="0"/>
                <a:cs typeface="Arial" charset="0"/>
              </a:rPr>
              <a:t>AQC,etc</a:t>
            </a:r>
            <a:r>
              <a:rPr lang="en-US" sz="1700" b="0" dirty="0" smtClean="0">
                <a:latin typeface="Arial" charset="0"/>
                <a:cs typeface="Arial" charset="0"/>
              </a:rPr>
              <a:t>.)</a:t>
            </a:r>
            <a:endParaRPr lang="en-US" sz="1700" b="0" dirty="0">
              <a:latin typeface="Arial" charset="0"/>
              <a:cs typeface="Arial" charset="0"/>
            </a:endParaRPr>
          </a:p>
          <a:p>
            <a:pPr lvl="1" algn="l">
              <a:spcBef>
                <a:spcPct val="50000"/>
              </a:spcBef>
              <a:buFont typeface="Wingdings" pitchFamily="2" charset="2"/>
              <a:buChar char="q"/>
            </a:pPr>
            <a:r>
              <a:rPr lang="en-US" sz="1700" dirty="0">
                <a:latin typeface="Arial" charset="0"/>
                <a:cs typeface="Arial" charset="0"/>
              </a:rPr>
              <a:t>Bundled payments </a:t>
            </a:r>
            <a:r>
              <a:rPr lang="en-US" sz="1700" b="0" dirty="0">
                <a:latin typeface="Arial" charset="0"/>
                <a:cs typeface="Arial" charset="0"/>
              </a:rPr>
              <a:t>for acute/chronic disease</a:t>
            </a:r>
          </a:p>
        </p:txBody>
      </p:sp>
      <p:sp>
        <p:nvSpPr>
          <p:cNvPr id="728073" name="Text Box 9"/>
          <p:cNvSpPr txBox="1">
            <a:spLocks noChangeArrowheads="1"/>
          </p:cNvSpPr>
          <p:nvPr/>
        </p:nvSpPr>
        <p:spPr bwMode="auto">
          <a:xfrm>
            <a:off x="6305436" y="2648385"/>
            <a:ext cx="2480386" cy="1762396"/>
          </a:xfrm>
          <a:prstGeom prst="rect">
            <a:avLst/>
          </a:prstGeom>
          <a:noFill/>
          <a:ln w="9525" algn="ctr">
            <a:noFill/>
            <a:miter lim="800000"/>
            <a:headEnd/>
            <a:tailEnd/>
          </a:ln>
          <a:effectLst/>
        </p:spPr>
        <p:txBody>
          <a:bodyPr lIns="43620" tIns="43620" rIns="43620" bIns="43620">
            <a:spAutoFit/>
          </a:bodyPr>
          <a:lstStyle/>
          <a:p>
            <a:pPr marL="253031" indent="-253031" defTabSz="914460">
              <a:spcBef>
                <a:spcPct val="40000"/>
              </a:spcBef>
              <a:buClr>
                <a:schemeClr val="tx1"/>
              </a:buClr>
              <a:buFont typeface="Wingdings" pitchFamily="2" charset="2"/>
              <a:buChar char="q"/>
            </a:pPr>
            <a:r>
              <a:rPr lang="en-US" sz="1700" b="0" dirty="0">
                <a:latin typeface="Arial" charset="0"/>
                <a:cs typeface="Arial" charset="0"/>
              </a:rPr>
              <a:t>Slow or stop rate increases for </a:t>
            </a:r>
            <a:r>
              <a:rPr lang="en-US" sz="1700" dirty="0">
                <a:latin typeface="Arial" charset="0"/>
                <a:cs typeface="Arial" charset="0"/>
              </a:rPr>
              <a:t>Medicaid/ Medicare</a:t>
            </a:r>
          </a:p>
          <a:p>
            <a:pPr marL="253031" indent="-253031" defTabSz="914460">
              <a:spcBef>
                <a:spcPct val="40000"/>
              </a:spcBef>
              <a:buClr>
                <a:schemeClr val="tx1"/>
              </a:buClr>
              <a:buFont typeface="Wingdings" pitchFamily="2" charset="2"/>
              <a:buChar char="q"/>
            </a:pPr>
            <a:r>
              <a:rPr lang="en-US" sz="1700" dirty="0">
                <a:latin typeface="Arial" charset="0"/>
                <a:cs typeface="Arial" charset="0"/>
              </a:rPr>
              <a:t>Mandate lower commercial reimbursement rates</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Change</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990600" y="4114800"/>
            <a:ext cx="6600828"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457200" y="1447800"/>
            <a:ext cx="8153400" cy="1815882"/>
          </a:xfrm>
          <a:prstGeom prst="rect">
            <a:avLst/>
          </a:prstGeom>
        </p:spPr>
        <p:txBody>
          <a:bodyPr wrap="square">
            <a:spAutoFit/>
          </a:bodyPr>
          <a:lstStyle/>
          <a:p>
            <a:r>
              <a:rPr lang="en-US" sz="2800" dirty="0" smtClean="0">
                <a:cs typeface="Arial" pitchFamily="34" charset="0"/>
              </a:rPr>
              <a:t>“ ... just as we showed the nation how to deliver universal health care, Massachusetts will be the place that cracks the code on cost containment.” -- Gov. Patrick</a:t>
            </a:r>
            <a:endParaRPr lang="en-US" sz="2800" dirty="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Full Spectrum of Care</a:t>
            </a:r>
            <a:endParaRPr lang="en-US" dirty="0"/>
          </a:p>
        </p:txBody>
      </p:sp>
      <p:sp>
        <p:nvSpPr>
          <p:cNvPr id="17" name="Content Placeholder 16"/>
          <p:cNvSpPr>
            <a:spLocks noGrp="1"/>
          </p:cNvSpPr>
          <p:nvPr>
            <p:ph idx="1"/>
          </p:nvPr>
        </p:nvSpPr>
        <p:spPr/>
        <p:txBody>
          <a:bodyPr/>
          <a:lstStyle/>
          <a:p>
            <a:endParaRPr lang="en-US"/>
          </a:p>
        </p:txBody>
      </p:sp>
      <p:sp>
        <p:nvSpPr>
          <p:cNvPr id="33795" name="Text Box 3"/>
          <p:cNvSpPr txBox="1">
            <a:spLocks noChangeArrowheads="1"/>
          </p:cNvSpPr>
          <p:nvPr>
            <p:custDataLst>
              <p:tags r:id="rId1"/>
            </p:custDataLst>
          </p:nvPr>
        </p:nvSpPr>
        <p:spPr bwMode="gray">
          <a:xfrm>
            <a:off x="5327650" y="7404100"/>
            <a:ext cx="155575" cy="155575"/>
          </a:xfrm>
          <a:prstGeom prst="rect">
            <a:avLst/>
          </a:prstGeom>
          <a:noFill/>
          <a:ln w="9525">
            <a:noFill/>
            <a:miter lim="800000"/>
            <a:headEnd/>
            <a:tailEnd/>
          </a:ln>
          <a:effectLst/>
        </p:spPr>
        <p:txBody>
          <a:bodyPr wrap="none" lIns="0" tIns="0" rIns="0" bIns="0" anchor="ctr"/>
          <a:lstStyle/>
          <a:p>
            <a:pPr algn="ctr" eaLnBrk="0" hangingPunct="0"/>
            <a:r>
              <a:rPr lang="en-US" sz="1000">
                <a:solidFill>
                  <a:srgbClr val="6D6E71"/>
                </a:solidFill>
              </a:rPr>
              <a:t>4</a:t>
            </a:r>
          </a:p>
        </p:txBody>
      </p:sp>
      <p:grpSp>
        <p:nvGrpSpPr>
          <p:cNvPr id="8" name="Group 4"/>
          <p:cNvGrpSpPr>
            <a:grpSpLocks/>
          </p:cNvGrpSpPr>
          <p:nvPr/>
        </p:nvGrpSpPr>
        <p:grpSpPr bwMode="auto">
          <a:xfrm>
            <a:off x="3324225" y="2593975"/>
            <a:ext cx="2624138" cy="1720850"/>
            <a:chOff x="2544" y="1534"/>
            <a:chExt cx="1377" cy="689"/>
          </a:xfrm>
        </p:grpSpPr>
        <p:pic>
          <p:nvPicPr>
            <p:cNvPr id="33797" name="Picture 5" descr="PHS_Founders"/>
            <p:cNvPicPr>
              <a:picLocks noChangeAspect="1" noChangeArrowheads="1"/>
            </p:cNvPicPr>
            <p:nvPr/>
          </p:nvPicPr>
          <p:blipFill>
            <a:blip r:embed="rId4" cstate="print"/>
            <a:srcRect r="71202"/>
            <a:stretch>
              <a:fillRect/>
            </a:stretch>
          </p:blipFill>
          <p:spPr bwMode="auto">
            <a:xfrm>
              <a:off x="2642" y="1534"/>
              <a:ext cx="1092" cy="458"/>
            </a:xfrm>
            <a:prstGeom prst="rect">
              <a:avLst/>
            </a:prstGeom>
            <a:noFill/>
          </p:spPr>
        </p:pic>
        <p:pic>
          <p:nvPicPr>
            <p:cNvPr id="33798" name="Picture 6" descr="PHS_Founders"/>
            <p:cNvPicPr>
              <a:picLocks noChangeAspect="1" noChangeArrowheads="1"/>
            </p:cNvPicPr>
            <p:nvPr/>
          </p:nvPicPr>
          <p:blipFill>
            <a:blip r:embed="rId4" cstate="print"/>
            <a:srcRect l="31091" r="-7437" b="-15721"/>
            <a:stretch>
              <a:fillRect/>
            </a:stretch>
          </p:blipFill>
          <p:spPr bwMode="auto">
            <a:xfrm>
              <a:off x="2549" y="1972"/>
              <a:ext cx="1372" cy="251"/>
            </a:xfrm>
            <a:prstGeom prst="rect">
              <a:avLst/>
            </a:prstGeom>
            <a:noFill/>
          </p:spPr>
        </p:pic>
        <p:sp>
          <p:nvSpPr>
            <p:cNvPr id="33799" name="Line 7"/>
            <p:cNvSpPr>
              <a:spLocks noChangeShapeType="1"/>
            </p:cNvSpPr>
            <p:nvPr/>
          </p:nvSpPr>
          <p:spPr bwMode="auto">
            <a:xfrm>
              <a:off x="2544" y="1989"/>
              <a:ext cx="1242" cy="0"/>
            </a:xfrm>
            <a:prstGeom prst="line">
              <a:avLst/>
            </a:prstGeom>
            <a:noFill/>
            <a:ln w="9525">
              <a:solidFill>
                <a:srgbClr val="C0C0C0"/>
              </a:solidFill>
              <a:round/>
              <a:headEnd/>
              <a:tailEnd/>
            </a:ln>
            <a:effectLst/>
          </p:spPr>
          <p:txBody>
            <a:bodyPr wrap="none" lIns="45720" rIns="45720" anchor="ctr"/>
            <a:lstStyle/>
            <a:p>
              <a:endParaRPr lang="en-US"/>
            </a:p>
          </p:txBody>
        </p:sp>
      </p:grpSp>
      <p:sp>
        <p:nvSpPr>
          <p:cNvPr id="112649" name="Rectangle 9"/>
          <p:cNvSpPr>
            <a:spLocks noChangeArrowheads="1"/>
          </p:cNvSpPr>
          <p:nvPr/>
        </p:nvSpPr>
        <p:spPr bwMode="auto">
          <a:xfrm>
            <a:off x="1219200" y="838200"/>
            <a:ext cx="2514600" cy="1371600"/>
          </a:xfrm>
          <a:prstGeom prst="rect">
            <a:avLst/>
          </a:prstGeom>
          <a:noFill/>
          <a:ln w="9525">
            <a:noFill/>
            <a:miter lim="800000"/>
            <a:headEnd/>
            <a:tailEnd/>
          </a:ln>
        </p:spPr>
        <p:txBody>
          <a:bodyPr lIns="45720" rIns="45720"/>
          <a:lstStyle/>
          <a:p>
            <a:pPr algn="ctr" defTabSz="1019175">
              <a:lnSpc>
                <a:spcPct val="105000"/>
              </a:lnSpc>
              <a:spcBef>
                <a:spcPct val="10000"/>
              </a:spcBef>
              <a:buClr>
                <a:srgbClr val="008AB0"/>
              </a:buClr>
              <a:buFont typeface="Wingdings" pitchFamily="2" charset="2"/>
              <a:buNone/>
            </a:pPr>
            <a:r>
              <a:rPr lang="en-US" sz="2400"/>
              <a:t>Acute Care</a:t>
            </a:r>
          </a:p>
          <a:p>
            <a:pPr marL="207963" lvl="1" indent="-206375" defTabSz="1019175">
              <a:lnSpc>
                <a:spcPct val="105000"/>
              </a:lnSpc>
              <a:spcBef>
                <a:spcPct val="10000"/>
              </a:spcBef>
              <a:buClr>
                <a:srgbClr val="008AB0"/>
              </a:buClr>
              <a:buFont typeface="Wingdings" pitchFamily="2" charset="2"/>
              <a:buChar char="n"/>
            </a:pPr>
            <a:r>
              <a:rPr lang="en-US" sz="1400" b="0"/>
              <a:t>2 Academic Medical Centers</a:t>
            </a:r>
          </a:p>
          <a:p>
            <a:pPr marL="207963" lvl="1" indent="-206375" defTabSz="1019175">
              <a:lnSpc>
                <a:spcPct val="105000"/>
              </a:lnSpc>
              <a:spcBef>
                <a:spcPct val="10000"/>
              </a:spcBef>
              <a:buClr>
                <a:srgbClr val="008AB0"/>
              </a:buClr>
              <a:buFont typeface="Wingdings" pitchFamily="2" charset="2"/>
              <a:buChar char="n"/>
            </a:pPr>
            <a:r>
              <a:rPr lang="en-US" sz="1400" b="0"/>
              <a:t>3,450 Tertiary Specialists</a:t>
            </a:r>
          </a:p>
          <a:p>
            <a:pPr marL="207963" lvl="1" indent="-206375" defTabSz="1019175">
              <a:lnSpc>
                <a:spcPct val="105000"/>
              </a:lnSpc>
              <a:spcBef>
                <a:spcPct val="10000"/>
              </a:spcBef>
              <a:buClr>
                <a:srgbClr val="008AB0"/>
              </a:buClr>
              <a:buFont typeface="Wingdings" pitchFamily="2" charset="2"/>
              <a:buChar char="n"/>
            </a:pPr>
            <a:r>
              <a:rPr lang="en-US" sz="1400" b="0"/>
              <a:t>6 Community Hospitals</a:t>
            </a:r>
          </a:p>
        </p:txBody>
      </p:sp>
      <p:sp>
        <p:nvSpPr>
          <p:cNvPr id="2" name="Rectangle 9"/>
          <p:cNvSpPr>
            <a:spLocks noChangeArrowheads="1"/>
          </p:cNvSpPr>
          <p:nvPr/>
        </p:nvSpPr>
        <p:spPr bwMode="auto">
          <a:xfrm>
            <a:off x="5505450" y="990600"/>
            <a:ext cx="3257550" cy="2105025"/>
          </a:xfrm>
          <a:prstGeom prst="rect">
            <a:avLst/>
          </a:prstGeom>
          <a:noFill/>
          <a:ln w="9525">
            <a:noFill/>
            <a:miter lim="800000"/>
            <a:headEnd/>
            <a:tailEnd/>
          </a:ln>
        </p:spPr>
        <p:txBody>
          <a:bodyPr lIns="45720" rIns="45720"/>
          <a:lstStyle/>
          <a:p>
            <a:pPr algn="ctr" defTabSz="1019175">
              <a:lnSpc>
                <a:spcPct val="105000"/>
              </a:lnSpc>
              <a:spcBef>
                <a:spcPct val="10000"/>
              </a:spcBef>
              <a:buClr>
                <a:srgbClr val="008AB0"/>
              </a:buClr>
              <a:buFont typeface="Wingdings" pitchFamily="2" charset="2"/>
              <a:buNone/>
            </a:pPr>
            <a:r>
              <a:rPr lang="en-US" sz="2400"/>
              <a:t>Post Acute Care</a:t>
            </a:r>
          </a:p>
          <a:p>
            <a:pPr marL="207963" lvl="1" indent="-206375" defTabSz="1019175">
              <a:lnSpc>
                <a:spcPct val="105000"/>
              </a:lnSpc>
              <a:spcBef>
                <a:spcPct val="10000"/>
              </a:spcBef>
              <a:buClr>
                <a:srgbClr val="008AB0"/>
              </a:buClr>
              <a:buFont typeface="Wingdings" pitchFamily="2" charset="2"/>
              <a:buChar char="n"/>
            </a:pPr>
            <a:r>
              <a:rPr lang="en-US" sz="1400" b="0"/>
              <a:t>4 Rehabilitation Hospitals</a:t>
            </a:r>
          </a:p>
          <a:p>
            <a:pPr marL="207963" lvl="1" indent="-206375" defTabSz="1019175">
              <a:lnSpc>
                <a:spcPct val="105000"/>
              </a:lnSpc>
              <a:spcBef>
                <a:spcPct val="10000"/>
              </a:spcBef>
              <a:buClr>
                <a:srgbClr val="008AB0"/>
              </a:buClr>
              <a:buFont typeface="Wingdings" pitchFamily="2" charset="2"/>
              <a:buChar char="n"/>
            </a:pPr>
            <a:r>
              <a:rPr lang="en-US" sz="1400" b="0"/>
              <a:t>2 Skilled Nursing Facilities</a:t>
            </a:r>
          </a:p>
          <a:p>
            <a:pPr marL="207963" lvl="1" indent="-206375" defTabSz="1019175">
              <a:lnSpc>
                <a:spcPct val="105000"/>
              </a:lnSpc>
              <a:spcBef>
                <a:spcPct val="10000"/>
              </a:spcBef>
              <a:buClr>
                <a:srgbClr val="008AB0"/>
              </a:buClr>
              <a:buFont typeface="Wingdings" pitchFamily="2" charset="2"/>
              <a:buChar char="n"/>
            </a:pPr>
            <a:r>
              <a:rPr lang="en-US" sz="1400" b="0"/>
              <a:t>Home Health Agency</a:t>
            </a:r>
          </a:p>
        </p:txBody>
      </p:sp>
      <p:sp>
        <p:nvSpPr>
          <p:cNvPr id="3" name="Rectangle 9"/>
          <p:cNvSpPr>
            <a:spLocks noChangeArrowheads="1"/>
          </p:cNvSpPr>
          <p:nvPr/>
        </p:nvSpPr>
        <p:spPr bwMode="auto">
          <a:xfrm>
            <a:off x="685800" y="4371975"/>
            <a:ext cx="4545013" cy="2105025"/>
          </a:xfrm>
          <a:prstGeom prst="rect">
            <a:avLst/>
          </a:prstGeom>
          <a:noFill/>
          <a:ln w="9525">
            <a:noFill/>
            <a:miter lim="800000"/>
            <a:headEnd/>
            <a:tailEnd/>
          </a:ln>
        </p:spPr>
        <p:txBody>
          <a:bodyPr lIns="45720" rIns="45720"/>
          <a:lstStyle/>
          <a:p>
            <a:pPr algn="ctr" defTabSz="1019175">
              <a:lnSpc>
                <a:spcPct val="105000"/>
              </a:lnSpc>
              <a:spcBef>
                <a:spcPct val="10000"/>
              </a:spcBef>
              <a:buClr>
                <a:srgbClr val="008AB0"/>
              </a:buClr>
              <a:buFont typeface="Wingdings" pitchFamily="2" charset="2"/>
              <a:buNone/>
            </a:pPr>
            <a:r>
              <a:rPr lang="en-US" sz="2400"/>
              <a:t>Ambulatory Care</a:t>
            </a:r>
          </a:p>
          <a:p>
            <a:pPr marL="207963" lvl="1" indent="-206375" defTabSz="1019175">
              <a:lnSpc>
                <a:spcPct val="105000"/>
              </a:lnSpc>
              <a:spcBef>
                <a:spcPct val="10000"/>
              </a:spcBef>
              <a:buClr>
                <a:srgbClr val="008AB0"/>
              </a:buClr>
              <a:buFont typeface="Wingdings" pitchFamily="2" charset="2"/>
              <a:buChar char="n"/>
            </a:pPr>
            <a:r>
              <a:rPr lang="en-US" sz="1400" b="0"/>
              <a:t>6 Multi-Specialty Ambulatory Care Centers</a:t>
            </a:r>
          </a:p>
          <a:p>
            <a:pPr marL="207963" lvl="1" indent="-206375" defTabSz="1019175">
              <a:lnSpc>
                <a:spcPct val="105000"/>
              </a:lnSpc>
              <a:spcBef>
                <a:spcPct val="10000"/>
              </a:spcBef>
              <a:buClr>
                <a:srgbClr val="008AB0"/>
              </a:buClr>
              <a:buFont typeface="Wingdings" pitchFamily="2" charset="2"/>
              <a:buChar char="n"/>
            </a:pPr>
            <a:r>
              <a:rPr lang="en-US" sz="1400" b="0"/>
              <a:t>3,300 Community-Affiliated Physicians</a:t>
            </a:r>
          </a:p>
          <a:p>
            <a:pPr marL="207963" lvl="1" indent="-206375" defTabSz="1019175">
              <a:lnSpc>
                <a:spcPct val="105000"/>
              </a:lnSpc>
              <a:spcBef>
                <a:spcPct val="10000"/>
              </a:spcBef>
              <a:buClr>
                <a:srgbClr val="008AB0"/>
              </a:buClr>
              <a:buFont typeface="Wingdings" pitchFamily="2" charset="2"/>
              <a:buChar char="n"/>
            </a:pPr>
            <a:r>
              <a:rPr lang="en-US" sz="1400" b="0"/>
              <a:t>6 Community Health Centers</a:t>
            </a:r>
          </a:p>
        </p:txBody>
      </p:sp>
      <p:sp>
        <p:nvSpPr>
          <p:cNvPr id="4" name="Rectangle 9"/>
          <p:cNvSpPr>
            <a:spLocks noChangeArrowheads="1"/>
          </p:cNvSpPr>
          <p:nvPr/>
        </p:nvSpPr>
        <p:spPr bwMode="auto">
          <a:xfrm>
            <a:off x="5505450" y="4371975"/>
            <a:ext cx="3000375" cy="2105025"/>
          </a:xfrm>
          <a:prstGeom prst="rect">
            <a:avLst/>
          </a:prstGeom>
          <a:noFill/>
          <a:ln w="9525">
            <a:noFill/>
            <a:miter lim="800000"/>
            <a:headEnd/>
            <a:tailEnd/>
          </a:ln>
        </p:spPr>
        <p:txBody>
          <a:bodyPr lIns="45720" rIns="45720"/>
          <a:lstStyle/>
          <a:p>
            <a:pPr algn="ctr" defTabSz="1019175">
              <a:lnSpc>
                <a:spcPct val="105000"/>
              </a:lnSpc>
              <a:spcBef>
                <a:spcPct val="10000"/>
              </a:spcBef>
              <a:buClr>
                <a:srgbClr val="008AB0"/>
              </a:buClr>
              <a:buFont typeface="Wingdings" pitchFamily="2" charset="2"/>
              <a:buNone/>
            </a:pPr>
            <a:r>
              <a:rPr lang="en-US" sz="2400" dirty="0"/>
              <a:t>Specialty Care</a:t>
            </a:r>
          </a:p>
          <a:p>
            <a:pPr marL="207963" lvl="1" indent="-206375" defTabSz="1019175">
              <a:lnSpc>
                <a:spcPct val="105000"/>
              </a:lnSpc>
              <a:spcBef>
                <a:spcPct val="10000"/>
              </a:spcBef>
              <a:buClr>
                <a:srgbClr val="008AB0"/>
              </a:buClr>
              <a:buFont typeface="Wingdings" pitchFamily="2" charset="2"/>
              <a:buChar char="n"/>
            </a:pPr>
            <a:r>
              <a:rPr lang="en-US" sz="1400" b="0" dirty="0"/>
              <a:t>Psychiatric Hospital</a:t>
            </a:r>
          </a:p>
        </p:txBody>
      </p:sp>
      <p:cxnSp>
        <p:nvCxnSpPr>
          <p:cNvPr id="2200586" name="AutoShape 10"/>
          <p:cNvCxnSpPr>
            <a:cxnSpLocks noChangeShapeType="1"/>
          </p:cNvCxnSpPr>
          <p:nvPr/>
        </p:nvCxnSpPr>
        <p:spPr bwMode="auto">
          <a:xfrm rot="5400000" flipV="1">
            <a:off x="4450556" y="491332"/>
            <a:ext cx="3175" cy="1763712"/>
          </a:xfrm>
          <a:prstGeom prst="curvedConnector3">
            <a:avLst>
              <a:gd name="adj1" fmla="val -14400000"/>
            </a:avLst>
          </a:prstGeom>
          <a:noFill/>
          <a:ln w="127000">
            <a:solidFill>
              <a:srgbClr val="008AB0"/>
            </a:solidFill>
            <a:round/>
            <a:headEnd/>
            <a:tailEnd type="triangle" w="med" len="sm"/>
          </a:ln>
        </p:spPr>
      </p:cxnSp>
      <p:cxnSp>
        <p:nvCxnSpPr>
          <p:cNvPr id="5" name="AutoShape 10"/>
          <p:cNvCxnSpPr>
            <a:cxnSpLocks noChangeShapeType="1"/>
          </p:cNvCxnSpPr>
          <p:nvPr/>
        </p:nvCxnSpPr>
        <p:spPr bwMode="auto">
          <a:xfrm>
            <a:off x="6629400" y="2590800"/>
            <a:ext cx="3175" cy="1663700"/>
          </a:xfrm>
          <a:prstGeom prst="curvedConnector3">
            <a:avLst>
              <a:gd name="adj1" fmla="val 14300000"/>
            </a:avLst>
          </a:prstGeom>
          <a:noFill/>
          <a:ln w="127000">
            <a:solidFill>
              <a:srgbClr val="008AB0"/>
            </a:solidFill>
            <a:round/>
            <a:headEnd/>
            <a:tailEnd type="triangle" w="med" len="sm"/>
          </a:ln>
        </p:spPr>
      </p:cxnSp>
      <p:cxnSp>
        <p:nvCxnSpPr>
          <p:cNvPr id="6" name="AutoShape 10"/>
          <p:cNvCxnSpPr>
            <a:cxnSpLocks noChangeShapeType="1"/>
          </p:cNvCxnSpPr>
          <p:nvPr/>
        </p:nvCxnSpPr>
        <p:spPr bwMode="auto">
          <a:xfrm rot="5400000">
            <a:off x="4461669" y="4834731"/>
            <a:ext cx="3175" cy="1763713"/>
          </a:xfrm>
          <a:prstGeom prst="curvedConnector3">
            <a:avLst>
              <a:gd name="adj1" fmla="val 14400000"/>
            </a:avLst>
          </a:prstGeom>
          <a:noFill/>
          <a:ln w="127000">
            <a:solidFill>
              <a:srgbClr val="008AB0"/>
            </a:solidFill>
            <a:round/>
            <a:headEnd/>
            <a:tailEnd type="triangle" w="med" len="sm"/>
          </a:ln>
        </p:spPr>
      </p:cxnSp>
      <p:cxnSp>
        <p:nvCxnSpPr>
          <p:cNvPr id="7" name="AutoShape 10"/>
          <p:cNvCxnSpPr>
            <a:cxnSpLocks noChangeShapeType="1"/>
          </p:cNvCxnSpPr>
          <p:nvPr/>
        </p:nvCxnSpPr>
        <p:spPr bwMode="auto">
          <a:xfrm rot="10800000" flipH="1">
            <a:off x="2122488" y="2552700"/>
            <a:ext cx="1587" cy="1663700"/>
          </a:xfrm>
          <a:prstGeom prst="curvedConnector3">
            <a:avLst>
              <a:gd name="adj1" fmla="val -22900000"/>
            </a:avLst>
          </a:prstGeom>
          <a:noFill/>
          <a:ln w="127000">
            <a:solidFill>
              <a:srgbClr val="008AB0"/>
            </a:solidFill>
            <a:round/>
            <a:headEnd/>
            <a:tailEnd type="triangle" w="med" len="sm"/>
          </a:ln>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457200" y="0"/>
            <a:ext cx="8229600" cy="838200"/>
          </a:xfrm>
        </p:spPr>
        <p:txBody>
          <a:bodyPr lIns="91210" tIns="45604" rIns="91210" bIns="45604"/>
          <a:lstStyle/>
          <a:p>
            <a:r>
              <a:rPr lang="en-US" sz="2800" dirty="0"/>
              <a:t>Strategic Vision</a:t>
            </a:r>
          </a:p>
        </p:txBody>
      </p:sp>
      <p:sp>
        <p:nvSpPr>
          <p:cNvPr id="10257" name="Text Box 17"/>
          <p:cNvSpPr txBox="1">
            <a:spLocks noChangeArrowheads="1"/>
          </p:cNvSpPr>
          <p:nvPr/>
        </p:nvSpPr>
        <p:spPr bwMode="auto">
          <a:xfrm>
            <a:off x="533400" y="2819400"/>
            <a:ext cx="8229600" cy="3416320"/>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square">
            <a:spAutoFit/>
          </a:bodyPr>
          <a:lstStyle/>
          <a:p>
            <a:pPr>
              <a:buFontTx/>
              <a:buChar char="•"/>
            </a:pPr>
            <a:r>
              <a:rPr lang="en-US" sz="1800" b="0" dirty="0">
                <a:cs typeface="Arial" pitchFamily="34" charset="0"/>
              </a:rPr>
              <a:t> </a:t>
            </a:r>
            <a:r>
              <a:rPr lang="en-US" sz="2000" dirty="0">
                <a:cs typeface="Arial" pitchFamily="34" charset="0"/>
              </a:rPr>
              <a:t>To provide superior care, patient-family centered, accessible,</a:t>
            </a:r>
          </a:p>
          <a:p>
            <a:r>
              <a:rPr lang="en-US" sz="2000" dirty="0">
                <a:cs typeface="Arial" pitchFamily="34" charset="0"/>
              </a:rPr>
              <a:t>   coordinated and affordable.</a:t>
            </a:r>
          </a:p>
          <a:p>
            <a:endParaRPr lang="en-US" sz="1200" dirty="0">
              <a:cs typeface="Arial" pitchFamily="34" charset="0"/>
            </a:endParaRPr>
          </a:p>
          <a:p>
            <a:pPr>
              <a:buFontTx/>
              <a:buChar char="•"/>
            </a:pPr>
            <a:r>
              <a:rPr lang="en-US" sz="2000" dirty="0">
                <a:cs typeface="Arial" pitchFamily="34" charset="0"/>
              </a:rPr>
              <a:t> To lead in research that fosters collaboration and shares our</a:t>
            </a:r>
          </a:p>
          <a:p>
            <a:r>
              <a:rPr lang="en-US" sz="2000" dirty="0">
                <a:cs typeface="Arial" pitchFamily="34" charset="0"/>
              </a:rPr>
              <a:t>   successes with the world.</a:t>
            </a:r>
          </a:p>
          <a:p>
            <a:endParaRPr lang="en-US" sz="1200" dirty="0">
              <a:cs typeface="Arial" pitchFamily="34" charset="0"/>
            </a:endParaRPr>
          </a:p>
          <a:p>
            <a:pPr>
              <a:buFontTx/>
              <a:buChar char="•"/>
            </a:pPr>
            <a:r>
              <a:rPr lang="en-US" sz="2000" dirty="0">
                <a:cs typeface="Arial" pitchFamily="34" charset="0"/>
              </a:rPr>
              <a:t> To invest in education and training for the next generations of</a:t>
            </a:r>
          </a:p>
          <a:p>
            <a:r>
              <a:rPr lang="en-US" sz="2000" dirty="0">
                <a:cs typeface="Arial" pitchFamily="34" charset="0"/>
              </a:rPr>
              <a:t>   leaders.</a:t>
            </a:r>
          </a:p>
          <a:p>
            <a:endParaRPr lang="en-US" sz="1200" dirty="0">
              <a:cs typeface="Arial" pitchFamily="34" charset="0"/>
            </a:endParaRPr>
          </a:p>
          <a:p>
            <a:pPr>
              <a:buFontTx/>
              <a:buChar char="•"/>
            </a:pPr>
            <a:r>
              <a:rPr lang="en-US" sz="2000" dirty="0">
                <a:cs typeface="Arial" pitchFamily="34" charset="0"/>
              </a:rPr>
              <a:t> To touch the communities we serve, local or global with</a:t>
            </a:r>
          </a:p>
          <a:p>
            <a:r>
              <a:rPr lang="en-US" sz="2000" dirty="0">
                <a:cs typeface="Arial" pitchFamily="34" charset="0"/>
              </a:rPr>
              <a:t>   sustainable improvements that focus on underserved</a:t>
            </a:r>
          </a:p>
          <a:p>
            <a:r>
              <a:rPr lang="en-US" sz="2000" dirty="0">
                <a:cs typeface="Arial" pitchFamily="34" charset="0"/>
              </a:rPr>
              <a:t>   populations.</a:t>
            </a:r>
          </a:p>
        </p:txBody>
      </p:sp>
      <p:sp>
        <p:nvSpPr>
          <p:cNvPr id="29701" name="Isosceles Triangle 10"/>
          <p:cNvSpPr>
            <a:spLocks noChangeArrowheads="1"/>
          </p:cNvSpPr>
          <p:nvPr/>
        </p:nvSpPr>
        <p:spPr bwMode="auto">
          <a:xfrm>
            <a:off x="1295400" y="990600"/>
            <a:ext cx="6245225" cy="1371600"/>
          </a:xfrm>
          <a:prstGeom prst="triangle">
            <a:avLst>
              <a:gd name="adj" fmla="val 50000"/>
            </a:avLst>
          </a:prstGeom>
          <a:solidFill>
            <a:srgbClr val="3366FF"/>
          </a:solidFill>
          <a:ln w="19050">
            <a:noFill/>
            <a:miter lim="800000"/>
            <a:headEnd/>
            <a:tailEnd/>
          </a:ln>
        </p:spPr>
        <p:txBody>
          <a:bodyPr anchor="ctr"/>
          <a:lstStyle/>
          <a:p>
            <a:pPr algn="ctr"/>
            <a:r>
              <a:rPr lang="en-US" sz="2400" b="0">
                <a:solidFill>
                  <a:srgbClr val="FFFFFF"/>
                </a:solidFill>
                <a:cs typeface="Arial" pitchFamily="34" charset="0"/>
              </a:rPr>
              <a:t>Preserve </a:t>
            </a:r>
          </a:p>
          <a:p>
            <a:pPr algn="ctr"/>
            <a:r>
              <a:rPr lang="en-US" sz="2400" b="0">
                <a:solidFill>
                  <a:srgbClr val="FFFFFF"/>
                </a:solidFill>
                <a:cs typeface="Arial" pitchFamily="34" charset="0"/>
              </a:rPr>
              <a:t>Mission</a:t>
            </a:r>
          </a:p>
          <a:p>
            <a:pPr algn="ctr"/>
            <a:endParaRPr lang="en-US" sz="2400" b="0">
              <a:solidFill>
                <a:srgbClr val="FFFFFF"/>
              </a:solidFill>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6" descr="Roads%20002"/>
          <p:cNvPicPr>
            <a:picLocks noChangeAspect="1" noChangeArrowheads="1"/>
          </p:cNvPicPr>
          <p:nvPr/>
        </p:nvPicPr>
        <p:blipFill>
          <a:blip r:embed="rId2" cstate="print"/>
          <a:srcRect/>
          <a:stretch>
            <a:fillRect/>
          </a:stretch>
        </p:blipFill>
        <p:spPr bwMode="auto">
          <a:xfrm>
            <a:off x="1593896" y="973026"/>
            <a:ext cx="5889052" cy="3832110"/>
          </a:xfrm>
          <a:prstGeom prst="rect">
            <a:avLst/>
          </a:prstGeom>
          <a:noFill/>
          <a:ln w="28575">
            <a:solidFill>
              <a:srgbClr val="000000"/>
            </a:solidFill>
            <a:miter lim="800000"/>
            <a:headEnd/>
            <a:tailEnd/>
          </a:ln>
        </p:spPr>
      </p:pic>
      <p:sp>
        <p:nvSpPr>
          <p:cNvPr id="28676" name="Rectangle 7"/>
          <p:cNvSpPr>
            <a:spLocks noChangeArrowheads="1"/>
          </p:cNvSpPr>
          <p:nvPr/>
        </p:nvSpPr>
        <p:spPr bwMode="auto">
          <a:xfrm>
            <a:off x="1525244" y="4225710"/>
            <a:ext cx="6024862" cy="662828"/>
          </a:xfrm>
          <a:prstGeom prst="rect">
            <a:avLst/>
          </a:prstGeom>
          <a:solidFill>
            <a:schemeClr val="bg1"/>
          </a:solidFill>
          <a:ln w="19050" algn="ctr">
            <a:solidFill>
              <a:schemeClr val="bg1"/>
            </a:solidFill>
            <a:miter lim="800000"/>
            <a:headEnd/>
            <a:tailEnd/>
          </a:ln>
        </p:spPr>
        <p:txBody>
          <a:bodyPr wrap="none" lIns="43620" tIns="43620" rIns="43620" bIns="43620" anchor="ctr"/>
          <a:lstStyle/>
          <a:p>
            <a:pPr algn="ctr" defTabSz="852312" eaLnBrk="0" fontAlgn="base" hangingPunct="0">
              <a:spcBef>
                <a:spcPct val="0"/>
              </a:spcBef>
              <a:spcAft>
                <a:spcPct val="0"/>
              </a:spcAft>
            </a:pPr>
            <a:endParaRPr lang="en-US" sz="2800" b="1" dirty="0" smtClean="0">
              <a:solidFill>
                <a:srgbClr val="000000"/>
              </a:solidFill>
              <a:latin typeface="Verdana" pitchFamily="34" charset="0"/>
              <a:ea typeface="ＭＳ Ｐゴシック" pitchFamily="-108" charset="-128"/>
            </a:endParaRPr>
          </a:p>
        </p:txBody>
      </p:sp>
      <p:sp>
        <p:nvSpPr>
          <p:cNvPr id="230408" name="Text Box 8"/>
          <p:cNvSpPr txBox="1">
            <a:spLocks noChangeArrowheads="1"/>
          </p:cNvSpPr>
          <p:nvPr/>
        </p:nvSpPr>
        <p:spPr bwMode="auto">
          <a:xfrm>
            <a:off x="736452" y="4443728"/>
            <a:ext cx="88161" cy="518983"/>
          </a:xfrm>
          <a:prstGeom prst="rect">
            <a:avLst/>
          </a:prstGeom>
          <a:noFill/>
          <a:ln w="19050" algn="ctr">
            <a:noFill/>
            <a:miter lim="800000"/>
            <a:headEnd/>
            <a:tailEnd/>
          </a:ln>
          <a:effectLst>
            <a:prstShdw prst="shdw17" dist="17961" dir="2700000">
              <a:schemeClr val="accent1">
                <a:gamma/>
                <a:shade val="60000"/>
                <a:invGamma/>
              </a:schemeClr>
            </a:prstShdw>
          </a:effectLst>
        </p:spPr>
        <p:txBody>
          <a:bodyPr wrap="none" lIns="43620" tIns="43620" rIns="43620" bIns="43620">
            <a:spAutoFit/>
          </a:bodyPr>
          <a:lstStyle/>
          <a:p>
            <a:pPr algn="ctr" defTabSz="852312" eaLnBrk="0" fontAlgn="base" hangingPunct="0">
              <a:spcBef>
                <a:spcPct val="0"/>
              </a:spcBef>
              <a:spcAft>
                <a:spcPct val="0"/>
              </a:spcAft>
              <a:defRPr/>
            </a:pPr>
            <a:endParaRPr lang="en-US" sz="2800" b="1" dirty="0">
              <a:solidFill>
                <a:srgbClr val="000000"/>
              </a:solidFill>
              <a:latin typeface="Verdana" pitchFamily="34" charset="0"/>
              <a:ea typeface="ＭＳ Ｐゴシック" pitchFamily="-108" charset="-128"/>
            </a:endParaRPr>
          </a:p>
        </p:txBody>
      </p:sp>
      <p:sp>
        <p:nvSpPr>
          <p:cNvPr id="230409" name="Text Box 9"/>
          <p:cNvSpPr txBox="1">
            <a:spLocks noChangeArrowheads="1"/>
          </p:cNvSpPr>
          <p:nvPr/>
        </p:nvSpPr>
        <p:spPr bwMode="auto">
          <a:xfrm>
            <a:off x="533400" y="4292307"/>
            <a:ext cx="8023744" cy="2273306"/>
          </a:xfrm>
          <a:prstGeom prst="rect">
            <a:avLst/>
          </a:prstGeom>
          <a:noFill/>
          <a:ln w="19050" algn="ctr">
            <a:noFill/>
            <a:miter lim="800000"/>
            <a:headEnd/>
            <a:tailEnd/>
          </a:ln>
          <a:effectLst>
            <a:prstShdw prst="shdw17" dist="17961" dir="2700000">
              <a:schemeClr val="accent1">
                <a:gamma/>
                <a:shade val="60000"/>
                <a:invGamma/>
              </a:schemeClr>
            </a:prstShdw>
          </a:effectLst>
        </p:spPr>
        <p:txBody>
          <a:bodyPr wrap="square" lIns="43620" tIns="43620" rIns="43620" bIns="43620">
            <a:spAutoFit/>
          </a:bodyPr>
          <a:lstStyle/>
          <a:p>
            <a:pPr algn="ctr" defTabSz="852312" eaLnBrk="0" fontAlgn="base" hangingPunct="0">
              <a:spcBef>
                <a:spcPct val="0"/>
              </a:spcBef>
              <a:spcAft>
                <a:spcPct val="0"/>
              </a:spcAft>
              <a:defRPr/>
            </a:pPr>
            <a:r>
              <a:rPr lang="en-US" sz="2400" b="1" u="sng" dirty="0">
                <a:solidFill>
                  <a:srgbClr val="000000"/>
                </a:solidFill>
                <a:ea typeface="ＭＳ Ｐゴシック" pitchFamily="-108" charset="-128"/>
              </a:rPr>
              <a:t>We need to control our </a:t>
            </a:r>
            <a:r>
              <a:rPr lang="en-US" sz="2400" b="1" u="sng" dirty="0" smtClean="0">
                <a:solidFill>
                  <a:srgbClr val="000000"/>
                </a:solidFill>
                <a:ea typeface="ＭＳ Ｐゴシック" pitchFamily="-108" charset="-128"/>
              </a:rPr>
              <a:t>destiny to make our institutions stronger and to preserve our mission </a:t>
            </a:r>
            <a:endParaRPr lang="en-US" sz="2400" b="1" u="sng" dirty="0">
              <a:solidFill>
                <a:srgbClr val="000000"/>
              </a:solidFill>
              <a:ea typeface="ＭＳ Ｐゴシック" pitchFamily="-108" charset="-128"/>
            </a:endParaRPr>
          </a:p>
          <a:p>
            <a:pPr algn="ctr" defTabSz="852312" eaLnBrk="0" fontAlgn="base" hangingPunct="0">
              <a:spcBef>
                <a:spcPct val="0"/>
              </a:spcBef>
              <a:spcAft>
                <a:spcPct val="0"/>
              </a:spcAft>
              <a:defRPr/>
            </a:pPr>
            <a:endParaRPr lang="en-US" sz="1500" b="1" dirty="0">
              <a:solidFill>
                <a:srgbClr val="000000"/>
              </a:solidFill>
              <a:ea typeface="ＭＳ Ｐゴシック" pitchFamily="-108" charset="-128"/>
            </a:endParaRPr>
          </a:p>
          <a:p>
            <a:pPr algn="ctr" defTabSz="852312" eaLnBrk="0" fontAlgn="base" hangingPunct="0">
              <a:spcBef>
                <a:spcPct val="0"/>
              </a:spcBef>
              <a:spcAft>
                <a:spcPct val="0"/>
              </a:spcAft>
              <a:buFontTx/>
              <a:buChar char="•"/>
              <a:defRPr/>
            </a:pPr>
            <a:r>
              <a:rPr lang="en-US" sz="1900" b="1" dirty="0">
                <a:solidFill>
                  <a:srgbClr val="000000"/>
                </a:solidFill>
                <a:ea typeface="ＭＳ Ｐゴシック" pitchFamily="-108" charset="-128"/>
              </a:rPr>
              <a:t>  We must own financial </a:t>
            </a:r>
            <a:r>
              <a:rPr lang="en-US" sz="1900" b="1" dirty="0" smtClean="0">
                <a:solidFill>
                  <a:srgbClr val="000000"/>
                </a:solidFill>
                <a:ea typeface="ＭＳ Ｐゴシック" pitchFamily="-108" charset="-128"/>
              </a:rPr>
              <a:t>responsibility for our </a:t>
            </a:r>
            <a:r>
              <a:rPr lang="en-US" sz="1900" b="1" dirty="0">
                <a:solidFill>
                  <a:srgbClr val="000000"/>
                </a:solidFill>
                <a:ea typeface="ＭＳ Ｐゴシック" pitchFamily="-108" charset="-128"/>
              </a:rPr>
              <a:t>patients</a:t>
            </a:r>
          </a:p>
          <a:p>
            <a:pPr algn="ctr" defTabSz="852312" eaLnBrk="0" fontAlgn="base" hangingPunct="0">
              <a:spcBef>
                <a:spcPct val="0"/>
              </a:spcBef>
              <a:spcAft>
                <a:spcPct val="0"/>
              </a:spcAft>
              <a:defRPr/>
            </a:pPr>
            <a:endParaRPr lang="en-US" sz="1100" b="1" dirty="0">
              <a:solidFill>
                <a:srgbClr val="000000"/>
              </a:solidFill>
              <a:ea typeface="ＭＳ Ｐゴシック" pitchFamily="-108" charset="-128"/>
            </a:endParaRPr>
          </a:p>
          <a:p>
            <a:pPr algn="ctr" defTabSz="852312" eaLnBrk="0" fontAlgn="base" hangingPunct="0">
              <a:spcBef>
                <a:spcPct val="0"/>
              </a:spcBef>
              <a:spcAft>
                <a:spcPct val="0"/>
              </a:spcAft>
              <a:buFontTx/>
              <a:buChar char="•"/>
              <a:defRPr/>
            </a:pPr>
            <a:r>
              <a:rPr lang="en-US" sz="1900" b="1" dirty="0">
                <a:solidFill>
                  <a:srgbClr val="000000"/>
                </a:solidFill>
                <a:ea typeface="ＭＳ Ｐゴシック" pitchFamily="-108" charset="-128"/>
              </a:rPr>
              <a:t>  </a:t>
            </a:r>
            <a:r>
              <a:rPr lang="en-US" sz="1900" b="1" dirty="0" smtClean="0">
                <a:solidFill>
                  <a:srgbClr val="000000"/>
                </a:solidFill>
                <a:ea typeface="ＭＳ Ｐゴシック" pitchFamily="-108" charset="-128"/>
              </a:rPr>
              <a:t>Price linked to Quality </a:t>
            </a:r>
            <a:r>
              <a:rPr lang="en-US" sz="1900" b="1" dirty="0">
                <a:solidFill>
                  <a:srgbClr val="000000"/>
                </a:solidFill>
                <a:ea typeface="ＭＳ Ｐゴシック" pitchFamily="-108" charset="-128"/>
              </a:rPr>
              <a:t>– </a:t>
            </a:r>
            <a:r>
              <a:rPr lang="en-US" sz="1900" b="1" dirty="0" smtClean="0">
                <a:solidFill>
                  <a:srgbClr val="000000"/>
                </a:solidFill>
                <a:ea typeface="ＭＳ Ｐゴシック" pitchFamily="-108" charset="-128"/>
              </a:rPr>
              <a:t>in </a:t>
            </a:r>
            <a:r>
              <a:rPr lang="en-US" sz="1900" b="1" dirty="0">
                <a:solidFill>
                  <a:srgbClr val="000000"/>
                </a:solidFill>
                <a:ea typeface="ＭＳ Ｐゴシック" pitchFamily="-108" charset="-128"/>
              </a:rPr>
              <a:t>the </a:t>
            </a:r>
            <a:r>
              <a:rPr lang="en-US" sz="1900" b="1" dirty="0" smtClean="0">
                <a:solidFill>
                  <a:srgbClr val="000000"/>
                </a:solidFill>
                <a:ea typeface="ＭＳ Ｐゴシック" pitchFamily="-108" charset="-128"/>
              </a:rPr>
              <a:t>marketplace</a:t>
            </a:r>
          </a:p>
          <a:p>
            <a:pPr algn="ctr" defTabSz="852312" eaLnBrk="0" fontAlgn="base" hangingPunct="0">
              <a:spcBef>
                <a:spcPct val="0"/>
              </a:spcBef>
              <a:spcAft>
                <a:spcPct val="0"/>
              </a:spcAft>
              <a:buFontTx/>
              <a:buChar char="•"/>
              <a:defRPr/>
            </a:pPr>
            <a:endParaRPr lang="en-US" sz="1100" b="1" dirty="0" smtClean="0">
              <a:solidFill>
                <a:srgbClr val="000000"/>
              </a:solidFill>
              <a:ea typeface="ＭＳ Ｐゴシック" pitchFamily="-108" charset="-128"/>
            </a:endParaRPr>
          </a:p>
          <a:p>
            <a:pPr algn="ctr" defTabSz="852312" eaLnBrk="0" fontAlgn="base" hangingPunct="0">
              <a:spcBef>
                <a:spcPct val="0"/>
              </a:spcBef>
              <a:spcAft>
                <a:spcPct val="0"/>
              </a:spcAft>
              <a:buFontTx/>
              <a:buChar char="•"/>
              <a:defRPr/>
            </a:pPr>
            <a:r>
              <a:rPr lang="en-US" sz="1900" b="1" dirty="0" smtClean="0">
                <a:solidFill>
                  <a:srgbClr val="000000"/>
                </a:solidFill>
                <a:ea typeface="ＭＳ Ｐゴシック" pitchFamily="-108" charset="-128"/>
              </a:rPr>
              <a:t>  Right Care, Right Place, Coordination </a:t>
            </a:r>
            <a:endParaRPr lang="en-US" sz="1900" b="1" dirty="0">
              <a:solidFill>
                <a:srgbClr val="000000"/>
              </a:solidFill>
              <a:ea typeface="ＭＳ Ｐゴシック" pitchFamily="-108" charset="-128"/>
            </a:endParaRPr>
          </a:p>
        </p:txBody>
      </p:sp>
      <p:sp>
        <p:nvSpPr>
          <p:cNvPr id="7" name="Title 10"/>
          <p:cNvSpPr>
            <a:spLocks noGrp="1"/>
          </p:cNvSpPr>
          <p:nvPr>
            <p:ph type="title"/>
          </p:nvPr>
        </p:nvSpPr>
        <p:spPr>
          <a:xfrm>
            <a:off x="456678" y="152172"/>
            <a:ext cx="8230645" cy="610153"/>
          </a:xfrm>
        </p:spPr>
        <p:txBody>
          <a:bodyPr/>
          <a:lstStyle/>
          <a:p>
            <a:r>
              <a:rPr lang="en-US" dirty="0" smtClean="0"/>
              <a:t>The Strategic Path</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harmaceutical.jpeg"/>
          <p:cNvPicPr>
            <a:picLocks noChangeAspect="1"/>
          </p:cNvPicPr>
          <p:nvPr/>
        </p:nvPicPr>
        <p:blipFill>
          <a:blip r:embed="rId2" cstate="print"/>
          <a:stretch>
            <a:fillRect/>
          </a:stretch>
        </p:blipFill>
        <p:spPr>
          <a:xfrm>
            <a:off x="1716794" y="2514600"/>
            <a:ext cx="2169406" cy="1441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US" dirty="0" smtClean="0"/>
              <a:t>Academic Medical Centers:</a:t>
            </a:r>
            <a:br>
              <a:rPr lang="en-US" dirty="0" smtClean="0"/>
            </a:br>
            <a:r>
              <a:rPr lang="en-US" dirty="0" smtClean="0"/>
              <a:t>Facing Many Challenges </a:t>
            </a:r>
            <a:endParaRPr lang="en-US" dirty="0"/>
          </a:p>
        </p:txBody>
      </p:sp>
      <p:sp>
        <p:nvSpPr>
          <p:cNvPr id="3" name="Content Placeholder 2"/>
          <p:cNvSpPr>
            <a:spLocks noGrp="1"/>
          </p:cNvSpPr>
          <p:nvPr>
            <p:ph idx="1"/>
          </p:nvPr>
        </p:nvSpPr>
        <p:spPr>
          <a:xfrm>
            <a:off x="3886200" y="1371600"/>
            <a:ext cx="5181600" cy="4724400"/>
          </a:xfrm>
          <a:ln>
            <a:noFill/>
          </a:ln>
        </p:spPr>
        <p:txBody>
          <a:bodyPr/>
          <a:lstStyle/>
          <a:p>
            <a:r>
              <a:rPr lang="en-US" sz="2600" dirty="0" smtClean="0"/>
              <a:t>Volatile political climate</a:t>
            </a:r>
          </a:p>
          <a:p>
            <a:r>
              <a:rPr lang="en-US" sz="2600" dirty="0" smtClean="0"/>
              <a:t>Depressed economic climate</a:t>
            </a:r>
          </a:p>
          <a:p>
            <a:r>
              <a:rPr lang="en-US" sz="2600" dirty="0" smtClean="0"/>
              <a:t>Uncertainty of NIH funding</a:t>
            </a:r>
          </a:p>
          <a:p>
            <a:r>
              <a:rPr lang="en-US" sz="2600" dirty="0" smtClean="0"/>
              <a:t>Skyrocketing drug discovery and development costs</a:t>
            </a:r>
          </a:p>
          <a:p>
            <a:r>
              <a:rPr lang="en-US" sz="2600" dirty="0" smtClean="0"/>
              <a:t>Medical curriculum outdated for modern medicine</a:t>
            </a:r>
          </a:p>
          <a:p>
            <a:pPr lvl="2"/>
            <a:r>
              <a:rPr lang="en-US" dirty="0" smtClean="0"/>
              <a:t>Exponential growth of knowledge</a:t>
            </a:r>
          </a:p>
          <a:p>
            <a:pPr lvl="2"/>
            <a:r>
              <a:rPr lang="en-US" dirty="0" smtClean="0"/>
              <a:t>Changing disease burden and demographics</a:t>
            </a:r>
          </a:p>
          <a:p>
            <a:endParaRPr lang="en-US" sz="2000" dirty="0" smtClean="0"/>
          </a:p>
          <a:p>
            <a:endParaRPr lang="en-US" sz="2400" dirty="0" smtClean="0"/>
          </a:p>
          <a:p>
            <a:endParaRPr lang="en-US" sz="2400" dirty="0" smtClean="0"/>
          </a:p>
          <a:p>
            <a:endParaRPr lang="en-US" sz="2400" dirty="0" smtClean="0"/>
          </a:p>
          <a:p>
            <a:endParaRPr lang="en-US" sz="2400" dirty="0"/>
          </a:p>
        </p:txBody>
      </p:sp>
      <p:pic>
        <p:nvPicPr>
          <p:cNvPr id="8" name="Picture 6" descr="Gimbrone_lab.jpg"/>
          <p:cNvPicPr>
            <a:picLocks noChangeAspect="1"/>
          </p:cNvPicPr>
          <p:nvPr/>
        </p:nvPicPr>
        <p:blipFill>
          <a:blip r:embed="rId3" cstate="print"/>
          <a:srcRect/>
          <a:stretch>
            <a:fillRect/>
          </a:stretch>
        </p:blipFill>
        <p:spPr bwMode="auto">
          <a:xfrm>
            <a:off x="304800" y="3020190"/>
            <a:ext cx="1981200" cy="1258153"/>
          </a:xfrm>
          <a:prstGeom prst="rect">
            <a:avLst/>
          </a:prstGeom>
          <a:ln>
            <a:noFill/>
          </a:ln>
          <a:effectLst>
            <a:outerShdw blurRad="292100" dist="139700" dir="2700000" algn="tl" rotWithShape="0">
              <a:srgbClr val="333333">
                <a:alpha val="65000"/>
              </a:srgbClr>
            </a:outerShdw>
          </a:effectLst>
        </p:spPr>
      </p:pic>
      <p:pic>
        <p:nvPicPr>
          <p:cNvPr id="11" name="Picture 10" descr="us-politics_climate_268.jpg"/>
          <p:cNvPicPr>
            <a:picLocks noChangeAspect="1"/>
          </p:cNvPicPr>
          <p:nvPr/>
        </p:nvPicPr>
        <p:blipFill>
          <a:blip r:embed="rId4" cstate="print"/>
          <a:stretch>
            <a:fillRect/>
          </a:stretch>
        </p:blipFill>
        <p:spPr>
          <a:xfrm>
            <a:off x="533400" y="1295400"/>
            <a:ext cx="1930061" cy="1445791"/>
          </a:xfrm>
          <a:prstGeom prst="rect">
            <a:avLst/>
          </a:prstGeom>
          <a:ln>
            <a:noFill/>
          </a:ln>
          <a:effectLst>
            <a:outerShdw blurRad="292100" dist="139700" dir="2700000" algn="tl" rotWithShape="0">
              <a:srgbClr val="333333">
                <a:alpha val="65000"/>
              </a:srgbClr>
            </a:outerShdw>
          </a:effectLst>
        </p:spPr>
      </p:pic>
      <p:pic>
        <p:nvPicPr>
          <p:cNvPr id="12" name="Picture 11" descr="medicalSchool_1543768c.jpg"/>
          <p:cNvPicPr>
            <a:picLocks noChangeAspect="1"/>
          </p:cNvPicPr>
          <p:nvPr/>
        </p:nvPicPr>
        <p:blipFill>
          <a:blip r:embed="rId5" cstate="print"/>
          <a:stretch>
            <a:fillRect/>
          </a:stretch>
        </p:blipFill>
        <p:spPr>
          <a:xfrm>
            <a:off x="838200" y="4416949"/>
            <a:ext cx="2438400" cy="152665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34&quot;&gt;&lt;property id=&quot;20148&quot; value=&quot;5&quot;/&gt;&lt;property id=&quot;20300&quot; value=&quot;Slide 22 - &amp;quot;CV Insights from a Premature Aging Syndrome&amp;quot;&quot;/&gt;&lt;property id=&quot;20307&quot; value=&quot;259&quot;/&gt;&lt;/object&gt;&lt;object type=&quot;3&quot; unique_id=&quot;10035&quot;&gt;&lt;property id=&quot;20148&quot; value=&quot;5&quot;/&gt;&lt;property id=&quot;20300&quot; value=&quot;Slide 37 - &amp;quot;HGPS CV Pathology: Loss of VSMCs and Replacement by ECM and Fibrosis&amp;quot;&quot;/&gt;&lt;property id=&quot;20307&quot; value=&quot;260&quot;/&gt;&lt;/object&gt;&lt;object type=&quot;3&quot; unique_id=&quot;10036&quot;&gt;&lt;property id=&quot;20148&quot; value=&quot;5&quot;/&gt;&lt;property id=&quot;20300&quot; value=&quot;Slide 38 - &amp;quot;Similar Pathology in Other Arteries &amp;quot;&quot;/&gt;&lt;property id=&quot;20307&quot; value=&quot;261&quot;/&gt;&lt;/object&gt;&lt;object type=&quot;3&quot; unique_id=&quot;10037&quot;&gt;&lt;property id=&quot;20148&quot; value=&quot;5&quot;/&gt;&lt;property id=&quot;20300&quot; value=&quot;Slide 39 - &amp;quot;CV Phenotype in Transgenic Progerin Mice&amp;quot;&quot;/&gt;&lt;property id=&quot;20307&quot; value=&quot;262&quot;/&gt;&lt;/object&gt;&lt;object type=&quot;3&quot; unique_id=&quot;10038&quot;&gt;&lt;property id=&quot;20148&quot; value=&quot;5&quot;/&gt;&lt;property id=&quot;20300&quot; value=&quot;Slide 40 - &amp;quot;Transgenic Progerin (Single Copy) Mice Lose Medial VSMCs&amp;quot;&quot;/&gt;&lt;property id=&quot;20307&quot; value=&quot;263&quot;/&gt;&lt;/object&gt;&lt;object type=&quot;3&quot; unique_id=&quot;10039&quot;&gt;&lt;property id=&quot;20148&quot; value=&quot;5&quot;/&gt;&lt;property id=&quot;20300&quot; value=&quot;Slide 80 - &amp;quot;Translational Medicine&amp;quot;&quot;/&gt;&lt;property id=&quot;20307&quot; value=&quot;277&quot;/&gt;&lt;/object&gt;&lt;object type=&quot;3&quot; unique_id=&quot;10040&quot;&gt;&lt;property id=&quot;20148&quot; value=&quot;5&quot;/&gt;&lt;property id=&quot;20300&quot; value=&quot;Slide 42 - &amp;quot;Cell Biology in HGPS Arteries&amp;quot;&quot;/&gt;&lt;property id=&quot;20307&quot; value=&quot;265&quot;/&gt;&lt;/object&gt;&lt;object type=&quot;3&quot; unique_id=&quot;10041&quot;&gt;&lt;property id=&quot;20148&quot; value=&quot;5&quot;/&gt;&lt;property id=&quot;20300&quot; value=&quot;Slide 45 - &amp;quot;Impaired Blood Pressure Responses in Progerin Mice upon Infusion of Sodium Nitroprusside (SNP)&amp;quot;&quot;/&gt;&lt;property id=&quot;20307&quot; value=&quot;266&quot;/&gt;&lt;/object&gt;&lt;object type=&quot;3&quot; unique_id=&quot;10042&quot;&gt;&lt;property id=&quot;20148&quot; value=&quot;5&quot;/&gt;&lt;property id=&quot;20300&quot; value=&quot;Slide 43 - &amp;quot;Abdominal Aorta in a G608G Homozygous (Double Copy) Mouse&amp;quot;&quot;/&gt;&lt;property id=&quot;20307&quot; value=&quot;267&quot;/&gt;&lt;/object&gt;&lt;object type=&quot;3&quot; unique_id=&quot;10043&quot;&gt;&lt;property id=&quot;20148&quot; value=&quot;5&quot;/&gt;&lt;property id=&quot;20300&quot; value=&quot;Slide 44 - &amp;quot;Cardiac Fibrosis and Loss of Arteriolar VSMCs in Progerin Mouse&amp;quot;&quot;/&gt;&lt;property id=&quot;20307&quot; value=&quot;268&quot;/&gt;&lt;/object&gt;&lt;object type=&quot;3&quot; unique_id=&quot;10044&quot;&gt;&lt;property id=&quot;20148&quot; value=&quot;5&quot;/&gt;&lt;property id=&quot;20300&quot; value=&quot;Slide 47 - &amp;quot;Hutchinson-Gilford Progeria Syndrome Natural History Study&amp;quot;&quot;/&gt;&lt;property id=&quot;20307&quot; value=&quot;269&quot;/&gt;&lt;/object&gt;&lt;object type=&quot;3&quot; unique_id=&quot;10045&quot;&gt;&lt;property id=&quot;20148&quot; value=&quot;5&quot;/&gt;&lt;property id=&quot;20300&quot; value=&quot;Slide 49 - &amp;quot;Progression of CV Disease in HGPS Children&amp;quot;&quot;/&gt;&lt;property id=&quot;20307&quot; value=&quot;270&quot;/&gt;&lt;/object&gt;&lt;object type=&quot;3&quot; unique_id=&quot;10046&quot;&gt;&lt;property id=&quot;20148&quot; value=&quot;5&quot;/&gt;&lt;property id=&quot;20300&quot; value=&quot;Slide 50 - &amp;quot;Complete Occlusion of the Left Common Carotid Artery in a Nine Year Old HGPS Child&amp;quot;&quot;/&gt;&lt;property id=&quot;20307&quot; value=&quot;271&quot;/&gt;&lt;/object&gt;&lt;object type=&quot;3&quot; unique_id=&quot;10047&quot;&gt;&lt;property id=&quot;20148&quot; value=&quot;5&quot;/&gt;&lt;property id=&quot;20300&quot; value=&quot;Slide 64 - &amp;quot;Progression Trial: FTI Treatment Retards the Progression of Vascular Disease&amp;quot;&quot;/&gt;&lt;property id=&quot;20307&quot; value=&quot;272&quot;/&gt;&lt;/object&gt;&lt;object type=&quot;3&quot; unique_id=&quot;10048&quot;&gt;&lt;property id=&quot;20148&quot; value=&quot;5&quot;/&gt;&lt;property id=&quot;20300&quot; value=&quot;Slide 65&quot;/&gt;&lt;property id=&quot;20307&quot; value=&quot;273&quot;/&gt;&lt;/object&gt;&lt;object type=&quot;3&quot; unique_id=&quot;10049&quot;&gt;&lt;property id=&quot;20148&quot; value=&quot;5&quot;/&gt;&lt;property id=&quot;20300&quot; value=&quot;Slide 74 - &amp;quot;The Integrity of the Nuclear Lamina is Linked to the Lifespan of Cells&amp;quot;&quot;/&gt;&lt;property id=&quot;20307&quot; value=&quot;274&quot;/&gt;&lt;/object&gt;&lt;object type=&quot;3&quot; unique_id=&quot;10050&quot;&gt;&lt;property id=&quot;20148&quot; value=&quot;5&quot;/&gt;&lt;property id=&quot;20300&quot; value=&quot;Slide 75 - &amp;quot;Lamin A Nuclear Defects in Human Aging&amp;quot;&quot;/&gt;&lt;property id=&quot;20307&quot; value=&quot;275&quot;/&gt;&lt;/object&gt;&lt;object type=&quot;3&quot; unique_id=&quot;10051&quot;&gt;&lt;property id=&quot;20148&quot; value=&quot;5&quot;/&gt;&lt;property id=&quot;20300&quot; value=&quot;Slide 78 - &amp;quot;Summary: HGPS&amp;quot;&quot;/&gt;&lt;property id=&quot;20307&quot; value=&quot;276&quot;/&gt;&lt;/object&gt;&lt;object type=&quot;3&quot; unique_id=&quot;10053&quot;&gt;&lt;property id=&quot;20148&quot; value=&quot;5&quot;/&gt;&lt;property id=&quot;20300&quot; value=&quot;Slide 1&quot;/&gt;&lt;property id=&quot;20307&quot; value=&quot;303&quot;/&gt;&lt;/object&gt;&lt;object type=&quot;3&quot; unique_id=&quot;10054&quot;&gt;&lt;property id=&quot;20148&quot; value=&quot;5&quot;/&gt;&lt;property id=&quot;20300&quot; value=&quot;Slide 24&quot;/&gt;&lt;property id=&quot;20307&quot; value=&quot;304&quot;/&gt;&lt;/object&gt;&lt;object type=&quot;3&quot; unique_id=&quot;10055&quot;&gt;&lt;property id=&quot;20148&quot; value=&quot;5&quot;/&gt;&lt;property id=&quot;20300&quot; value=&quot;Slide 25&quot;/&gt;&lt;property id=&quot;20307&quot; value=&quot;305&quot;/&gt;&lt;/object&gt;&lt;object type=&quot;3&quot; unique_id=&quot;10056&quot;&gt;&lt;property id=&quot;20148&quot; value=&quot;5&quot;/&gt;&lt;property id=&quot;20300&quot; value=&quot;Slide 26&quot;/&gt;&lt;property id=&quot;20307&quot; value=&quot;306&quot;/&gt;&lt;/object&gt;&lt;object type=&quot;3&quot; unique_id=&quot;10058&quot;&gt;&lt;property id=&quot;20148&quot; value=&quot;5&quot;/&gt;&lt;property id=&quot;20300&quot; value=&quot;Slide 28 - &amp;quot;LMNA Mutation&amp;quot;&quot;/&gt;&lt;property id=&quot;20307&quot; value=&quot;308&quot;/&gt;&lt;/object&gt;&lt;object type=&quot;3&quot; unique_id=&quot;10059&quot;&gt;&lt;property id=&quot;20148&quot; value=&quot;5&quot;/&gt;&lt;property id=&quot;20300&quot; value=&quot;Slide 29 - &amp;quot;Mutations in Lamin A&amp;quot;&quot;/&gt;&lt;property id=&quot;20307&quot; value=&quot;309&quot;/&gt;&lt;/object&gt;&lt;object type=&quot;3&quot; unique_id=&quot;10060&quot;&gt;&lt;property id=&quot;20148&quot; value=&quot;5&quot;/&gt;&lt;property id=&quot;20300&quot; value=&quot;Slide 30 - &amp;quot;Diseases Caused by Mutations in Lamins A and C&amp;quot;&quot;/&gt;&lt;property id=&quot;20307&quot; value=&quot;310&quot;/&gt;&lt;/object&gt;&lt;object type=&quot;3&quot; unique_id=&quot;10061&quot;&gt;&lt;property id=&quot;20148&quot; value=&quot;5&quot;/&gt;&lt;property id=&quot;20300&quot; value=&quot;Slide 31 - &amp;quot;LMNA Mutation and Lamin A&amp;#x0D;&amp;#x0A;Posttranslational Processing&amp;quot;&quot;/&gt;&lt;property id=&quot;20307&quot; value=&quot;311&quot;/&gt;&lt;/object&gt;&lt;object type=&quot;3&quot; unique_id=&quot;10062&quot;&gt;&lt;property id=&quot;20148&quot; value=&quot;5&quot;/&gt;&lt;property id=&quot;20300&quot; value=&quot;Slide 32 - &amp;quot;Lamins Function as Organizing Platform for Nuclear Membrane&amp;quot;&quot;/&gt;&lt;property id=&quot;20307&quot; value=&quot;312&quot;/&gt;&lt;/object&gt;&lt;object type=&quot;3&quot; unique_id=&quot;10063&quot;&gt;&lt;property id=&quot;20148&quot; value=&quot;5&quot;/&gt;&lt;property id=&quot;20300&quot; value=&quot;Slide 33 - &amp;quot;Accumulation of Progerin in the Nuclear Membrane&amp;quot;&quot;/&gt;&lt;property id=&quot;20307&quot; value=&quot;313&quot;/&gt;&lt;/object&gt;&lt;object type=&quot;3&quot; unique_id=&quot;10064&quot;&gt;&lt;property id=&quot;20148&quot; value=&quot;5&quot;/&gt;&lt;property id=&quot;20300&quot; value=&quot;Slide 35 - &amp;quot;Pathophysiology of Atherosclerosis&amp;quot;&quot;/&gt;&lt;property id=&quot;20307&quot; value=&quot;314&quot;/&gt;&lt;/object&gt;&lt;object type=&quot;3&quot; unique_id=&quot;10065&quot;&gt;&lt;property id=&quot;20148&quot; value=&quot;5&quot;/&gt;&lt;property id=&quot;20300&quot; value=&quot;Slide 36 - &amp;quot;Cardiovascular Pathology in HGPS is Different from Inflammatory Atherosclerosis&amp;quot;&quot;/&gt;&lt;property id=&quot;20307&quot; value=&quot;315&quot;/&gt;&lt;/object&gt;&lt;object type=&quot;3&quot; unique_id=&quot;10066&quot;&gt;&lt;property id=&quot;20148&quot; value=&quot;5&quot;/&gt;&lt;property id=&quot;20300&quot; value=&quot;Slide 41 - &amp;quot;Time Course of VSMC Loss in HGPS Arteries&amp;quot;&quot;/&gt;&lt;property id=&quot;20307&quot; value=&quot;264&quot;/&gt;&lt;/object&gt;&lt;object type=&quot;3&quot; unique_id=&quot;10067&quot;&gt;&lt;property id=&quot;20148&quot; value=&quot;5&quot;/&gt;&lt;property id=&quot;20300&quot; value=&quot;Slide 46&quot;/&gt;&lt;property id=&quot;20307&quot; value=&quot;316&quot;/&gt;&lt;/object&gt;&lt;object type=&quot;3&quot; unique_id=&quot;10068&quot;&gt;&lt;property id=&quot;20148&quot; value=&quot;5&quot;/&gt;&lt;property id=&quot;20300&quot; value=&quot;Slide 48 - &amp;quot;Physical Findings in HGPS Children&amp;quot;&quot;/&gt;&lt;property id=&quot;20307&quot; value=&quot;317&quot;/&gt;&lt;/object&gt;&lt;object type=&quot;3&quot; unique_id=&quot;10069&quot;&gt;&lt;property id=&quot;20148&quot; value=&quot;5&quot;/&gt;&lt;property id=&quot;20300&quot; value=&quot;Slide 53 - &amp;quot;Left Anterior Descending Coronary Artery and Myocardial Infarction in a HGPS Child&amp;quot;&quot;/&gt;&lt;property id=&quot;20307&quot; value=&quot;302&quot;/&gt;&lt;/object&gt;&lt;object type=&quot;3&quot; unique_id=&quot;10070&quot;&gt;&lt;property id=&quot;20148&quot; value=&quot;5&quot;/&gt;&lt;property id=&quot;20300&quot; value=&quot;Slide 54 - &amp;quot;Right Coronary Artery in Same HGPS Child&amp;quot;&quot;/&gt;&lt;property id=&quot;20307&quot; value=&quot;279&quot;/&gt;&lt;/object&gt;&lt;object type=&quot;3&quot; unique_id=&quot;10071&quot;&gt;&lt;property id=&quot;20148&quot; value=&quot;5&quot;/&gt;&lt;property id=&quot;20300&quot; value=&quot;Slide 56 - &amp;quot;Next Steps …..&amp;quot;&quot;/&gt;&lt;property id=&quot;20307&quot; value=&quot;287&quot;/&gt;&lt;/object&gt;&lt;object type=&quot;3&quot; unique_id=&quot;10072&quot;&gt;&lt;property id=&quot;20148&quot; value=&quot;5&quot;/&gt;&lt;property id=&quot;20300&quot; value=&quot;Slide 57&quot;/&gt;&lt;property id=&quot;20307&quot; value=&quot;318&quot;/&gt;&lt;/object&gt;&lt;object type=&quot;3&quot; unique_id=&quot;10073&quot;&gt;&lt;property id=&quot;20148&quot; value=&quot;5&quot;/&gt;&lt;property id=&quot;20300&quot; value=&quot;Slide 58 - &amp;quot;Farnesyltransferase Inhibitors&amp;quot;&quot;/&gt;&lt;property id=&quot;20307&quot; value=&quot;319&quot;/&gt;&lt;/object&gt;&lt;object type=&quot;3&quot; unique_id=&quot;10074&quot;&gt;&lt;property id=&quot;20148&quot; value=&quot;5&quot;/&gt;&lt;property id=&quot;20300&quot; value=&quot;Slide 59 - &amp;quot;Treatment of HGPS Fibroblasts with FTI Reverses Cellular Abnormalities&amp;quot;&quot;/&gt;&lt;property id=&quot;20307&quot; value=&quot;320&quot;/&gt;&lt;/object&gt;&lt;object type=&quot;3&quot; unique_id=&quot;10075&quot;&gt;&lt;property id=&quot;20148&quot; value=&quot;5&quot;/&gt;&lt;property id=&quot;20300&quot; value=&quot;Slide 60 - &amp;quot;Prevention Trial: Does FTI Treatment Prevent the Development of Vascular Disease?&amp;quot;&quot;/&gt;&lt;property id=&quot;20307&quot; value=&quot;288&quot;/&gt;&lt;/object&gt;&lt;object type=&quot;3&quot; unique_id=&quot;10076&quot;&gt;&lt;property id=&quot;20148&quot; value=&quot;5&quot;/&gt;&lt;property id=&quot;20300&quot; value=&quot;Slide 62&quot;/&gt;&lt;property id=&quot;20307&quot; value=&quot;291&quot;/&gt;&lt;/object&gt;&lt;object type=&quot;3&quot; unique_id=&quot;10077&quot;&gt;&lt;property id=&quot;20148&quot; value=&quot;5&quot;/&gt;&lt;property id=&quot;20300&quot; value=&quot;Slide 61 - &amp;quot;Prevention Trial: FTI Treatment Slows the Development of Vascular Disease&amp;quot;&quot;/&gt;&lt;property id=&quot;20307&quot; value=&quot;289&quot;/&gt;&lt;/object&gt;&lt;object type=&quot;3&quot; unique_id=&quot;10078&quot;&gt;&lt;property id=&quot;20148&quot; value=&quot;5&quot;/&gt;&lt;property id=&quot;20300&quot; value=&quot;Slide 63 - &amp;quot;Progression Trial: Does FTI Treatment Halt the Progression of Vascular Disease?&amp;quot;&quot;/&gt;&lt;property id=&quot;20307&quot; value=&quot;290&quot;/&gt;&lt;/object&gt;&lt;object type=&quot;3&quot; unique_id=&quot;10079&quot;&gt;&lt;property id=&quot;20148&quot; value=&quot;5&quot;/&gt;&lt;property id=&quot;20300&quot; value=&quot;Slide 79 - &amp;quot;Thanks to the HGPS Team&amp;quot;&quot;/&gt;&lt;property id=&quot;20307&quot; value=&quot;298&quot;/&gt;&lt;/object&gt;&lt;object type=&quot;3&quot; unique_id=&quot;10080&quot;&gt;&lt;property id=&quot;20148&quot; value=&quot;5&quot;/&gt;&lt;property id=&quot;20300&quot; value=&quot;Slide 81&quot;/&gt;&lt;property id=&quot;20307&quot; value=&quot;299&quot;/&gt;&lt;/object&gt;&lt;object type=&quot;3&quot; unique_id=&quot;10081&quot;&gt;&lt;property id=&quot;20148&quot; value=&quot;5&quot;/&gt;&lt;property id=&quot;20300&quot; value=&quot;Slide 2&quot;/&gt;&lt;property id=&quot;20307&quot; value=&quot;387&quot;/&gt;&lt;/object&gt;&lt;object type=&quot;3&quot; unique_id=&quot;10082&quot;&gt;&lt;property id=&quot;20148&quot; value=&quot;5&quot;/&gt;&lt;property id=&quot;20300&quot; value=&quot;Slide 3&quot;/&gt;&lt;property id=&quot;20307&quot; value=&quot;388&quot;/&gt;&lt;/object&gt;&lt;object type=&quot;3&quot; unique_id=&quot;10083&quot;&gt;&lt;property id=&quot;20148&quot; value=&quot;5&quot;/&gt;&lt;property id=&quot;20300&quot; value=&quot;Slide 4&quot;/&gt;&lt;property id=&quot;20307&quot; value=&quot;389&quot;/&gt;&lt;/object&gt;&lt;object type=&quot;3&quot; unique_id=&quot;10084&quot;&gt;&lt;property id=&quot;20148&quot; value=&quot;5&quot;/&gt;&lt;property id=&quot;20300&quot; value=&quot;Slide 5&quot;/&gt;&lt;property id=&quot;20307&quot; value=&quot;390&quot;/&gt;&lt;/object&gt;&lt;object type=&quot;3&quot; unique_id=&quot;10085&quot;&gt;&lt;property id=&quot;20148&quot; value=&quot;5&quot;/&gt;&lt;property id=&quot;20300&quot; value=&quot;Slide 6&quot;/&gt;&lt;property id=&quot;20307&quot; value=&quot;391&quot;/&gt;&lt;/object&gt;&lt;object type=&quot;3&quot; unique_id=&quot;10086&quot;&gt;&lt;property id=&quot;20148&quot; value=&quot;5&quot;/&gt;&lt;property id=&quot;20300&quot; value=&quot;Slide 7&quot;/&gt;&lt;property id=&quot;20307&quot; value=&quot;392&quot;/&gt;&lt;/object&gt;&lt;object type=&quot;3&quot; unique_id=&quot;10087&quot;&gt;&lt;property id=&quot;20148&quot; value=&quot;5&quot;/&gt;&lt;property id=&quot;20300&quot; value=&quot;Slide 8&quot;/&gt;&lt;property id=&quot;20307&quot; value=&quot;393&quot;/&gt;&lt;/object&gt;&lt;object type=&quot;3&quot; unique_id=&quot;10088&quot;&gt;&lt;property id=&quot;20148&quot; value=&quot;5&quot;/&gt;&lt;property id=&quot;20300&quot; value=&quot;Slide 9&quot;/&gt;&lt;property id=&quot;20307&quot; value=&quot;394&quot;/&gt;&lt;/object&gt;&lt;object type=&quot;3&quot; unique_id=&quot;10089&quot;&gt;&lt;property id=&quot;20148&quot; value=&quot;5&quot;/&gt;&lt;property id=&quot;20300&quot; value=&quot;Slide 10&quot;/&gt;&lt;property id=&quot;20307&quot; value=&quot;395&quot;/&gt;&lt;/object&gt;&lt;object type=&quot;3&quot; unique_id=&quot;10090&quot;&gt;&lt;property id=&quot;20148&quot; value=&quot;5&quot;/&gt;&lt;property id=&quot;20300&quot; value=&quot;Slide 11&quot;/&gt;&lt;property id=&quot;20307&quot; value=&quot;396&quot;/&gt;&lt;/object&gt;&lt;object type=&quot;3&quot; unique_id=&quot;10091&quot;&gt;&lt;property id=&quot;20148&quot; value=&quot;5&quot;/&gt;&lt;property id=&quot;20300&quot; value=&quot;Slide 12&quot;/&gt;&lt;property id=&quot;20307&quot; value=&quot;397&quot;/&gt;&lt;/object&gt;&lt;object type=&quot;3&quot; unique_id=&quot;10092&quot;&gt;&lt;property id=&quot;20148&quot; value=&quot;5&quot;/&gt;&lt;property id=&quot;20300&quot; value=&quot;Slide 13&quot;/&gt;&lt;property id=&quot;20307&quot; value=&quot;398&quot;/&gt;&lt;/object&gt;&lt;object type=&quot;3&quot; unique_id=&quot;10093&quot;&gt;&lt;property id=&quot;20148&quot; value=&quot;5&quot;/&gt;&lt;property id=&quot;20300&quot; value=&quot;Slide 14&quot;/&gt;&lt;property id=&quot;20307&quot; value=&quot;399&quot;/&gt;&lt;/object&gt;&lt;object type=&quot;3&quot; unique_id=&quot;10094&quot;&gt;&lt;property id=&quot;20148&quot; value=&quot;5&quot;/&gt;&lt;property id=&quot;20300&quot; value=&quot;Slide 15&quot;/&gt;&lt;property id=&quot;20307&quot; value=&quot;400&quot;/&gt;&lt;/object&gt;&lt;object type=&quot;3&quot; unique_id=&quot;10095&quot;&gt;&lt;property id=&quot;20148&quot; value=&quot;5&quot;/&gt;&lt;property id=&quot;20300&quot; value=&quot;Slide 16&quot;/&gt;&lt;property id=&quot;20307&quot; value=&quot;401&quot;/&gt;&lt;/object&gt;&lt;object type=&quot;3&quot; unique_id=&quot;10096&quot;&gt;&lt;property id=&quot;20148&quot; value=&quot;5&quot;/&gt;&lt;property id=&quot;20300&quot; value=&quot;Slide 17&quot;/&gt;&lt;property id=&quot;20307&quot; value=&quot;402&quot;/&gt;&lt;/object&gt;&lt;object type=&quot;3&quot; unique_id=&quot;10097&quot;&gt;&lt;property id=&quot;20148&quot; value=&quot;5&quot;/&gt;&lt;property id=&quot;20300&quot; value=&quot;Slide 18&quot;/&gt;&lt;property id=&quot;20307&quot; value=&quot;403&quot;/&gt;&lt;/object&gt;&lt;object type=&quot;3&quot; unique_id=&quot;10098&quot;&gt;&lt;property id=&quot;20148&quot; value=&quot;5&quot;/&gt;&lt;property id=&quot;20300&quot; value=&quot;Slide 19&quot;/&gt;&lt;property id=&quot;20307&quot; value=&quot;404&quot;/&gt;&lt;/object&gt;&lt;object type=&quot;3&quot; unique_id=&quot;10099&quot;&gt;&lt;property id=&quot;20148&quot; value=&quot;5&quot;/&gt;&lt;property id=&quot;20300&quot; value=&quot;Slide 20&quot;/&gt;&lt;property id=&quot;20307&quot; value=&quot;405&quot;/&gt;&lt;/object&gt;&lt;object type=&quot;3&quot; unique_id=&quot;10100&quot;&gt;&lt;property id=&quot;20148&quot; value=&quot;5&quot;/&gt;&lt;property id=&quot;20300&quot; value=&quot;Slide 21&quot;/&gt;&lt;property id=&quot;20307&quot; value=&quot;406&quot;/&gt;&lt;/object&gt;&lt;object type=&quot;3&quot; unique_id=&quot;10101&quot;&gt;&lt;property id=&quot;20148&quot; value=&quot;5&quot;/&gt;&lt;property id=&quot;20300&quot; value=&quot;Slide 23 - &amp;quot;CV Insights from a Premature Aging Syndrome&amp;quot;&quot;/&gt;&lt;property id=&quot;20307&quot; value=&quot;367&quot;/&gt;&lt;/object&gt;&lt;object type=&quot;3&quot; unique_id=&quot;10102&quot;&gt;&lt;property id=&quot;20148&quot; value=&quot;5&quot;/&gt;&lt;property id=&quot;20300&quot; value=&quot;Slide 27 - &amp;quot;HGPS Gene Discovery&amp;quot;&quot;/&gt;&lt;property id=&quot;20307&quot; value=&quot;371&quot;/&gt;&lt;/object&gt;&lt;object type=&quot;3&quot; unique_id=&quot;10103&quot;&gt;&lt;property id=&quot;20148&quot; value=&quot;5&quot;/&gt;&lt;property id=&quot;20300&quot; value=&quot;Slide 34 - &amp;quot;CV Insights from a Premature Aging Syndrome&amp;quot;&quot;/&gt;&lt;property id=&quot;20307&quot; value=&quot;365&quot;/&gt;&lt;/object&gt;&lt;object type=&quot;3&quot; unique_id=&quot;10104&quot;&gt;&lt;property id=&quot;20148&quot; value=&quot;5&quot;/&gt;&lt;property id=&quot;20300&quot; value=&quot;Slide 51 - &amp;quot;Autopsy Findings in a HGPS Child&amp;quot;&quot;/&gt;&lt;property id=&quot;20307&quot; value=&quot;368&quot;/&gt;&lt;/object&gt;&lt;object type=&quot;3&quot; unique_id=&quot;10105&quot;&gt;&lt;property id=&quot;20148&quot; value=&quot;5&quot;/&gt;&lt;property id=&quot;20300&quot; value=&quot;Slide 52 - &amp;quot;Autopsy Findings in a HGPS Child&amp;quot;&quot;/&gt;&lt;property id=&quot;20307&quot; value=&quot;369&quot;/&gt;&lt;/object&gt;&lt;object type=&quot;3&quot; unique_id=&quot;10106&quot;&gt;&lt;property id=&quot;20148&quot; value=&quot;5&quot;/&gt;&lt;property id=&quot;20300&quot; value=&quot;Slide 55 - &amp;quot;Progerin in Coronaries of HGPS Patients&amp;quot;&quot;/&gt;&lt;property id=&quot;20307&quot; value=&quot;370&quot;/&gt;&lt;/object&gt;&lt;object type=&quot;3&quot; unique_id=&quot;10107&quot;&gt;&lt;property id=&quot;20148&quot; value=&quot;5&quot;/&gt;&lt;property id=&quot;20300&quot; value=&quot;Slide 66&quot;/&gt;&lt;property id=&quot;20307&quot; value=&quot;380&quot;/&gt;&lt;/object&gt;&lt;object type=&quot;3&quot; unique_id=&quot;10108&quot;&gt;&lt;property id=&quot;20148&quot; value=&quot;5&quot;/&gt;&lt;property id=&quot;20300&quot; value=&quot;Slide 67 - &amp;quot;Glucose Metabolism and Lipid Values in HGPS Cohort&amp;quot;&quot;/&gt;&lt;property id=&quot;20307&quot; value=&quot;381&quot;/&gt;&lt;/object&gt;&lt;object type=&quot;3&quot; unique_id=&quot;10109&quot;&gt;&lt;property id=&quot;20148&quot; value=&quot;5&quot;/&gt;&lt;property id=&quot;20300&quot; value=&quot;Slide 68&quot;/&gt;&lt;property id=&quot;20307&quot; value=&quot;382&quot;/&gt;&lt;/object&gt;&lt;object type=&quot;3&quot; unique_id=&quot;10110&quot;&gt;&lt;property id=&quot;20148&quot; value=&quot;5&quot;/&gt;&lt;property id=&quot;20300&quot; value=&quot;Slide 69 - &amp;quot;Wall Echodensity Is Increased in HGPS&amp;quot;&quot;/&gt;&lt;property id=&quot;20307&quot; value=&quot;383&quot;/&gt;&lt;/object&gt;&lt;object type=&quot;3&quot; unique_id=&quot;10111&quot;&gt;&lt;property id=&quot;20148&quot; value=&quot;5&quot;/&gt;&lt;property id=&quot;20300&quot; value=&quot;Slide 70 - &amp;quot;Histograms Demonstrate Quantitative Echodensity Differences&amp;quot;&quot;/&gt;&lt;property id=&quot;20307&quot; value=&quot;384&quot;/&gt;&lt;/object&gt;&lt;object type=&quot;3&quot; unique_id=&quot;10112&quot;&gt;&lt;property id=&quot;20148&quot; value=&quot;5&quot;/&gt;&lt;property id=&quot;20300&quot; value=&quot;Slide 71 - &amp;quot;Increased Vascular Wall Echodensity in HGPS&amp;quot;&quot;/&gt;&lt;property id=&quot;20307&quot; value=&quot;385&quot;/&gt;&lt;/object&gt;&lt;object type=&quot;3&quot; unique_id=&quot;10113&quot;&gt;&lt;property id=&quot;20148&quot; value=&quot;5&quot;/&gt;&lt;property id=&quot;20300&quot; value=&quot;Slide 72&quot;/&gt;&lt;property id=&quot;20307&quot; value=&quot;386&quot;/&gt;&lt;/object&gt;&lt;object type=&quot;3&quot; unique_id=&quot;10114&quot;&gt;&lt;property id=&quot;20148&quot; value=&quot;5&quot;/&gt;&lt;property id=&quot;20300&quot; value=&quot;Slide 73 - &amp;quot;CV Insights from a Premature Aging Syndrome&amp;quot;&quot;/&gt;&lt;property id=&quot;20307&quot; value=&quot;366&quot;/&gt;&lt;/object&gt;&lt;object type=&quot;3&quot; unique_id=&quot;10115&quot;&gt;&lt;property id=&quot;20148&quot; value=&quot;5&quot;/&gt;&lt;property id=&quot;20300&quot; value=&quot;Slide 76 - &amp;quot;Progerin in Coronary Arteries of Non HGPS Subjects with Increasing Age&amp;quot;&quot;/&gt;&lt;property id=&quot;20307&quot; value=&quot;348&quot;/&gt;&lt;/object&gt;&lt;object type=&quot;3&quot; unique_id=&quot;10116&quot;&gt;&lt;property id=&quot;20148&quot; value=&quot;5&quot;/&gt;&lt;property id=&quot;20300&quot; value=&quot;Slide 77 - &amp;quot;Progerin interferes with hMSC function&amp;quot;&quot;/&gt;&lt;property id=&quot;20307&quot; value=&quot;372&quot;/&gt;&lt;/object&gt;&lt;object type=&quot;3&quot; unique_id=&quot;10117&quot;&gt;&lt;property id=&quot;20148&quot; value=&quot;5&quot;/&gt;&lt;property id=&quot;20300&quot; value=&quot;Slide 82 - &amp;quot;Case 1&amp;quot;&quot;/&gt;&lt;property id=&quot;20307&quot; value=&quot;334&quot;/&gt;&lt;/object&gt;&lt;object type=&quot;3&quot; unique_id=&quot;10118&quot;&gt;&lt;property id=&quot;20148&quot; value=&quot;5&quot;/&gt;&lt;property id=&quot;20300&quot; value=&quot;Slide 83 - &amp;quot;Case 1 (continued)&amp;quot;&quot;/&gt;&lt;property id=&quot;20307&quot; value=&quot;335&quot;/&gt;&lt;/object&gt;&lt;object type=&quot;3&quot; unique_id=&quot;10119&quot;&gt;&lt;property id=&quot;20148&quot; value=&quot;5&quot;/&gt;&lt;property id=&quot;20300&quot; value=&quot;Slide 84 - &amp;quot;Case 1 (continued)&amp;quot;&quot;/&gt;&lt;property id=&quot;20307&quot; value=&quot;336&quot;/&gt;&lt;/object&gt;&lt;object type=&quot;3&quot; unique_id=&quot;10120&quot;&gt;&lt;property id=&quot;20148&quot; value=&quot;5&quot;/&gt;&lt;property id=&quot;20300&quot; value=&quot;Slide 85 - &amp;quot;Case 2&amp;quot;&quot;/&gt;&lt;property id=&quot;20307&quot; value=&quot;337&quot;/&gt;&lt;/object&gt;&lt;object type=&quot;3&quot; unique_id=&quot;10121&quot;&gt;&lt;property id=&quot;20148&quot; value=&quot;5&quot;/&gt;&lt;property id=&quot;20300&quot; value=&quot;Slide 86 - &amp;quot;Case 2 (continued)&amp;quot;&quot;/&gt;&lt;property id=&quot;20307&quot; value=&quot;338&quot;/&gt;&lt;/object&gt;&lt;object type=&quot;3&quot; unique_id=&quot;10122&quot;&gt;&lt;property id=&quot;20148&quot; value=&quot;5&quot;/&gt;&lt;property id=&quot;20300&quot; value=&quot;Slide 87 - &amp;quot;Case 2 (continued)&amp;quot;&quot;/&gt;&lt;property id=&quot;20307&quot; value=&quot;339&quot;/&gt;&lt;/object&gt;&lt;object type=&quot;3&quot; unique_id=&quot;10123&quot;&gt;&lt;property id=&quot;20148&quot; value=&quot;5&quot;/&gt;&lt;property id=&quot;20300&quot; value=&quot;Slide 88 - &amp;quot;Coronary Lesions in HGPS&amp;quot;&quot;/&gt;&lt;property id=&quot;20307&quot; value=&quot;340&quot;/&gt;&lt;/object&gt;&lt;object type=&quot;3&quot; unique_id=&quot;10124&quot;&gt;&lt;property id=&quot;20148&quot; value=&quot;5&quot;/&gt;&lt;property id=&quot;20300&quot; value=&quot;Slide 89 - &amp;quot;Fibrosis of the Adventitia in HGPS&amp;quot;&quot;/&gt;&lt;property id=&quot;20307&quot; value=&quot;342&quot;/&gt;&lt;/object&gt;&lt;object type=&quot;3&quot; unique_id=&quot;10125&quot;&gt;&lt;property id=&quot;20148&quot; value=&quot;5&quot;/&gt;&lt;property id=&quot;20300&quot; value=&quot;Slide 90 - &amp;quot;Phenotype of Valves and Endocardium in HGPS&amp;quot;&quot;/&gt;&lt;property id=&quot;20307&quot; value=&quot;343&quot;/&gt;&lt;/object&gt;&lt;object type=&quot;3&quot; unique_id=&quot;10126&quot;&gt;&lt;property id=&quot;20148&quot; value=&quot;5&quot;/&gt;&lt;property id=&quot;20300&quot; value=&quot;Slide 91 - &amp;quot;VSMC Loss in HGPS Aorta&amp;quot;&quot;/&gt;&lt;property id=&quot;20307&quot; value=&quot;344&quot;/&gt;&lt;/object&gt;&lt;object type=&quot;3&quot; unique_id=&quot;10127&quot;&gt;&lt;property id=&quot;20148&quot; value=&quot;5&quot;/&gt;&lt;property id=&quot;20300&quot; value=&quot;Slide 92 - &amp;quot;HGPS in Medium Sized Arteries&amp;quot;&quot;/&gt;&lt;property id=&quot;20307&quot; value=&quot;345&quot;/&gt;&lt;/object&gt;&lt;object type=&quot;3&quot; unique_id=&quot;10128&quot;&gt;&lt;property id=&quot;20148&quot; value=&quot;5&quot;/&gt;&lt;property id=&quot;20300&quot; value=&quot;Slide 93 - &amp;quot;Progerin in Coronaries of HGPS Patients&amp;quot;&quot;/&gt;&lt;property id=&quot;20307&quot; value=&quot;346&quot;/&gt;&lt;/object&gt;&lt;object type=&quot;3&quot; unique_id=&quot;10129&quot;&gt;&lt;property id=&quot;20148&quot; value=&quot;5&quot;/&gt;&lt;property id=&quot;20300&quot; value=&quot;Slide 94 - &amp;quot;Low Levels of Progerin in Small Capillaries&amp;quot;&quot;/&gt;&lt;property id=&quot;20307&quot; value=&quot;347&quot;/&gt;&lt;/object&gt;&lt;object type=&quot;3&quot; unique_id=&quot;10130&quot;&gt;&lt;property id=&quot;20148&quot; value=&quot;5&quot;/&gt;&lt;property id=&quot;20300&quot; value=&quot;Slide 95 - &amp;quot;Tri-therapy Trial in HGPS Transgenic Mice&amp;quot;&quot;/&gt;&lt;property id=&quot;20307&quot; value=&quot;354&quot;/&gt;&lt;/object&gt;&lt;object type=&quot;3&quot; unique_id=&quot;10131&quot;&gt;&lt;property id=&quot;20148&quot; value=&quot;5&quot;/&gt;&lt;property id=&quot;20300&quot; value=&quot;Slide 96 - &amp;quot;Tri-therapy Trial in HGPS Transgenic Mice&amp;quot;&quot;/&gt;&lt;property id=&quot;20307&quot; value=&quot;355&quot;/&gt;&lt;/object&gt;&lt;object type=&quot;3&quot; unique_id=&quot;10132&quot;&gt;&lt;property id=&quot;20148&quot; value=&quot;5&quot;/&gt;&lt;property id=&quot;20300&quot; value=&quot;Slide 97&quot;/&gt;&lt;property id=&quot;20307&quot; value=&quot;356&quot;/&gt;&lt;/object&gt;&lt;object type=&quot;3&quot; unique_id=&quot;10133&quot;&gt;&lt;property id=&quot;20148&quot; value=&quot;5&quot;/&gt;&lt;property id=&quot;20300&quot; value=&quot;Slide 98&quot;/&gt;&lt;property id=&quot;20307&quot; value=&quot;357&quot;/&gt;&lt;/object&gt;&lt;object type=&quot;3&quot; unique_id=&quot;10134&quot;&gt;&lt;property id=&quot;20148&quot; value=&quot;5&quot;/&gt;&lt;property id=&quot;20300&quot; value=&quot;Slide 99 - &amp;quot;ECM Deposition in HGPS Lesions&amp;quot;&quot;/&gt;&lt;property id=&quot;20307&quot; value=&quot;362&quot;/&gt;&lt;/object&gt;&lt;object type=&quot;3&quot; unique_id=&quot;10135&quot;&gt;&lt;property id=&quot;20148&quot; value=&quot;5&quot;/&gt;&lt;property id=&quot;20300&quot; value=&quot;Slide 100 - &amp;quot;Co-localization of Lipid and Macrophages Imbedded in ECM in HGPS Coronary Lesion&amp;quot;&quot;/&gt;&lt;property id=&quot;20307&quot; value=&quot;363&quot;/&gt;&lt;/object&gt;&lt;object type=&quot;3&quot; unique_id=&quot;10136&quot;&gt;&lt;property id=&quot;20148&quot; value=&quot;5&quot;/&gt;&lt;property id=&quot;20300&quot; value=&quot;Slide 101&quot;/&gt;&lt;property id=&quot;20307&quot; value=&quot;361&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3.xml><?xml version="1.0" encoding="utf-8"?>
<p:tagLst xmlns:a="http://schemas.openxmlformats.org/drawingml/2006/main" xmlns:r="http://schemas.openxmlformats.org/officeDocument/2006/relationships" xmlns:p="http://schemas.openxmlformats.org/presentationml/2006/main">
  <p:tag name="ORDER" val="1"/>
  <p:tag name="MULTI-LINE" val="false"/>
  <p:tag name="TEXT" val="Action Title:"/>
  <p:tag name="FILL" val="true"/>
  <p:tag name="OPTIONAL" val="false"/>
  <p:tag name="NAME" val="Title1"/>
  <p:tag name="HEIGHT" val="1"/>
  <p:tag name="INDENTED" val="false"/>
  <p:tag name="CAPTION HEIGHT" val="2"/>
</p:tagLst>
</file>

<file path=ppt/tags/tag4.xml><?xml version="1.0" encoding="utf-8"?>
<p:tagLst xmlns:a="http://schemas.openxmlformats.org/drawingml/2006/main" xmlns:r="http://schemas.openxmlformats.org/officeDocument/2006/relationships" xmlns:p="http://schemas.openxmlformats.org/presentationml/2006/main">
  <p:tag name="ORDER" val="3"/>
  <p:tag name="MULTI-LINE" val="true"/>
  <p:tag name="TEXT" val="&amp;Notes and Sources:"/>
  <p:tag name="FILL" val="false"/>
  <p:tag name="OPTIONAL" val="true"/>
  <p:tag name="NAME" val="Notes"/>
  <p:tag name="HEIGHT" val="5"/>
  <p:tag name="INDENTED" val="false"/>
  <p:tag name="CAPTION HEIGHT" val="2"/>
</p:tagLst>
</file>

<file path=ppt/tags/tag5.xml><?xml version="1.0" encoding="utf-8"?>
<p:tagLst xmlns:a="http://schemas.openxmlformats.org/drawingml/2006/main" xmlns:r="http://schemas.openxmlformats.org/officeDocument/2006/relationships" xmlns:p="http://schemas.openxmlformats.org/presentationml/2006/main">
  <p:tag name="JPM_OBJECT_NAME" val="jpmPageNumber"/>
</p:tagLst>
</file>

<file path=ppt/tags/tag6.xml><?xml version="1.0" encoding="utf-8"?>
<p:tagLst xmlns:a="http://schemas.openxmlformats.org/drawingml/2006/main" xmlns:r="http://schemas.openxmlformats.org/officeDocument/2006/relationships" xmlns:p="http://schemas.openxmlformats.org/presentationml/2006/main">
  <p:tag name="ORDER" val="3"/>
  <p:tag name="MULTI-LINE" val="true"/>
  <p:tag name="TEXT" val="&amp;Notes and Sources:"/>
  <p:tag name="FILL" val="false"/>
  <p:tag name="OPTIONAL" val="true"/>
  <p:tag name="NAME" val="Notes"/>
  <p:tag name="HEIGHT" val="5"/>
  <p:tag name="INDENTED" val="false"/>
  <p:tag name="CAPTION HEIGHT" val="2"/>
</p:tagLst>
</file>

<file path=ppt/theme/theme1.xml><?xml version="1.0" encoding="utf-8"?>
<a:theme xmlns:a="http://schemas.openxmlformats.org/drawingml/2006/main" name="Default Design">
  <a:themeElements>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99CC00"/>
      </a:folHlink>
    </a:clrScheme>
    <a:fontScheme name="Default Design">
      <a:majorFont>
        <a:latin typeface="Frutiger 57Cn"/>
        <a:ea typeface=""/>
        <a:cs typeface=""/>
      </a:majorFont>
      <a:minorFont>
        <a:latin typeface="Frutiger 57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16899</TotalTime>
  <Words>1486</Words>
  <Application>Microsoft Office PowerPoint</Application>
  <PresentationFormat>On-screen Show (4:3)</PresentationFormat>
  <Paragraphs>299</Paragraphs>
  <Slides>27</Slides>
  <Notes>13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Default Design</vt:lpstr>
      <vt:lpstr>Worksheet</vt:lpstr>
      <vt:lpstr>Chart</vt:lpstr>
      <vt:lpstr>Slide 1</vt:lpstr>
      <vt:lpstr>Change is Here and Now</vt:lpstr>
      <vt:lpstr>  Rising health care costs have been squeezing employers and employees for years</vt:lpstr>
      <vt:lpstr>There are three ways society is combating  rising costs</vt:lpstr>
      <vt:lpstr>Leading Change</vt:lpstr>
      <vt:lpstr>Full Spectrum of Care</vt:lpstr>
      <vt:lpstr>Strategic Vision</vt:lpstr>
      <vt:lpstr>The Strategic Path</vt:lpstr>
      <vt:lpstr>Academic Medical Centers: Facing Many Challenges </vt:lpstr>
      <vt:lpstr>Making a Case for Change: Clinical Care</vt:lpstr>
      <vt:lpstr>Population Health Management</vt:lpstr>
      <vt:lpstr>Research: Do Our Methods Need to Change?</vt:lpstr>
      <vt:lpstr>Making a Case for Change:  New Directions in Research</vt:lpstr>
      <vt:lpstr>Partners Bench to Bedside Research Continuum</vt:lpstr>
      <vt:lpstr>Integration is Necessary</vt:lpstr>
      <vt:lpstr>Making a Case for Change:  New Models for Education</vt:lpstr>
      <vt:lpstr>Future Strategic Partnerships </vt:lpstr>
      <vt:lpstr>Academic Medical Centers: Our Vision is Clear</vt:lpstr>
      <vt:lpstr>Slide 19</vt:lpstr>
      <vt:lpstr>Change is Here and Now</vt:lpstr>
      <vt:lpstr>Slide 21</vt:lpstr>
      <vt:lpstr>Academic Medical Centers: Bedrock of U.S. Biomedicine</vt:lpstr>
      <vt:lpstr>Academic Medical Centers: Our Vision is Clear</vt:lpstr>
      <vt:lpstr>New Research Models: Financial Drivers</vt:lpstr>
      <vt:lpstr> GeneInsight: Partners Research IT Enables Clinical Care </vt:lpstr>
      <vt:lpstr>Massachusetts Leads the Way</vt:lpstr>
      <vt:lpstr>Slide 27</vt:lpstr>
    </vt:vector>
  </TitlesOfParts>
  <Company>NIH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gillisn</dc:creator>
  <cp:lastModifiedBy>Partners Information Systems</cp:lastModifiedBy>
  <cp:revision>519</cp:revision>
  <dcterms:created xsi:type="dcterms:W3CDTF">2011-09-27T19:58:14Z</dcterms:created>
  <dcterms:modified xsi:type="dcterms:W3CDTF">2013-06-09T11:26:23Z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13284679</vt:i4>
  </property>
  <property fmtid="{D5CDD505-2E9C-101B-9397-08002B2CF9AE}" pid="3" name="_NewReviewCycle">
    <vt:lpwstr/>
  </property>
  <property fmtid="{D5CDD505-2E9C-101B-9397-08002B2CF9AE}" pid="4" name="_EmailSubject">
    <vt:lpwstr>projects - June 5</vt:lpwstr>
  </property>
  <property fmtid="{D5CDD505-2E9C-101B-9397-08002B2CF9AE}" pid="5" name="_AuthorEmail">
    <vt:lpwstr>TLICHAUCO@PARTNERS.ORG</vt:lpwstr>
  </property>
  <property fmtid="{D5CDD505-2E9C-101B-9397-08002B2CF9AE}" pid="6" name="_AuthorEmailDisplayName">
    <vt:lpwstr>Lichauco, Trishia</vt:lpwstr>
  </property>
  <property fmtid="{D5CDD505-2E9C-101B-9397-08002B2CF9AE}" pid="7" name="_PreviousAdHocReviewCycleID">
    <vt:i4>13284679</vt:i4>
  </property>
</Properties>
</file>