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4"/>
  </p:notesMasterIdLst>
  <p:sldIdLst>
    <p:sldId id="258"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94" r:id="rId30"/>
    <p:sldId id="295" r:id="rId31"/>
    <p:sldId id="296" r:id="rId32"/>
    <p:sldId id="297"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57C2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990" autoAdjust="0"/>
    <p:restoredTop sz="94674"/>
  </p:normalViewPr>
  <p:slideViewPr>
    <p:cSldViewPr snapToGrid="0" snapToObjects="1">
      <p:cViewPr varScale="1">
        <p:scale>
          <a:sx n="59" d="100"/>
          <a:sy n="59" d="100"/>
        </p:scale>
        <p:origin x="894" y="72"/>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010847-0828-2047-83A8-1B17E1FC9487}" type="datetimeFigureOut">
              <a:rPr lang="en-US" smtClean="0"/>
              <a:t>5/1/2019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0DEBAF-23CD-224A-A33B-453978D6E2BF}" type="slidenum">
              <a:rPr lang="en-US" smtClean="0"/>
              <a:t>‹#›</a:t>
            </a:fld>
            <a:endParaRPr lang="en-US"/>
          </a:p>
        </p:txBody>
      </p:sp>
    </p:spTree>
    <p:extLst>
      <p:ext uri="{BB962C8B-B14F-4D97-AF65-F5344CB8AC3E}">
        <p14:creationId xmlns:p14="http://schemas.microsoft.com/office/powerpoint/2010/main" val="2391503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Sleep proceeds in cycles of REM and NREM, the order normally being N1 → N2 → N3 → N2 → REM. </a:t>
            </a:r>
          </a:p>
          <a:p>
            <a:r>
              <a:rPr lang="en-US" dirty="0" smtClean="0"/>
              <a:t>Each sleep cycle lasts from </a:t>
            </a:r>
            <a:r>
              <a:rPr lang="en-US" u="sng" dirty="0" smtClean="0"/>
              <a:t>90 to 110 minutes </a:t>
            </a:r>
            <a:r>
              <a:rPr lang="en-US" dirty="0" smtClean="0"/>
              <a:t>on average,</a:t>
            </a:r>
            <a:r>
              <a:rPr lang="en-US" baseline="30000" dirty="0" smtClean="0"/>
              <a:t> </a:t>
            </a:r>
            <a:r>
              <a:rPr lang="en-US" dirty="0" smtClean="0"/>
              <a:t>and each stage may have a </a:t>
            </a:r>
            <a:r>
              <a:rPr lang="en-US" u="sng" dirty="0" smtClean="0"/>
              <a:t>distinct physiological function. </a:t>
            </a:r>
          </a:p>
          <a:p>
            <a:endParaRPr lang="en-US" u="sng" dirty="0" smtClean="0"/>
          </a:p>
          <a:p>
            <a:r>
              <a:rPr lang="en-US" b="1" dirty="0" smtClean="0"/>
              <a:t>NREM sleep: </a:t>
            </a:r>
            <a:r>
              <a:rPr lang="en-US" b="0" dirty="0" smtClean="0"/>
              <a:t>L</a:t>
            </a:r>
            <a:r>
              <a:rPr lang="en-US" dirty="0" smtClean="0"/>
              <a:t>ittle dreaming in NREM.</a:t>
            </a:r>
          </a:p>
          <a:p>
            <a:r>
              <a:rPr lang="en-US" b="1" dirty="0" smtClean="0"/>
              <a:t>Stage N1:</a:t>
            </a:r>
            <a:r>
              <a:rPr lang="en-US" dirty="0" smtClean="0"/>
              <a:t> Somnolence or drowsy sleep.</a:t>
            </a:r>
            <a:r>
              <a:rPr lang="en-US" baseline="0" dirty="0" smtClean="0"/>
              <a:t> L</a:t>
            </a:r>
            <a:r>
              <a:rPr lang="en-US" dirty="0" smtClean="0"/>
              <a:t>oose some muscle tone and most conscious awareness of the external environment.</a:t>
            </a:r>
            <a:r>
              <a:rPr lang="en-US" baseline="0" dirty="0" smtClean="0"/>
              <a:t> </a:t>
            </a:r>
            <a:r>
              <a:rPr lang="en-US" dirty="0" smtClean="0"/>
              <a:t>Sudden twitches,</a:t>
            </a:r>
            <a:r>
              <a:rPr lang="en-US" baseline="0" dirty="0" smtClean="0"/>
              <a:t> m</a:t>
            </a:r>
            <a:r>
              <a:rPr lang="en-US" dirty="0" smtClean="0"/>
              <a:t>yoclonus, and</a:t>
            </a:r>
            <a:r>
              <a:rPr lang="en-US" baseline="0" dirty="0" smtClean="0"/>
              <a:t> </a:t>
            </a:r>
            <a:r>
              <a:rPr lang="en-US" dirty="0" smtClean="0"/>
              <a:t>hypnagogic hallucinations.</a:t>
            </a:r>
          </a:p>
          <a:p>
            <a:r>
              <a:rPr lang="en-US" b="1" dirty="0" smtClean="0"/>
              <a:t>Stage N2</a:t>
            </a:r>
            <a:r>
              <a:rPr lang="en-US" b="0" dirty="0" smtClean="0"/>
              <a:t>:</a:t>
            </a:r>
            <a:r>
              <a:rPr lang="en-US" b="0" baseline="0" dirty="0" smtClean="0"/>
              <a:t> C</a:t>
            </a:r>
            <a:r>
              <a:rPr lang="en-US" dirty="0" smtClean="0"/>
              <a:t>onscious awareness of the external environment disappears. 45 to 55% of total sleep in adults.</a:t>
            </a:r>
          </a:p>
          <a:p>
            <a:r>
              <a:rPr lang="en-US" b="1" dirty="0" smtClean="0"/>
              <a:t>Stage N3</a:t>
            </a:r>
            <a:r>
              <a:rPr lang="en-US" b="0" dirty="0" smtClean="0"/>
              <a:t>:</a:t>
            </a:r>
            <a:r>
              <a:rPr lang="en-US" b="0" baseline="0" dirty="0" smtClean="0"/>
              <a:t> P</a:t>
            </a:r>
            <a:r>
              <a:rPr lang="en-US" dirty="0" smtClean="0">
                <a:solidFill>
                  <a:schemeClr val="tx1"/>
                </a:solidFill>
              </a:rPr>
              <a:t>arasomnias as night terrors, bedwetting, sleepwalking, and sleep-talking</a:t>
            </a:r>
            <a:r>
              <a:rPr lang="en-US" dirty="0" smtClean="0"/>
              <a:t> occur.</a:t>
            </a:r>
          </a:p>
          <a:p>
            <a:endParaRPr lang="en-US" dirty="0" smtClean="0"/>
          </a:p>
          <a:p>
            <a:r>
              <a:rPr lang="en-US" b="1" dirty="0" smtClean="0"/>
              <a:t>REM sleep:</a:t>
            </a:r>
            <a:r>
              <a:rPr lang="en-US" dirty="0" smtClean="0"/>
              <a:t> </a:t>
            </a:r>
            <a:r>
              <a:rPr lang="en-US" b="0" dirty="0" smtClean="0"/>
              <a:t>20–25% of total sleep time,</a:t>
            </a:r>
            <a:r>
              <a:rPr lang="en-US" b="0" baseline="0" dirty="0" smtClean="0"/>
              <a:t> most </a:t>
            </a:r>
            <a:r>
              <a:rPr lang="en-US" b="0" dirty="0" smtClean="0"/>
              <a:t>dreaming,</a:t>
            </a:r>
            <a:r>
              <a:rPr lang="en-US" b="0" baseline="0" dirty="0" smtClean="0"/>
              <a:t> </a:t>
            </a:r>
            <a:r>
              <a:rPr lang="en-US" b="0" dirty="0" smtClean="0"/>
              <a:t>descending muscular </a:t>
            </a:r>
            <a:r>
              <a:rPr lang="en-US" b="0" dirty="0" err="1" smtClean="0"/>
              <a:t>atonia</a:t>
            </a:r>
            <a:r>
              <a:rPr lang="en-US" dirty="0" smtClean="0"/>
              <a:t>. Such paralysis may be necessary</a:t>
            </a:r>
            <a:r>
              <a:rPr lang="en-US" baseline="0" dirty="0" smtClean="0"/>
              <a:t> for protection </a:t>
            </a:r>
            <a:r>
              <a:rPr lang="en-US" dirty="0" smtClean="0"/>
              <a:t>from self-damage through physically acting out scenes from the often-vivid dreams that occur during this stage.</a:t>
            </a:r>
          </a:p>
          <a:p>
            <a:endParaRPr lang="en-US" dirty="0"/>
          </a:p>
        </p:txBody>
      </p:sp>
      <p:sp>
        <p:nvSpPr>
          <p:cNvPr id="4" name="Slide Number Placeholder 3"/>
          <p:cNvSpPr>
            <a:spLocks noGrp="1"/>
          </p:cNvSpPr>
          <p:nvPr>
            <p:ph type="sldNum" sz="quarter" idx="10"/>
          </p:nvPr>
        </p:nvSpPr>
        <p:spPr/>
        <p:txBody>
          <a:bodyPr/>
          <a:lstStyle/>
          <a:p>
            <a:fld id="{F33A872B-8531-4998-8EFF-5CE69EFAAEE7}" type="slidenum">
              <a:rPr lang="en-US" smtClean="0"/>
              <a:pPr/>
              <a:t>8</a:t>
            </a:fld>
            <a:endParaRPr lang="en-US"/>
          </a:p>
        </p:txBody>
      </p:sp>
    </p:spTree>
    <p:extLst>
      <p:ext uri="{BB962C8B-B14F-4D97-AF65-F5344CB8AC3E}">
        <p14:creationId xmlns:p14="http://schemas.microsoft.com/office/powerpoint/2010/main" val="16414586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Why nap?</a:t>
            </a:r>
            <a:r>
              <a:rPr lang="en-US" b="1" baseline="0" dirty="0" smtClean="0"/>
              <a:t> </a:t>
            </a:r>
            <a:r>
              <a:rPr lang="en-US" b="0" baseline="0" dirty="0" smtClean="0"/>
              <a:t>I</a:t>
            </a:r>
            <a:r>
              <a:rPr lang="en-US" dirty="0" smtClean="0"/>
              <a:t>ncrease alertness, boost creativity, reduce stress and improve perception, stamina, motor skills &amp; accuracy. </a:t>
            </a:r>
          </a:p>
          <a:p>
            <a:r>
              <a:rPr lang="en-US" b="1" dirty="0" smtClean="0"/>
              <a:t>Power Naps: </a:t>
            </a:r>
            <a:r>
              <a:rPr lang="en-US" dirty="0" smtClean="0"/>
              <a:t>20-30 minutes</a:t>
            </a:r>
          </a:p>
          <a:p>
            <a:r>
              <a:rPr lang="en-US" b="1" dirty="0" smtClean="0"/>
              <a:t>Sleep inertia</a:t>
            </a:r>
            <a:r>
              <a:rPr lang="en-US" b="1" baseline="0" dirty="0" smtClean="0"/>
              <a:t>:</a:t>
            </a:r>
            <a:r>
              <a:rPr lang="en-US" baseline="0" dirty="0" smtClean="0"/>
              <a:t> Period of drowsiness upon awakening. Tends to be more severe and last longer in people who are sleep deprived or nap for longer periods. </a:t>
            </a:r>
          </a:p>
        </p:txBody>
      </p:sp>
      <p:sp>
        <p:nvSpPr>
          <p:cNvPr id="4" name="Slide Number Placeholder 3"/>
          <p:cNvSpPr>
            <a:spLocks noGrp="1"/>
          </p:cNvSpPr>
          <p:nvPr>
            <p:ph type="sldNum" sz="quarter" idx="10"/>
          </p:nvPr>
        </p:nvSpPr>
        <p:spPr/>
        <p:txBody>
          <a:bodyPr/>
          <a:lstStyle/>
          <a:p>
            <a:fld id="{F33A872B-8531-4998-8EFF-5CE69EFAAEE7}" type="slidenum">
              <a:rPr lang="en-US" smtClean="0"/>
              <a:pPr/>
              <a:t>23</a:t>
            </a:fld>
            <a:endParaRPr lang="en-US"/>
          </a:p>
        </p:txBody>
      </p:sp>
    </p:spTree>
    <p:extLst>
      <p:ext uri="{BB962C8B-B14F-4D97-AF65-F5344CB8AC3E}">
        <p14:creationId xmlns:p14="http://schemas.microsoft.com/office/powerpoint/2010/main" val="9522137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Shift work sleep disorder</a:t>
            </a:r>
            <a:r>
              <a:rPr lang="en-US" dirty="0" smtClean="0"/>
              <a:t> is a circadian</a:t>
            </a:r>
            <a:r>
              <a:rPr lang="en-US" baseline="0" dirty="0" smtClean="0"/>
              <a:t> rhythm sleep disorder according to the International Classifications of Sleep Disorders</a:t>
            </a:r>
          </a:p>
          <a:p>
            <a:endParaRPr lang="en-US" baseline="0" dirty="0" smtClean="0"/>
          </a:p>
          <a:p>
            <a:r>
              <a:rPr lang="en-US" dirty="0" smtClean="0"/>
              <a:t>The researchers found that circadian misalignment, resulted in hormonal and metabolic changes that, if chronically maintained, could explain the increased risk for obesity, high blood pressure, diabetes and cardiovascular disease frequently found among shift workers.</a:t>
            </a:r>
            <a:endParaRPr lang="en-US" dirty="0"/>
          </a:p>
        </p:txBody>
      </p:sp>
      <p:sp>
        <p:nvSpPr>
          <p:cNvPr id="4" name="Slide Number Placeholder 3"/>
          <p:cNvSpPr>
            <a:spLocks noGrp="1"/>
          </p:cNvSpPr>
          <p:nvPr>
            <p:ph type="sldNum" sz="quarter" idx="10"/>
          </p:nvPr>
        </p:nvSpPr>
        <p:spPr/>
        <p:txBody>
          <a:bodyPr/>
          <a:lstStyle/>
          <a:p>
            <a:fld id="{F33A872B-8531-4998-8EFF-5CE69EFAAEE7}" type="slidenum">
              <a:rPr lang="en-US" smtClean="0"/>
              <a:pPr/>
              <a:t>26</a:t>
            </a:fld>
            <a:endParaRPr lang="en-US"/>
          </a:p>
        </p:txBody>
      </p:sp>
    </p:spTree>
    <p:extLst>
      <p:ext uri="{BB962C8B-B14F-4D97-AF65-F5344CB8AC3E}">
        <p14:creationId xmlns:p14="http://schemas.microsoft.com/office/powerpoint/2010/main" val="16627451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Sleeping as soon as possible following a night shift </a:t>
            </a:r>
            <a:r>
              <a:rPr lang="en-US" b="1" dirty="0" smtClean="0"/>
              <a:t>allows for some sleep to occur</a:t>
            </a:r>
            <a:r>
              <a:rPr lang="en-US" b="1" baseline="0" dirty="0" smtClean="0"/>
              <a:t> during the normal sleep period.</a:t>
            </a:r>
          </a:p>
          <a:p>
            <a:r>
              <a:rPr lang="en-US" baseline="0" dirty="0" smtClean="0"/>
              <a:t>Sleeping beyond 4-hours following a single night shift may retard the next night’s sleep.</a:t>
            </a:r>
            <a:endParaRPr lang="en-US" dirty="0"/>
          </a:p>
        </p:txBody>
      </p:sp>
      <p:sp>
        <p:nvSpPr>
          <p:cNvPr id="4" name="Slide Number Placeholder 3"/>
          <p:cNvSpPr>
            <a:spLocks noGrp="1"/>
          </p:cNvSpPr>
          <p:nvPr>
            <p:ph type="sldNum" sz="quarter" idx="10"/>
          </p:nvPr>
        </p:nvSpPr>
        <p:spPr/>
        <p:txBody>
          <a:bodyPr/>
          <a:lstStyle/>
          <a:p>
            <a:fld id="{F33A872B-8531-4998-8EFF-5CE69EFAAEE7}" type="slidenum">
              <a:rPr lang="en-US" smtClean="0"/>
              <a:pPr/>
              <a:t>27</a:t>
            </a:fld>
            <a:endParaRPr lang="en-US"/>
          </a:p>
        </p:txBody>
      </p:sp>
    </p:spTree>
    <p:extLst>
      <p:ext uri="{BB962C8B-B14F-4D97-AF65-F5344CB8AC3E}">
        <p14:creationId xmlns:p14="http://schemas.microsoft.com/office/powerpoint/2010/main" val="40033429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Consider anchor sleep</a:t>
            </a:r>
            <a:r>
              <a:rPr lang="en-US" baseline="0" dirty="0" smtClean="0"/>
              <a:t> if working long stretches or exclusive night shifts.</a:t>
            </a:r>
            <a:endParaRPr lang="en-US" dirty="0"/>
          </a:p>
        </p:txBody>
      </p:sp>
      <p:sp>
        <p:nvSpPr>
          <p:cNvPr id="4" name="Slide Number Placeholder 3"/>
          <p:cNvSpPr>
            <a:spLocks noGrp="1"/>
          </p:cNvSpPr>
          <p:nvPr>
            <p:ph type="sldNum" sz="quarter" idx="10"/>
          </p:nvPr>
        </p:nvSpPr>
        <p:spPr/>
        <p:txBody>
          <a:bodyPr/>
          <a:lstStyle/>
          <a:p>
            <a:fld id="{F33A872B-8531-4998-8EFF-5CE69EFAAEE7}" type="slidenum">
              <a:rPr lang="en-US" smtClean="0"/>
              <a:pPr/>
              <a:t>28</a:t>
            </a:fld>
            <a:endParaRPr lang="en-US"/>
          </a:p>
        </p:txBody>
      </p:sp>
    </p:spTree>
    <p:extLst>
      <p:ext uri="{BB962C8B-B14F-4D97-AF65-F5344CB8AC3E}">
        <p14:creationId xmlns:p14="http://schemas.microsoft.com/office/powerpoint/2010/main" val="37886802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The circadian clock—an inner timekeeping, temperature-fluctuating, enzyme-controlling device</a:t>
            </a:r>
            <a:endParaRPr lang="en-US" dirty="0"/>
          </a:p>
        </p:txBody>
      </p:sp>
      <p:sp>
        <p:nvSpPr>
          <p:cNvPr id="4" name="Slide Number Placeholder 3"/>
          <p:cNvSpPr>
            <a:spLocks noGrp="1"/>
          </p:cNvSpPr>
          <p:nvPr>
            <p:ph type="sldNum" sz="quarter" idx="10"/>
          </p:nvPr>
        </p:nvSpPr>
        <p:spPr/>
        <p:txBody>
          <a:bodyPr/>
          <a:lstStyle/>
          <a:p>
            <a:fld id="{F33A872B-8531-4998-8EFF-5CE69EFAAEE7}" type="slidenum">
              <a:rPr lang="en-US" smtClean="0"/>
              <a:pPr/>
              <a:t>10</a:t>
            </a:fld>
            <a:endParaRPr lang="en-US"/>
          </a:p>
        </p:txBody>
      </p:sp>
    </p:spTree>
    <p:extLst>
      <p:ext uri="{BB962C8B-B14F-4D97-AF65-F5344CB8AC3E}">
        <p14:creationId xmlns:p14="http://schemas.microsoft.com/office/powerpoint/2010/main" val="39726801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Rocking chair marathon</a:t>
            </a:r>
            <a:r>
              <a:rPr lang="en-US" baseline="0" dirty="0" smtClean="0"/>
              <a:t> – hallucinations, paranoia, blurred vision</a:t>
            </a:r>
            <a:endParaRPr lang="en-US" dirty="0"/>
          </a:p>
        </p:txBody>
      </p:sp>
      <p:sp>
        <p:nvSpPr>
          <p:cNvPr id="4" name="Slide Number Placeholder 3"/>
          <p:cNvSpPr>
            <a:spLocks noGrp="1"/>
          </p:cNvSpPr>
          <p:nvPr>
            <p:ph type="sldNum" sz="quarter" idx="10"/>
          </p:nvPr>
        </p:nvSpPr>
        <p:spPr/>
        <p:txBody>
          <a:bodyPr/>
          <a:lstStyle/>
          <a:p>
            <a:fld id="{F33A872B-8531-4998-8EFF-5CE69EFAAEE7}" type="slidenum">
              <a:rPr lang="en-US" smtClean="0"/>
              <a:pPr/>
              <a:t>11</a:t>
            </a:fld>
            <a:endParaRPr lang="en-US"/>
          </a:p>
        </p:txBody>
      </p:sp>
    </p:spTree>
    <p:extLst>
      <p:ext uri="{BB962C8B-B14F-4D97-AF65-F5344CB8AC3E}">
        <p14:creationId xmlns:p14="http://schemas.microsoft.com/office/powerpoint/2010/main" val="1791841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Majority</a:t>
            </a:r>
            <a:r>
              <a:rPr lang="en-US" baseline="0" dirty="0" smtClean="0"/>
              <a:t> of medical errors are cognitive errors.</a:t>
            </a:r>
          </a:p>
          <a:p>
            <a:r>
              <a:rPr lang="en-US" baseline="0" dirty="0" smtClean="0"/>
              <a:t>Fatigue involved in one in 6 fatal road accidents.  - NRMA</a:t>
            </a:r>
            <a:endParaRPr lang="en-US" dirty="0"/>
          </a:p>
        </p:txBody>
      </p:sp>
      <p:sp>
        <p:nvSpPr>
          <p:cNvPr id="4" name="Slide Number Placeholder 3"/>
          <p:cNvSpPr>
            <a:spLocks noGrp="1"/>
          </p:cNvSpPr>
          <p:nvPr>
            <p:ph type="sldNum" sz="quarter" idx="10"/>
          </p:nvPr>
        </p:nvSpPr>
        <p:spPr/>
        <p:txBody>
          <a:bodyPr/>
          <a:lstStyle/>
          <a:p>
            <a:fld id="{F33A872B-8531-4998-8EFF-5CE69EFAAEE7}" type="slidenum">
              <a:rPr lang="en-US" smtClean="0"/>
              <a:pPr/>
              <a:t>12</a:t>
            </a:fld>
            <a:endParaRPr lang="en-US"/>
          </a:p>
        </p:txBody>
      </p:sp>
    </p:spTree>
    <p:extLst>
      <p:ext uri="{BB962C8B-B14F-4D97-AF65-F5344CB8AC3E}">
        <p14:creationId xmlns:p14="http://schemas.microsoft.com/office/powerpoint/2010/main" val="20861985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3A872B-8531-4998-8EFF-5CE69EFAAEE7}" type="slidenum">
              <a:rPr lang="en-US" smtClean="0"/>
              <a:pPr/>
              <a:t>13</a:t>
            </a:fld>
            <a:endParaRPr lang="en-US"/>
          </a:p>
        </p:txBody>
      </p:sp>
    </p:spTree>
    <p:extLst>
      <p:ext uri="{BB962C8B-B14F-4D97-AF65-F5344CB8AC3E}">
        <p14:creationId xmlns:p14="http://schemas.microsoft.com/office/powerpoint/2010/main" val="18775516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3A872B-8531-4998-8EFF-5CE69EFAAEE7}" type="slidenum">
              <a:rPr lang="en-US" smtClean="0"/>
              <a:pPr/>
              <a:t>17</a:t>
            </a:fld>
            <a:endParaRPr lang="en-US"/>
          </a:p>
        </p:txBody>
      </p:sp>
    </p:spTree>
    <p:extLst>
      <p:ext uri="{BB962C8B-B14F-4D97-AF65-F5344CB8AC3E}">
        <p14:creationId xmlns:p14="http://schemas.microsoft.com/office/powerpoint/2010/main" val="20192248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3A872B-8531-4998-8EFF-5CE69EFAAEE7}" type="slidenum">
              <a:rPr lang="en-US" smtClean="0"/>
              <a:pPr/>
              <a:t>18</a:t>
            </a:fld>
            <a:endParaRPr lang="en-US"/>
          </a:p>
        </p:txBody>
      </p:sp>
    </p:spTree>
    <p:extLst>
      <p:ext uri="{BB962C8B-B14F-4D97-AF65-F5344CB8AC3E}">
        <p14:creationId xmlns:p14="http://schemas.microsoft.com/office/powerpoint/2010/main" val="5111212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3A872B-8531-4998-8EFF-5CE69EFAAEE7}" type="slidenum">
              <a:rPr lang="en-US" smtClean="0"/>
              <a:pPr/>
              <a:t>21</a:t>
            </a:fld>
            <a:endParaRPr lang="en-US"/>
          </a:p>
        </p:txBody>
      </p:sp>
    </p:spTree>
    <p:extLst>
      <p:ext uri="{BB962C8B-B14F-4D97-AF65-F5344CB8AC3E}">
        <p14:creationId xmlns:p14="http://schemas.microsoft.com/office/powerpoint/2010/main" val="28414788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Reading or listening to soothing music</a:t>
            </a:r>
          </a:p>
          <a:p>
            <a:r>
              <a:rPr lang="en-US" dirty="0" smtClean="0"/>
              <a:t>Most mattresses have a 10-year life expectancy</a:t>
            </a:r>
          </a:p>
          <a:p>
            <a:r>
              <a:rPr lang="en-US" dirty="0" smtClean="0"/>
              <a:t>Complete</a:t>
            </a:r>
            <a:r>
              <a:rPr lang="en-US" baseline="0" dirty="0" smtClean="0"/>
              <a:t> workout at least a few hours before bedtime to allow body to cool down</a:t>
            </a:r>
          </a:p>
          <a:p>
            <a:r>
              <a:rPr lang="en-US" dirty="0" smtClean="0"/>
              <a:t>Drugs such as sleeping pills and alcoholic beverages can suppress certain stages of sleep, leading to sleep deprivation</a:t>
            </a:r>
            <a:r>
              <a:rPr lang="en-US" baseline="30000" dirty="0" smtClean="0"/>
              <a:t>.</a:t>
            </a:r>
            <a:r>
              <a:rPr lang="en-US" dirty="0" smtClean="0"/>
              <a:t> This can result in sleep that exhibits loss of consciousness but does not fulfill its physiological functions (i.e., one may still feel tired after otherwise sufficient sleep). </a:t>
            </a:r>
            <a:endParaRPr lang="en-US" dirty="0"/>
          </a:p>
        </p:txBody>
      </p:sp>
      <p:sp>
        <p:nvSpPr>
          <p:cNvPr id="4" name="Slide Number Placeholder 3"/>
          <p:cNvSpPr>
            <a:spLocks noGrp="1"/>
          </p:cNvSpPr>
          <p:nvPr>
            <p:ph type="sldNum" sz="quarter" idx="10"/>
          </p:nvPr>
        </p:nvSpPr>
        <p:spPr/>
        <p:txBody>
          <a:bodyPr/>
          <a:lstStyle/>
          <a:p>
            <a:fld id="{F33A872B-8531-4998-8EFF-5CE69EFAAEE7}" type="slidenum">
              <a:rPr lang="en-US" smtClean="0"/>
              <a:pPr/>
              <a:t>22</a:t>
            </a:fld>
            <a:endParaRPr lang="en-US"/>
          </a:p>
        </p:txBody>
      </p:sp>
    </p:spTree>
    <p:extLst>
      <p:ext uri="{BB962C8B-B14F-4D97-AF65-F5344CB8AC3E}">
        <p14:creationId xmlns:p14="http://schemas.microsoft.com/office/powerpoint/2010/main" val="14679889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E22B714-8D8D-2B44-8C3D-B7E111F3D1D0}" type="datetimeFigureOut">
              <a:rPr lang="en-US" smtClean="0"/>
              <a:t>5/1/2019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93990C-1910-674F-83BE-58335BDCC4E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22B714-8D8D-2B44-8C3D-B7E111F3D1D0}" type="datetimeFigureOut">
              <a:rPr lang="en-US" smtClean="0"/>
              <a:t>5/1/2019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93990C-1910-674F-83BE-58335BDCC4E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22B714-8D8D-2B44-8C3D-B7E111F3D1D0}" type="datetimeFigureOut">
              <a:rPr lang="en-US" smtClean="0"/>
              <a:t>5/1/2019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93990C-1910-674F-83BE-58335BDCC4E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628650" y="1825625"/>
            <a:ext cx="78867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22B714-8D8D-2B44-8C3D-B7E111F3D1D0}" type="datetimeFigureOut">
              <a:rPr lang="en-US" smtClean="0"/>
              <a:t>5/1/2019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93990C-1910-674F-83BE-58335BDCC4E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E22B714-8D8D-2B44-8C3D-B7E111F3D1D0}" type="datetimeFigureOut">
              <a:rPr lang="en-US" smtClean="0"/>
              <a:t>5/1/2019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93990C-1910-674F-83BE-58335BDCC4E9}"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E22B714-8D8D-2B44-8C3D-B7E111F3D1D0}" type="datetimeFigureOut">
              <a:rPr lang="en-US" smtClean="0"/>
              <a:t>5/1/2019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93990C-1910-674F-83BE-58335BDCC4E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E22B714-8D8D-2B44-8C3D-B7E111F3D1D0}" type="datetimeFigureOut">
              <a:rPr lang="en-US" smtClean="0"/>
              <a:t>5/1/2019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993990C-1910-674F-83BE-58335BDCC4E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E22B714-8D8D-2B44-8C3D-B7E111F3D1D0}" type="datetimeFigureOut">
              <a:rPr lang="en-US" smtClean="0"/>
              <a:t>5/1/2019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993990C-1910-674F-83BE-58335BDCC4E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22B714-8D8D-2B44-8C3D-B7E111F3D1D0}" type="datetimeFigureOut">
              <a:rPr lang="en-US" smtClean="0"/>
              <a:t>5/1/2019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993990C-1910-674F-83BE-58335BDCC4E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E22B714-8D8D-2B44-8C3D-B7E111F3D1D0}" type="datetimeFigureOut">
              <a:rPr lang="en-US" smtClean="0"/>
              <a:t>5/1/2019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93990C-1910-674F-83BE-58335BDCC4E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E22B714-8D8D-2B44-8C3D-B7E111F3D1D0}" type="datetimeFigureOut">
              <a:rPr lang="en-US" smtClean="0"/>
              <a:t>5/1/2019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93990C-1910-674F-83BE-58335BDCC4E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224500" y="1825625"/>
            <a:ext cx="7290849"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22B714-8D8D-2B44-8C3D-B7E111F3D1D0}" type="datetimeFigureOut">
              <a:rPr lang="en-US" smtClean="0"/>
              <a:t>5/1/2019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93990C-1910-674F-83BE-58335BDCC4E9}" type="slidenum">
              <a:rPr lang="en-US" smtClean="0"/>
              <a:t>‹#›</a:t>
            </a:fld>
            <a:endParaRPr lang="en-US"/>
          </a:p>
        </p:txBody>
      </p:sp>
      <p:pic>
        <p:nvPicPr>
          <p:cNvPr id="7" name="Picture 6" descr="SNS.logo.jp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81239" y="5260976"/>
            <a:ext cx="1464117" cy="1460500"/>
          </a:xfrm>
          <a:prstGeom prst="rect">
            <a:avLst/>
          </a:prstGeom>
        </p:spPr>
      </p:pic>
      <p:sp>
        <p:nvSpPr>
          <p:cNvPr id="8" name="TextBox 7"/>
          <p:cNvSpPr txBox="1"/>
          <p:nvPr userDrawn="1"/>
        </p:nvSpPr>
        <p:spPr>
          <a:xfrm>
            <a:off x="1930400" y="6165334"/>
            <a:ext cx="6796151" cy="461665"/>
          </a:xfrm>
          <a:prstGeom prst="rect">
            <a:avLst/>
          </a:prstGeom>
          <a:noFill/>
        </p:spPr>
        <p:txBody>
          <a:bodyPr wrap="none" rtlCol="0">
            <a:spAutoFit/>
          </a:bodyPr>
          <a:lstStyle/>
          <a:p>
            <a:r>
              <a:rPr lang="en-US" sz="2400" dirty="0">
                <a:latin typeface="Times New Roman"/>
                <a:cs typeface="Times New Roman"/>
              </a:rPr>
              <a:t>THE</a:t>
            </a:r>
            <a:r>
              <a:rPr lang="en-US" sz="2400" baseline="0" dirty="0">
                <a:latin typeface="Times New Roman"/>
                <a:cs typeface="Times New Roman"/>
              </a:rPr>
              <a:t> SOCIETY OF NEUROLOGICAL SURGEONS</a:t>
            </a:r>
            <a:endParaRPr lang="en-US" sz="2400" dirty="0">
              <a:latin typeface="Times New Roman"/>
              <a:cs typeface="Times New Roman"/>
            </a:endParaRPr>
          </a:p>
        </p:txBody>
      </p:sp>
    </p:spTree>
    <p:extLst>
      <p:ext uri="{BB962C8B-B14F-4D97-AF65-F5344CB8AC3E}">
        <p14:creationId xmlns:p14="http://schemas.microsoft.com/office/powerpoint/2010/main" val="12886614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rgbClr val="357C2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357C2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357C2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357C2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357C2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357C2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p:cNvPicPr>
            <a:picLocks noChangeAspect="1" noChangeArrowheads="1"/>
          </p:cNvPicPr>
          <p:nvPr/>
        </p:nvPicPr>
        <p:blipFill>
          <a:blip r:embed="rId2"/>
          <a:srcRect r="11476" b="4225"/>
          <a:stretch>
            <a:fillRect/>
          </a:stretch>
        </p:blipFill>
        <p:spPr bwMode="auto">
          <a:xfrm>
            <a:off x="4997886" y="2200763"/>
            <a:ext cx="3417014" cy="3656804"/>
          </a:xfrm>
          <a:prstGeom prst="rect">
            <a:avLst/>
          </a:prstGeom>
          <a:noFill/>
          <a:ln w="9525">
            <a:noFill/>
            <a:miter lim="800000"/>
            <a:headEnd/>
            <a:tailEnd/>
          </a:ln>
          <a:effectLst>
            <a:softEdge rad="63500"/>
          </a:effectLst>
        </p:spPr>
      </p:pic>
      <p:sp>
        <p:nvSpPr>
          <p:cNvPr id="2" name="Title 1"/>
          <p:cNvSpPr>
            <a:spLocks noGrp="1"/>
          </p:cNvSpPr>
          <p:nvPr>
            <p:ph type="ctrTitle"/>
          </p:nvPr>
        </p:nvSpPr>
        <p:spPr>
          <a:xfrm>
            <a:off x="130478" y="440979"/>
            <a:ext cx="8474903" cy="1673352"/>
          </a:xfrm>
        </p:spPr>
        <p:txBody>
          <a:bodyPr>
            <a:noAutofit/>
          </a:bodyPr>
          <a:lstStyle/>
          <a:p>
            <a:r>
              <a:rPr lang="en-US" b="1" dirty="0" smtClean="0"/>
              <a:t>Sleep Deprivation &amp; Fatigue</a:t>
            </a:r>
            <a:r>
              <a:rPr lang="en-US" b="1" dirty="0"/>
              <a:t> </a:t>
            </a:r>
            <a:r>
              <a:rPr lang="en-US" b="1" dirty="0" smtClean="0"/>
              <a:t>Management</a:t>
            </a:r>
            <a:endParaRPr lang="en-US" b="1" i="1" dirty="0"/>
          </a:p>
        </p:txBody>
      </p:sp>
      <p:sp>
        <p:nvSpPr>
          <p:cNvPr id="3" name="Rectangle 2"/>
          <p:cNvSpPr/>
          <p:nvPr/>
        </p:nvSpPr>
        <p:spPr>
          <a:xfrm>
            <a:off x="588723" y="2402951"/>
            <a:ext cx="3933173" cy="2585323"/>
          </a:xfrm>
          <a:prstGeom prst="rect">
            <a:avLst/>
          </a:prstGeom>
        </p:spPr>
        <p:txBody>
          <a:bodyPr wrap="square">
            <a:spAutoFit/>
          </a:bodyPr>
          <a:lstStyle/>
          <a:p>
            <a:r>
              <a:rPr lang="en-US" dirty="0">
                <a:solidFill>
                  <a:schemeClr val="accent6">
                    <a:lumMod val="60000"/>
                    <a:lumOff val="40000"/>
                  </a:schemeClr>
                </a:solidFill>
              </a:rPr>
              <a:t>Mitchell C. </a:t>
            </a:r>
            <a:r>
              <a:rPr lang="en-US" dirty="0" err="1">
                <a:solidFill>
                  <a:schemeClr val="accent6">
                    <a:lumMod val="60000"/>
                    <a:lumOff val="40000"/>
                  </a:schemeClr>
                </a:solidFill>
              </a:rPr>
              <a:t>Sokolosky</a:t>
            </a:r>
            <a:r>
              <a:rPr lang="en-US" dirty="0">
                <a:solidFill>
                  <a:schemeClr val="accent6">
                    <a:lumMod val="60000"/>
                    <a:lumOff val="40000"/>
                  </a:schemeClr>
                </a:solidFill>
              </a:rPr>
              <a:t>, MD</a:t>
            </a:r>
          </a:p>
          <a:p>
            <a:r>
              <a:rPr lang="en-US" dirty="0">
                <a:solidFill>
                  <a:schemeClr val="accent6">
                    <a:lumMod val="60000"/>
                    <a:lumOff val="40000"/>
                  </a:schemeClr>
                </a:solidFill>
              </a:rPr>
              <a:t>Associate Dean, GME</a:t>
            </a:r>
          </a:p>
          <a:p>
            <a:r>
              <a:rPr lang="en-US" dirty="0">
                <a:solidFill>
                  <a:schemeClr val="accent6">
                    <a:lumMod val="60000"/>
                    <a:lumOff val="40000"/>
                  </a:schemeClr>
                </a:solidFill>
              </a:rPr>
              <a:t>Designated Institutional </a:t>
            </a:r>
            <a:r>
              <a:rPr lang="en-US" dirty="0" smtClean="0">
                <a:solidFill>
                  <a:schemeClr val="accent6">
                    <a:lumMod val="60000"/>
                    <a:lumOff val="40000"/>
                  </a:schemeClr>
                </a:solidFill>
              </a:rPr>
              <a:t>Official</a:t>
            </a:r>
          </a:p>
          <a:p>
            <a:r>
              <a:rPr lang="en-US" dirty="0">
                <a:solidFill>
                  <a:schemeClr val="accent6">
                    <a:lumMod val="60000"/>
                    <a:lumOff val="40000"/>
                  </a:schemeClr>
                </a:solidFill>
              </a:rPr>
              <a:t>Wake Forest Baptist Medical Center</a:t>
            </a:r>
          </a:p>
          <a:p>
            <a:endParaRPr lang="en-US" dirty="0">
              <a:solidFill>
                <a:schemeClr val="accent6">
                  <a:lumMod val="60000"/>
                  <a:lumOff val="40000"/>
                </a:schemeClr>
              </a:solidFill>
            </a:endParaRPr>
          </a:p>
          <a:p>
            <a:r>
              <a:rPr lang="en-US" dirty="0" smtClean="0">
                <a:solidFill>
                  <a:schemeClr val="accent6">
                    <a:lumMod val="60000"/>
                    <a:lumOff val="40000"/>
                  </a:schemeClr>
                </a:solidFill>
              </a:rPr>
              <a:t>Stacey Q. Wolfe, MD</a:t>
            </a:r>
          </a:p>
          <a:p>
            <a:r>
              <a:rPr lang="en-US" dirty="0" smtClean="0">
                <a:solidFill>
                  <a:schemeClr val="accent6">
                    <a:lumMod val="60000"/>
                    <a:lumOff val="40000"/>
                  </a:schemeClr>
                </a:solidFill>
              </a:rPr>
              <a:t>Residency Program Director Department of Neurosurgery</a:t>
            </a:r>
            <a:endParaRPr lang="en-US" dirty="0">
              <a:solidFill>
                <a:schemeClr val="accent6">
                  <a:lumMod val="60000"/>
                  <a:lumOff val="40000"/>
                </a:schemeClr>
              </a:solidFill>
            </a:endParaRPr>
          </a:p>
          <a:p>
            <a:r>
              <a:rPr lang="en-US" dirty="0">
                <a:solidFill>
                  <a:schemeClr val="accent6">
                    <a:lumMod val="60000"/>
                    <a:lumOff val="40000"/>
                  </a:schemeClr>
                </a:solidFill>
              </a:rPr>
              <a:t>Wake Forest Baptist Medical Center</a:t>
            </a:r>
          </a:p>
        </p:txBody>
      </p:sp>
    </p:spTree>
    <p:extLst>
      <p:ext uri="{BB962C8B-B14F-4D97-AF65-F5344CB8AC3E}">
        <p14:creationId xmlns:p14="http://schemas.microsoft.com/office/powerpoint/2010/main" val="5450640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28600" y="1143000"/>
            <a:ext cx="8742985" cy="4535424"/>
          </a:xfrm>
          <a:prstGeom prst="rect">
            <a:avLst/>
          </a:prstGeom>
        </p:spPr>
      </p:pic>
    </p:spTree>
    <p:extLst>
      <p:ext uri="{BB962C8B-B14F-4D97-AF65-F5344CB8AC3E}">
        <p14:creationId xmlns:p14="http://schemas.microsoft.com/office/powerpoint/2010/main" val="7325698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Are you sleep deprived?</a:t>
            </a:r>
            <a:endParaRPr lang="en-US" dirty="0"/>
          </a:p>
        </p:txBody>
      </p:sp>
      <p:sp>
        <p:nvSpPr>
          <p:cNvPr id="3" name="Content Placeholder 2"/>
          <p:cNvSpPr>
            <a:spLocks noGrp="1"/>
          </p:cNvSpPr>
          <p:nvPr>
            <p:ph idx="1"/>
          </p:nvPr>
        </p:nvSpPr>
        <p:spPr/>
        <p:txBody>
          <a:bodyPr/>
          <a:lstStyle/>
          <a:p>
            <a:endParaRPr lang="en-US" dirty="0" smtClean="0"/>
          </a:p>
          <a:p>
            <a:r>
              <a:rPr lang="en-US" dirty="0" smtClean="0"/>
              <a:t>&lt;5-minutes to fall asleep = sleep deprivation</a:t>
            </a:r>
          </a:p>
          <a:p>
            <a:endParaRPr lang="en-US" dirty="0"/>
          </a:p>
          <a:p>
            <a:r>
              <a:rPr lang="en-US" dirty="0" smtClean="0"/>
              <a:t>Optimal cognitive performance</a:t>
            </a:r>
          </a:p>
          <a:p>
            <a:pPr lvl="1"/>
            <a:r>
              <a:rPr lang="en-US" dirty="0" smtClean="0"/>
              <a:t>Requires adequate sleep</a:t>
            </a:r>
          </a:p>
          <a:p>
            <a:pPr lvl="1"/>
            <a:r>
              <a:rPr lang="en-US" dirty="0" smtClean="0"/>
              <a:t>Declines with sleep deprivation</a:t>
            </a:r>
          </a:p>
          <a:p>
            <a:endParaRPr lang="en-US" dirty="0" smtClean="0"/>
          </a:p>
          <a:p>
            <a:endParaRPr lang="en-US" dirty="0"/>
          </a:p>
        </p:txBody>
      </p:sp>
    </p:spTree>
    <p:extLst>
      <p:ext uri="{BB962C8B-B14F-4D97-AF65-F5344CB8AC3E}">
        <p14:creationId xmlns:p14="http://schemas.microsoft.com/office/powerpoint/2010/main" val="42553902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Consequences of Fatigue</a:t>
            </a:r>
            <a:endParaRPr lang="en-US" dirty="0"/>
          </a:p>
        </p:txBody>
      </p:sp>
      <p:sp>
        <p:nvSpPr>
          <p:cNvPr id="3" name="Content Placeholder 2"/>
          <p:cNvSpPr>
            <a:spLocks noGrp="1"/>
          </p:cNvSpPr>
          <p:nvPr>
            <p:ph idx="1"/>
          </p:nvPr>
        </p:nvSpPr>
        <p:spPr>
          <a:xfrm>
            <a:off x="628650" y="1750469"/>
            <a:ext cx="7886700" cy="4351338"/>
          </a:xfrm>
        </p:spPr>
        <p:txBody>
          <a:bodyPr/>
          <a:lstStyle/>
          <a:p>
            <a:r>
              <a:rPr lang="en-US" dirty="0" smtClean="0"/>
              <a:t>Medical errors</a:t>
            </a:r>
          </a:p>
          <a:p>
            <a:pPr lvl="1"/>
            <a:r>
              <a:rPr lang="en-US" b="1" dirty="0" smtClean="0"/>
              <a:t>Majority are cognitive</a:t>
            </a:r>
          </a:p>
          <a:p>
            <a:r>
              <a:rPr lang="en-US" dirty="0" smtClean="0"/>
              <a:t>Motor vehicle crashes*</a:t>
            </a:r>
          </a:p>
          <a:p>
            <a:pPr lvl="1"/>
            <a:r>
              <a:rPr lang="en-US" dirty="0"/>
              <a:t>Fatigue involved in one in 6 fatal road accidents</a:t>
            </a:r>
            <a:endParaRPr lang="en-US" dirty="0" smtClean="0"/>
          </a:p>
          <a:p>
            <a:r>
              <a:rPr lang="en-US" dirty="0" smtClean="0"/>
              <a:t>Slowed thought process</a:t>
            </a:r>
          </a:p>
          <a:p>
            <a:r>
              <a:rPr lang="en-US" dirty="0" smtClean="0"/>
              <a:t>Emotional and Somatic changes</a:t>
            </a:r>
          </a:p>
          <a:p>
            <a:r>
              <a:rPr lang="en-US" dirty="0" smtClean="0"/>
              <a:t>Job burnout</a:t>
            </a:r>
          </a:p>
        </p:txBody>
      </p:sp>
      <p:sp>
        <p:nvSpPr>
          <p:cNvPr id="5" name="TextBox 4"/>
          <p:cNvSpPr txBox="1"/>
          <p:nvPr/>
        </p:nvSpPr>
        <p:spPr>
          <a:xfrm>
            <a:off x="5791200" y="6324600"/>
            <a:ext cx="3048000" cy="400110"/>
          </a:xfrm>
          <a:prstGeom prst="rect">
            <a:avLst/>
          </a:prstGeom>
          <a:noFill/>
        </p:spPr>
        <p:txBody>
          <a:bodyPr wrap="square" rtlCol="0">
            <a:spAutoFit/>
          </a:bodyPr>
          <a:lstStyle/>
          <a:p>
            <a:pPr algn="r"/>
            <a:r>
              <a:rPr lang="en-US" sz="2000" i="1" dirty="0" smtClean="0">
                <a:solidFill>
                  <a:schemeClr val="bg1">
                    <a:lumMod val="50000"/>
                  </a:schemeClr>
                </a:solidFill>
              </a:rPr>
              <a:t>*NEJM</a:t>
            </a:r>
            <a:r>
              <a:rPr lang="en-US" sz="2000" dirty="0" smtClean="0">
                <a:solidFill>
                  <a:schemeClr val="bg1">
                    <a:lumMod val="50000"/>
                  </a:schemeClr>
                </a:solidFill>
              </a:rPr>
              <a:t>. 2005;352:125-134</a:t>
            </a:r>
            <a:endParaRPr lang="en-US" sz="2000" dirty="0">
              <a:solidFill>
                <a:schemeClr val="bg1">
                  <a:lumMod val="50000"/>
                </a:schemeClr>
              </a:solidFill>
            </a:endParaRPr>
          </a:p>
        </p:txBody>
      </p:sp>
    </p:spTree>
    <p:extLst>
      <p:ext uri="{BB962C8B-B14F-4D97-AF65-F5344CB8AC3E}">
        <p14:creationId xmlns:p14="http://schemas.microsoft.com/office/powerpoint/2010/main" val="5126809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28600" y="228600"/>
            <a:ext cx="8668946" cy="6382512"/>
          </a:xfrm>
          <a:prstGeom prst="rect">
            <a:avLst/>
          </a:prstGeom>
        </p:spPr>
      </p:pic>
    </p:spTree>
    <p:extLst>
      <p:ext uri="{BB962C8B-B14F-4D97-AF65-F5344CB8AC3E}">
        <p14:creationId xmlns:p14="http://schemas.microsoft.com/office/powerpoint/2010/main" val="17569434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 Types of Sleep Loss</a:t>
            </a:r>
            <a:endParaRPr lang="en-US" dirty="0"/>
          </a:p>
        </p:txBody>
      </p:sp>
      <p:sp>
        <p:nvSpPr>
          <p:cNvPr id="3" name="Content Placeholder 2"/>
          <p:cNvSpPr>
            <a:spLocks noGrp="1"/>
          </p:cNvSpPr>
          <p:nvPr>
            <p:ph idx="1"/>
          </p:nvPr>
        </p:nvSpPr>
        <p:spPr/>
        <p:txBody>
          <a:bodyPr/>
          <a:lstStyle/>
          <a:p>
            <a:r>
              <a:rPr lang="en-US" dirty="0" smtClean="0"/>
              <a:t>Acute, total sleep loss</a:t>
            </a:r>
          </a:p>
          <a:p>
            <a:pPr lvl="1"/>
            <a:r>
              <a:rPr lang="en-US" i="1" dirty="0" smtClean="0"/>
              <a:t>Recent 24-hour sleep loss</a:t>
            </a:r>
          </a:p>
          <a:p>
            <a:pPr lvl="1"/>
            <a:endParaRPr lang="en-US" sz="800" i="1" dirty="0" smtClean="0"/>
          </a:p>
          <a:p>
            <a:r>
              <a:rPr lang="en-US" dirty="0" smtClean="0"/>
              <a:t>Chronic, partial sleep loss</a:t>
            </a:r>
          </a:p>
          <a:p>
            <a:pPr lvl="1"/>
            <a:r>
              <a:rPr lang="en-US" i="1" dirty="0" smtClean="0"/>
              <a:t>&lt;6-hours of sleep per night on average for at least one week</a:t>
            </a:r>
            <a:endParaRPr lang="en-US" i="1" dirty="0"/>
          </a:p>
        </p:txBody>
      </p:sp>
    </p:spTree>
    <p:extLst>
      <p:ext uri="{BB962C8B-B14F-4D97-AF65-F5344CB8AC3E}">
        <p14:creationId xmlns:p14="http://schemas.microsoft.com/office/powerpoint/2010/main" val="3841087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Chronic Partial Sleep Loss</a:t>
            </a:r>
            <a:endParaRPr lang="en-US" dirty="0"/>
          </a:p>
        </p:txBody>
      </p:sp>
      <p:sp>
        <p:nvSpPr>
          <p:cNvPr id="3" name="Content Placeholder 2"/>
          <p:cNvSpPr>
            <a:spLocks noGrp="1"/>
          </p:cNvSpPr>
          <p:nvPr>
            <p:ph idx="1"/>
          </p:nvPr>
        </p:nvSpPr>
        <p:spPr>
          <a:xfrm>
            <a:off x="628650" y="1575105"/>
            <a:ext cx="7886700" cy="4351338"/>
          </a:xfrm>
        </p:spPr>
        <p:txBody>
          <a:bodyPr/>
          <a:lstStyle/>
          <a:p>
            <a:r>
              <a:rPr lang="en-US" dirty="0" smtClean="0"/>
              <a:t>Often goes </a:t>
            </a:r>
            <a:r>
              <a:rPr lang="en-US" b="1" dirty="0" smtClean="0"/>
              <a:t>unrecognized</a:t>
            </a:r>
          </a:p>
          <a:p>
            <a:r>
              <a:rPr lang="en-US" dirty="0" smtClean="0"/>
              <a:t>Effects are </a:t>
            </a:r>
            <a:r>
              <a:rPr lang="en-US" b="1" dirty="0" smtClean="0"/>
              <a:t>cumulative</a:t>
            </a:r>
          </a:p>
          <a:p>
            <a:r>
              <a:rPr lang="en-US" b="1" dirty="0" smtClean="0"/>
              <a:t>Sleep debt </a:t>
            </a:r>
            <a:r>
              <a:rPr lang="en-US" dirty="0" smtClean="0"/>
              <a:t>must be paid back at some point</a:t>
            </a:r>
          </a:p>
          <a:p>
            <a:endParaRPr lang="en-US" dirty="0"/>
          </a:p>
          <a:p>
            <a:r>
              <a:rPr lang="en-US" dirty="0" smtClean="0"/>
              <a:t>Similar </a:t>
            </a:r>
            <a:r>
              <a:rPr lang="en-US" dirty="0"/>
              <a:t>effects to alcohol intoxication</a:t>
            </a:r>
          </a:p>
          <a:p>
            <a:r>
              <a:rPr lang="en-US" dirty="0"/>
              <a:t>Cognitive impairment is similar for </a:t>
            </a:r>
            <a:r>
              <a:rPr lang="en-US" dirty="0" smtClean="0"/>
              <a:t>acute </a:t>
            </a:r>
            <a:r>
              <a:rPr lang="en-US" dirty="0"/>
              <a:t>and chronic </a:t>
            </a:r>
            <a:r>
              <a:rPr lang="en-US" dirty="0" smtClean="0"/>
              <a:t>sleep loss</a:t>
            </a:r>
            <a:endParaRPr lang="en-US" dirty="0"/>
          </a:p>
          <a:p>
            <a:endParaRPr lang="en-US" dirty="0"/>
          </a:p>
        </p:txBody>
      </p:sp>
    </p:spTree>
    <p:extLst>
      <p:ext uri="{BB962C8B-B14F-4D97-AF65-F5344CB8AC3E}">
        <p14:creationId xmlns:p14="http://schemas.microsoft.com/office/powerpoint/2010/main" val="7118868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The effect of one night without sleep on problem solving and immediate recall.</a:t>
            </a:r>
            <a:endParaRPr lang="en-US" sz="3600" dirty="0"/>
          </a:p>
        </p:txBody>
      </p:sp>
      <p:sp>
        <p:nvSpPr>
          <p:cNvPr id="3" name="Content Placeholder 2"/>
          <p:cNvSpPr>
            <a:spLocks noGrp="1"/>
          </p:cNvSpPr>
          <p:nvPr>
            <p:ph idx="1"/>
          </p:nvPr>
        </p:nvSpPr>
        <p:spPr/>
        <p:txBody>
          <a:bodyPr/>
          <a:lstStyle/>
          <a:p>
            <a:endParaRPr lang="en-US" dirty="0" smtClean="0"/>
          </a:p>
          <a:p>
            <a:r>
              <a:rPr lang="en-US" dirty="0" smtClean="0"/>
              <a:t>“Performance testing of vigilance (</a:t>
            </a:r>
            <a:r>
              <a:rPr lang="en-US" i="1" dirty="0" smtClean="0"/>
              <a:t>responsiveness to simple repeated tasks</a:t>
            </a:r>
            <a:r>
              <a:rPr lang="en-US" dirty="0" smtClean="0"/>
              <a:t>) and serial mathematical calculations were </a:t>
            </a:r>
            <a:r>
              <a:rPr lang="en-US" u="sng" dirty="0" smtClean="0"/>
              <a:t>equally</a:t>
            </a:r>
            <a:r>
              <a:rPr lang="en-US" dirty="0" smtClean="0"/>
              <a:t> affected by 24-hours of total sleep loss and one week of sleep restriction to 5-hours of sleep per night”</a:t>
            </a:r>
            <a:endParaRPr lang="en-US" dirty="0"/>
          </a:p>
        </p:txBody>
      </p:sp>
      <p:sp>
        <p:nvSpPr>
          <p:cNvPr id="5" name="TextBox 4"/>
          <p:cNvSpPr txBox="1"/>
          <p:nvPr/>
        </p:nvSpPr>
        <p:spPr>
          <a:xfrm>
            <a:off x="4800600" y="6248400"/>
            <a:ext cx="4114800" cy="400110"/>
          </a:xfrm>
          <a:prstGeom prst="rect">
            <a:avLst/>
          </a:prstGeom>
          <a:noFill/>
        </p:spPr>
        <p:txBody>
          <a:bodyPr wrap="square" rtlCol="0">
            <a:spAutoFit/>
          </a:bodyPr>
          <a:lstStyle/>
          <a:p>
            <a:pPr algn="r"/>
            <a:r>
              <a:rPr lang="en-US" sz="2000" i="1" dirty="0" err="1" smtClean="0">
                <a:solidFill>
                  <a:schemeClr val="bg1">
                    <a:lumMod val="50000"/>
                  </a:schemeClr>
                </a:solidFill>
              </a:rPr>
              <a:t>Psychol</a:t>
            </a:r>
            <a:r>
              <a:rPr lang="en-US" sz="2000" i="1" dirty="0" smtClean="0">
                <a:solidFill>
                  <a:schemeClr val="bg1">
                    <a:lumMod val="50000"/>
                  </a:schemeClr>
                </a:solidFill>
              </a:rPr>
              <a:t> Res</a:t>
            </a:r>
            <a:r>
              <a:rPr lang="en-US" sz="2000" dirty="0" smtClean="0">
                <a:solidFill>
                  <a:schemeClr val="bg1">
                    <a:lumMod val="50000"/>
                  </a:schemeClr>
                </a:solidFill>
              </a:rPr>
              <a:t>. 1992;54:127-136</a:t>
            </a:r>
            <a:endParaRPr lang="en-US" sz="2000" dirty="0">
              <a:solidFill>
                <a:schemeClr val="bg1">
                  <a:lumMod val="50000"/>
                </a:schemeClr>
              </a:solidFill>
            </a:endParaRPr>
          </a:p>
        </p:txBody>
      </p:sp>
    </p:spTree>
    <p:extLst>
      <p:ext uri="{BB962C8B-B14F-4D97-AF65-F5344CB8AC3E}">
        <p14:creationId xmlns:p14="http://schemas.microsoft.com/office/powerpoint/2010/main" val="41902027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Effects of sleep deprivation on performance: a meta-analysis</a:t>
            </a:r>
            <a:endParaRPr lang="en-US" dirty="0"/>
          </a:p>
        </p:txBody>
      </p:sp>
      <p:sp>
        <p:nvSpPr>
          <p:cNvPr id="3" name="Content Placeholder 2"/>
          <p:cNvSpPr>
            <a:spLocks noGrp="1"/>
          </p:cNvSpPr>
          <p:nvPr>
            <p:ph idx="1"/>
          </p:nvPr>
        </p:nvSpPr>
        <p:spPr>
          <a:xfrm>
            <a:off x="457200" y="1546591"/>
            <a:ext cx="8229600" cy="4625609"/>
          </a:xfrm>
        </p:spPr>
        <p:txBody>
          <a:bodyPr/>
          <a:lstStyle/>
          <a:p>
            <a:endParaRPr lang="en-US" dirty="0" smtClean="0"/>
          </a:p>
          <a:p>
            <a:r>
              <a:rPr lang="en-US" dirty="0" smtClean="0"/>
              <a:t>“Mean cognitive performances of young healthy adults who are sleep deprived (</a:t>
            </a:r>
            <a:r>
              <a:rPr lang="en-US" i="1" u="sng" dirty="0" smtClean="0"/>
              <a:t>both</a:t>
            </a:r>
            <a:r>
              <a:rPr lang="en-US" i="1" dirty="0" smtClean="0"/>
              <a:t> short-term and chronic</a:t>
            </a:r>
            <a:r>
              <a:rPr lang="en-US" dirty="0" smtClean="0"/>
              <a:t>) are 1.3 standard deviations below the mean”</a:t>
            </a:r>
          </a:p>
          <a:p>
            <a:endParaRPr lang="en-US" dirty="0" smtClean="0"/>
          </a:p>
          <a:p>
            <a:r>
              <a:rPr lang="en-US" dirty="0"/>
              <a:t>“Verbal processing and complex problem solving is impaired with </a:t>
            </a:r>
            <a:r>
              <a:rPr lang="en-US" u="sng" dirty="0"/>
              <a:t>both</a:t>
            </a:r>
            <a:r>
              <a:rPr lang="en-US" dirty="0"/>
              <a:t> acute and chronic sleep deprivation”</a:t>
            </a:r>
          </a:p>
          <a:p>
            <a:endParaRPr lang="en-US" dirty="0"/>
          </a:p>
        </p:txBody>
      </p:sp>
      <p:sp>
        <p:nvSpPr>
          <p:cNvPr id="5" name="TextBox 4"/>
          <p:cNvSpPr txBox="1"/>
          <p:nvPr/>
        </p:nvSpPr>
        <p:spPr>
          <a:xfrm>
            <a:off x="4343400" y="3659340"/>
            <a:ext cx="4114800" cy="400110"/>
          </a:xfrm>
          <a:prstGeom prst="rect">
            <a:avLst/>
          </a:prstGeom>
          <a:noFill/>
        </p:spPr>
        <p:txBody>
          <a:bodyPr wrap="square" rtlCol="0">
            <a:spAutoFit/>
          </a:bodyPr>
          <a:lstStyle/>
          <a:p>
            <a:pPr algn="r"/>
            <a:r>
              <a:rPr lang="en-US" sz="2000" i="1" dirty="0" smtClean="0">
                <a:solidFill>
                  <a:schemeClr val="bg1">
                    <a:lumMod val="50000"/>
                  </a:schemeClr>
                </a:solidFill>
              </a:rPr>
              <a:t>Sleep</a:t>
            </a:r>
            <a:r>
              <a:rPr lang="en-US" sz="2000" dirty="0" smtClean="0">
                <a:solidFill>
                  <a:schemeClr val="bg1">
                    <a:lumMod val="50000"/>
                  </a:schemeClr>
                </a:solidFill>
              </a:rPr>
              <a:t>. 1996;19:318-326</a:t>
            </a:r>
            <a:endParaRPr lang="en-US" sz="2000" dirty="0">
              <a:solidFill>
                <a:schemeClr val="bg1">
                  <a:lumMod val="50000"/>
                </a:schemeClr>
              </a:solidFill>
            </a:endParaRPr>
          </a:p>
        </p:txBody>
      </p:sp>
      <p:sp>
        <p:nvSpPr>
          <p:cNvPr id="6" name="TextBox 5"/>
          <p:cNvSpPr txBox="1"/>
          <p:nvPr/>
        </p:nvSpPr>
        <p:spPr>
          <a:xfrm>
            <a:off x="4343400" y="5562600"/>
            <a:ext cx="4114800" cy="400110"/>
          </a:xfrm>
          <a:prstGeom prst="rect">
            <a:avLst/>
          </a:prstGeom>
          <a:noFill/>
        </p:spPr>
        <p:txBody>
          <a:bodyPr wrap="square" rtlCol="0">
            <a:spAutoFit/>
          </a:bodyPr>
          <a:lstStyle/>
          <a:p>
            <a:pPr algn="r"/>
            <a:r>
              <a:rPr lang="en-US" sz="2000" i="1" dirty="0" smtClean="0">
                <a:solidFill>
                  <a:schemeClr val="bg1">
                    <a:lumMod val="50000"/>
                  </a:schemeClr>
                </a:solidFill>
              </a:rPr>
              <a:t>Sleep</a:t>
            </a:r>
            <a:r>
              <a:rPr lang="en-US" sz="2000" dirty="0" smtClean="0">
                <a:solidFill>
                  <a:schemeClr val="bg1">
                    <a:lumMod val="50000"/>
                  </a:schemeClr>
                </a:solidFill>
              </a:rPr>
              <a:t>. 1998;11:528-536</a:t>
            </a:r>
            <a:endParaRPr lang="en-US" sz="2000" dirty="0">
              <a:solidFill>
                <a:schemeClr val="bg1">
                  <a:lumMod val="50000"/>
                </a:schemeClr>
              </a:solidFill>
            </a:endParaRPr>
          </a:p>
        </p:txBody>
      </p:sp>
    </p:spTree>
    <p:extLst>
      <p:ext uri="{BB962C8B-B14F-4D97-AF65-F5344CB8AC3E}">
        <p14:creationId xmlns:p14="http://schemas.microsoft.com/office/powerpoint/2010/main" val="15747174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 on Patient Care</a:t>
            </a:r>
            <a:endParaRPr lang="en-US" dirty="0"/>
          </a:p>
        </p:txBody>
      </p:sp>
      <p:sp>
        <p:nvSpPr>
          <p:cNvPr id="3" name="Content Placeholder 2"/>
          <p:cNvSpPr>
            <a:spLocks noGrp="1"/>
          </p:cNvSpPr>
          <p:nvPr>
            <p:ph idx="1"/>
          </p:nvPr>
        </p:nvSpPr>
        <p:spPr/>
        <p:txBody>
          <a:bodyPr/>
          <a:lstStyle/>
          <a:p>
            <a:endParaRPr lang="en-US" dirty="0" smtClean="0"/>
          </a:p>
          <a:p>
            <a:r>
              <a:rPr lang="en-US" dirty="0" smtClean="0"/>
              <a:t>Interns working extended duty periods:	</a:t>
            </a:r>
          </a:p>
          <a:p>
            <a:pPr lvl="1"/>
            <a:r>
              <a:rPr lang="en-US" dirty="0" smtClean="0"/>
              <a:t>36% more serious medical errors </a:t>
            </a:r>
          </a:p>
          <a:p>
            <a:pPr lvl="1"/>
            <a:r>
              <a:rPr lang="en-US" dirty="0" smtClean="0"/>
              <a:t>21% more serious medication errors</a:t>
            </a:r>
          </a:p>
          <a:p>
            <a:pPr lvl="1"/>
            <a:r>
              <a:rPr lang="en-US" dirty="0" smtClean="0"/>
              <a:t>6-times as likely to make serious diagnostic errors</a:t>
            </a:r>
            <a:endParaRPr lang="en-US" dirty="0"/>
          </a:p>
        </p:txBody>
      </p:sp>
      <p:sp>
        <p:nvSpPr>
          <p:cNvPr id="5" name="TextBox 4"/>
          <p:cNvSpPr txBox="1"/>
          <p:nvPr/>
        </p:nvSpPr>
        <p:spPr>
          <a:xfrm>
            <a:off x="4724400" y="6324600"/>
            <a:ext cx="4114800" cy="400110"/>
          </a:xfrm>
          <a:prstGeom prst="rect">
            <a:avLst/>
          </a:prstGeom>
          <a:noFill/>
        </p:spPr>
        <p:txBody>
          <a:bodyPr wrap="square" rtlCol="0">
            <a:spAutoFit/>
          </a:bodyPr>
          <a:lstStyle/>
          <a:p>
            <a:pPr algn="r"/>
            <a:r>
              <a:rPr lang="en-US" sz="2000" i="1" dirty="0" smtClean="0">
                <a:solidFill>
                  <a:schemeClr val="bg1">
                    <a:lumMod val="50000"/>
                  </a:schemeClr>
                </a:solidFill>
              </a:rPr>
              <a:t>NEJM</a:t>
            </a:r>
            <a:r>
              <a:rPr lang="en-US" sz="2000" dirty="0" smtClean="0">
                <a:solidFill>
                  <a:schemeClr val="bg1">
                    <a:lumMod val="50000"/>
                  </a:schemeClr>
                </a:solidFill>
              </a:rPr>
              <a:t>. 2004;351:1838-1848</a:t>
            </a:r>
            <a:endParaRPr lang="en-US" sz="2000" dirty="0">
              <a:solidFill>
                <a:schemeClr val="bg1">
                  <a:lumMod val="50000"/>
                </a:schemeClr>
              </a:solidFill>
            </a:endParaRPr>
          </a:p>
        </p:txBody>
      </p:sp>
    </p:spTree>
    <p:extLst>
      <p:ext uri="{BB962C8B-B14F-4D97-AF65-F5344CB8AC3E}">
        <p14:creationId xmlns:p14="http://schemas.microsoft.com/office/powerpoint/2010/main" val="11410878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Night Shift Workers</a:t>
            </a:r>
            <a:endParaRPr lang="en-US" dirty="0"/>
          </a:p>
        </p:txBody>
      </p:sp>
      <p:sp>
        <p:nvSpPr>
          <p:cNvPr id="3" name="Content Placeholder 2"/>
          <p:cNvSpPr>
            <a:spLocks noGrp="1"/>
          </p:cNvSpPr>
          <p:nvPr>
            <p:ph idx="1"/>
          </p:nvPr>
        </p:nvSpPr>
        <p:spPr/>
        <p:txBody>
          <a:bodyPr/>
          <a:lstStyle/>
          <a:p>
            <a:endParaRPr lang="en-US" dirty="0" smtClean="0"/>
          </a:p>
          <a:p>
            <a:r>
              <a:rPr lang="en-US" dirty="0" smtClean="0"/>
              <a:t>Simulated intubation task and clinical accuracy in a triage task were </a:t>
            </a:r>
            <a:r>
              <a:rPr lang="en-US" u="sng" dirty="0" smtClean="0"/>
              <a:t>worse</a:t>
            </a:r>
            <a:r>
              <a:rPr lang="en-US" dirty="0" smtClean="0"/>
              <a:t> for night shift emergency physicians</a:t>
            </a:r>
          </a:p>
          <a:p>
            <a:r>
              <a:rPr lang="en-US" dirty="0" smtClean="0"/>
              <a:t>Performance deteriorated across night shifts but </a:t>
            </a:r>
            <a:r>
              <a:rPr lang="en-US" u="sng" dirty="0" smtClean="0"/>
              <a:t>not</a:t>
            </a:r>
            <a:r>
              <a:rPr lang="en-US" dirty="0" smtClean="0"/>
              <a:t> across day shifts</a:t>
            </a:r>
          </a:p>
          <a:p>
            <a:pPr>
              <a:buNone/>
            </a:pPr>
            <a:endParaRPr lang="en-US" dirty="0"/>
          </a:p>
        </p:txBody>
      </p:sp>
      <p:sp>
        <p:nvSpPr>
          <p:cNvPr id="5" name="TextBox 4"/>
          <p:cNvSpPr txBox="1"/>
          <p:nvPr/>
        </p:nvSpPr>
        <p:spPr>
          <a:xfrm>
            <a:off x="4724400" y="6324600"/>
            <a:ext cx="4114800" cy="400110"/>
          </a:xfrm>
          <a:prstGeom prst="rect">
            <a:avLst/>
          </a:prstGeom>
          <a:noFill/>
        </p:spPr>
        <p:txBody>
          <a:bodyPr wrap="square" rtlCol="0">
            <a:spAutoFit/>
          </a:bodyPr>
          <a:lstStyle/>
          <a:p>
            <a:pPr algn="r"/>
            <a:r>
              <a:rPr lang="en-US" sz="2000" i="1" dirty="0" smtClean="0">
                <a:solidFill>
                  <a:schemeClr val="bg1">
                    <a:lumMod val="50000"/>
                  </a:schemeClr>
                </a:solidFill>
              </a:rPr>
              <a:t>Ann </a:t>
            </a:r>
            <a:r>
              <a:rPr lang="en-US" sz="2000" i="1" dirty="0" err="1" smtClean="0">
                <a:solidFill>
                  <a:schemeClr val="bg1">
                    <a:lumMod val="50000"/>
                  </a:schemeClr>
                </a:solidFill>
              </a:rPr>
              <a:t>Emerg</a:t>
            </a:r>
            <a:r>
              <a:rPr lang="en-US" sz="2000" i="1" dirty="0" smtClean="0">
                <a:solidFill>
                  <a:schemeClr val="bg1">
                    <a:lumMod val="50000"/>
                  </a:schemeClr>
                </a:solidFill>
              </a:rPr>
              <a:t> Med</a:t>
            </a:r>
            <a:r>
              <a:rPr lang="en-US" sz="2000" dirty="0" smtClean="0">
                <a:solidFill>
                  <a:schemeClr val="bg1">
                    <a:lumMod val="50000"/>
                  </a:schemeClr>
                </a:solidFill>
              </a:rPr>
              <a:t>. 1994;24:928-34</a:t>
            </a:r>
            <a:endParaRPr lang="en-US" sz="2000" dirty="0">
              <a:solidFill>
                <a:schemeClr val="bg1">
                  <a:lumMod val="50000"/>
                </a:schemeClr>
              </a:solidFill>
            </a:endParaRPr>
          </a:p>
        </p:txBody>
      </p:sp>
    </p:spTree>
    <p:extLst>
      <p:ext uri="{BB962C8B-B14F-4D97-AF65-F5344CB8AC3E}">
        <p14:creationId xmlns:p14="http://schemas.microsoft.com/office/powerpoint/2010/main" val="2673315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1</a:t>
            </a:r>
            <a:endParaRPr lang="en-US" dirty="0"/>
          </a:p>
        </p:txBody>
      </p:sp>
      <p:sp>
        <p:nvSpPr>
          <p:cNvPr id="3" name="Content Placeholder 2"/>
          <p:cNvSpPr>
            <a:spLocks noGrp="1"/>
          </p:cNvSpPr>
          <p:nvPr>
            <p:ph idx="1"/>
          </p:nvPr>
        </p:nvSpPr>
        <p:spPr/>
        <p:txBody>
          <a:bodyPr/>
          <a:lstStyle/>
          <a:p>
            <a:r>
              <a:rPr lang="en-US" dirty="0" smtClean="0"/>
              <a:t>A nurse calls a second year resident to clarify an order for a patient</a:t>
            </a:r>
          </a:p>
          <a:p>
            <a:r>
              <a:rPr lang="en-US" dirty="0" smtClean="0"/>
              <a:t>The resident angrily and loudly states “Why do you keep calling me and interrupting my work. Can’t you figure this out on your own!”</a:t>
            </a:r>
            <a:endParaRPr lang="en-US" dirty="0"/>
          </a:p>
        </p:txBody>
      </p:sp>
    </p:spTree>
    <p:extLst>
      <p:ext uri="{BB962C8B-B14F-4D97-AF65-F5344CB8AC3E}">
        <p14:creationId xmlns:p14="http://schemas.microsoft.com/office/powerpoint/2010/main" val="20233116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Countermeasures</a:t>
            </a:r>
            <a:endParaRPr lang="en-US" dirty="0"/>
          </a:p>
        </p:txBody>
      </p:sp>
      <p:sp>
        <p:nvSpPr>
          <p:cNvPr id="3" name="Content Placeholder 2"/>
          <p:cNvSpPr>
            <a:spLocks noGrp="1"/>
          </p:cNvSpPr>
          <p:nvPr>
            <p:ph idx="1"/>
          </p:nvPr>
        </p:nvSpPr>
        <p:spPr/>
        <p:txBody>
          <a:bodyPr/>
          <a:lstStyle/>
          <a:p>
            <a:r>
              <a:rPr lang="en-US" b="1" dirty="0" smtClean="0"/>
              <a:t>Sleep</a:t>
            </a:r>
          </a:p>
          <a:p>
            <a:r>
              <a:rPr lang="en-US" dirty="0" smtClean="0"/>
              <a:t>Scheduling recommendations</a:t>
            </a:r>
          </a:p>
          <a:p>
            <a:r>
              <a:rPr lang="en-US" dirty="0" smtClean="0"/>
              <a:t>Alertness promoting agents</a:t>
            </a:r>
          </a:p>
          <a:p>
            <a:r>
              <a:rPr lang="en-US" dirty="0" smtClean="0"/>
              <a:t>Sleep promoting agents</a:t>
            </a:r>
          </a:p>
          <a:p>
            <a:r>
              <a:rPr lang="en-US" dirty="0" smtClean="0"/>
              <a:t>Exercise and diet</a:t>
            </a:r>
          </a:p>
          <a:p>
            <a:r>
              <a:rPr lang="en-US" dirty="0" smtClean="0"/>
              <a:t>Bright lights</a:t>
            </a:r>
            <a:endParaRPr lang="en-US" dirty="0"/>
          </a:p>
        </p:txBody>
      </p:sp>
    </p:spTree>
    <p:extLst>
      <p:ext uri="{BB962C8B-B14F-4D97-AF65-F5344CB8AC3E}">
        <p14:creationId xmlns:p14="http://schemas.microsoft.com/office/powerpoint/2010/main" val="60731461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Sleep</a:t>
            </a:r>
            <a:endParaRPr lang="en-US" dirty="0"/>
          </a:p>
        </p:txBody>
      </p:sp>
      <p:sp>
        <p:nvSpPr>
          <p:cNvPr id="3" name="Content Placeholder 2"/>
          <p:cNvSpPr>
            <a:spLocks noGrp="1"/>
          </p:cNvSpPr>
          <p:nvPr>
            <p:ph idx="1"/>
          </p:nvPr>
        </p:nvSpPr>
        <p:spPr/>
        <p:txBody>
          <a:bodyPr/>
          <a:lstStyle/>
          <a:p>
            <a:endParaRPr lang="en-US" dirty="0" smtClean="0"/>
          </a:p>
          <a:p>
            <a:r>
              <a:rPr lang="en-US" b="1" dirty="0" smtClean="0"/>
              <a:t>Most effective </a:t>
            </a:r>
            <a:r>
              <a:rPr lang="en-US" dirty="0" smtClean="0"/>
              <a:t>counter-measure against fatigue</a:t>
            </a:r>
          </a:p>
          <a:p>
            <a:r>
              <a:rPr lang="en-US" dirty="0" smtClean="0"/>
              <a:t>Essential to healthy living…and being an effective physician</a:t>
            </a:r>
          </a:p>
          <a:p>
            <a:r>
              <a:rPr lang="en-US" dirty="0" smtClean="0"/>
              <a:t>Many people don’t sleep well simply because they practice </a:t>
            </a:r>
            <a:r>
              <a:rPr lang="en-US" b="1" dirty="0" smtClean="0"/>
              <a:t>poor sleep habits</a:t>
            </a:r>
          </a:p>
          <a:p>
            <a:endParaRPr lang="en-US" dirty="0"/>
          </a:p>
        </p:txBody>
      </p:sp>
    </p:spTree>
    <p:extLst>
      <p:ext uri="{BB962C8B-B14F-4D97-AF65-F5344CB8AC3E}">
        <p14:creationId xmlns:p14="http://schemas.microsoft.com/office/powerpoint/2010/main" val="21498765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71500" y="26923"/>
            <a:ext cx="7886700" cy="1325563"/>
          </a:xfrm>
        </p:spPr>
        <p:txBody>
          <a:bodyPr/>
          <a:lstStyle/>
          <a:p>
            <a:r>
              <a:rPr lang="en-US" dirty="0" smtClean="0"/>
              <a:t>Sleep Tips</a:t>
            </a:r>
            <a:endParaRPr lang="en-US" dirty="0"/>
          </a:p>
        </p:txBody>
      </p:sp>
      <p:sp>
        <p:nvSpPr>
          <p:cNvPr id="5" name="Content Placeholder 4"/>
          <p:cNvSpPr>
            <a:spLocks noGrp="1"/>
          </p:cNvSpPr>
          <p:nvPr>
            <p:ph sz="half" idx="1"/>
          </p:nvPr>
        </p:nvSpPr>
        <p:spPr>
          <a:xfrm>
            <a:off x="628650" y="1049013"/>
            <a:ext cx="3886200" cy="4351338"/>
          </a:xfrm>
        </p:spPr>
        <p:txBody>
          <a:bodyPr>
            <a:noAutofit/>
          </a:bodyPr>
          <a:lstStyle/>
          <a:p>
            <a:r>
              <a:rPr lang="en-US" sz="2200" dirty="0" smtClean="0"/>
              <a:t>Maintain a regular bed and wake time schedule including weekends</a:t>
            </a:r>
          </a:p>
          <a:p>
            <a:r>
              <a:rPr lang="en-US" sz="2200" dirty="0" smtClean="0"/>
              <a:t>Establish a regular, relaxing bedtime routine</a:t>
            </a:r>
          </a:p>
          <a:p>
            <a:r>
              <a:rPr lang="en-US" sz="2200" dirty="0" smtClean="0"/>
              <a:t>Create a sleep-conducive environment that is dark, quiet, comfortable and cool</a:t>
            </a:r>
          </a:p>
          <a:p>
            <a:r>
              <a:rPr lang="en-US" sz="2200" dirty="0" smtClean="0"/>
              <a:t>Sleep on a comfortable mattress and pillows</a:t>
            </a:r>
          </a:p>
          <a:p>
            <a:r>
              <a:rPr lang="en-US" sz="2200" dirty="0" smtClean="0"/>
              <a:t>Use your bedroom only for sleep and sex</a:t>
            </a:r>
            <a:endParaRPr lang="en-US" sz="2200" dirty="0"/>
          </a:p>
        </p:txBody>
      </p:sp>
      <p:sp>
        <p:nvSpPr>
          <p:cNvPr id="6" name="Content Placeholder 5"/>
          <p:cNvSpPr>
            <a:spLocks noGrp="1"/>
          </p:cNvSpPr>
          <p:nvPr>
            <p:ph sz="half" idx="2"/>
          </p:nvPr>
        </p:nvSpPr>
        <p:spPr>
          <a:xfrm>
            <a:off x="4629150" y="1049013"/>
            <a:ext cx="3886200" cy="4351338"/>
          </a:xfrm>
        </p:spPr>
        <p:txBody>
          <a:bodyPr>
            <a:normAutofit/>
          </a:bodyPr>
          <a:lstStyle/>
          <a:p>
            <a:r>
              <a:rPr lang="en-US" sz="2200" dirty="0" smtClean="0"/>
              <a:t>Finish eating at least 2-3 hours before bedtime</a:t>
            </a:r>
          </a:p>
          <a:p>
            <a:r>
              <a:rPr lang="en-US" sz="2200" dirty="0" smtClean="0"/>
              <a:t>Restrict fluid intake close to bedtime</a:t>
            </a:r>
          </a:p>
          <a:p>
            <a:r>
              <a:rPr lang="en-US" sz="2200" dirty="0" smtClean="0"/>
              <a:t>Avoid caffeine within 4-hours to bedtime</a:t>
            </a:r>
          </a:p>
          <a:p>
            <a:r>
              <a:rPr lang="en-US" sz="2200" dirty="0" smtClean="0"/>
              <a:t>Avoid nicotine and alcohol close to bedtime</a:t>
            </a:r>
          </a:p>
          <a:p>
            <a:r>
              <a:rPr lang="en-US" sz="2200" dirty="0" smtClean="0"/>
              <a:t>Exercise regularly</a:t>
            </a:r>
          </a:p>
          <a:p>
            <a:r>
              <a:rPr lang="en-US" sz="2200" dirty="0" smtClean="0"/>
              <a:t>Don’t oversleep</a:t>
            </a:r>
          </a:p>
          <a:p>
            <a:endParaRPr lang="en-US" sz="2200" dirty="0" smtClean="0"/>
          </a:p>
        </p:txBody>
      </p:sp>
      <p:sp>
        <p:nvSpPr>
          <p:cNvPr id="7" name="TextBox 6"/>
          <p:cNvSpPr txBox="1"/>
          <p:nvPr/>
        </p:nvSpPr>
        <p:spPr>
          <a:xfrm>
            <a:off x="4572000" y="5319388"/>
            <a:ext cx="4191000" cy="369332"/>
          </a:xfrm>
          <a:prstGeom prst="rect">
            <a:avLst/>
          </a:prstGeom>
          <a:noFill/>
        </p:spPr>
        <p:txBody>
          <a:bodyPr wrap="square" rtlCol="0">
            <a:spAutoFit/>
          </a:bodyPr>
          <a:lstStyle/>
          <a:p>
            <a:pPr algn="r"/>
            <a:r>
              <a:rPr lang="en-US" i="1" dirty="0" smtClean="0">
                <a:solidFill>
                  <a:schemeClr val="bg1">
                    <a:lumMod val="50000"/>
                  </a:schemeClr>
                </a:solidFill>
              </a:rPr>
              <a:t>National Sleep Foundation</a:t>
            </a:r>
            <a:endParaRPr lang="en-US" i="1" dirty="0">
              <a:solidFill>
                <a:schemeClr val="bg1">
                  <a:lumMod val="50000"/>
                </a:schemeClr>
              </a:solidFill>
            </a:endParaRPr>
          </a:p>
        </p:txBody>
      </p:sp>
    </p:spTree>
    <p:extLst>
      <p:ext uri="{BB962C8B-B14F-4D97-AF65-F5344CB8AC3E}">
        <p14:creationId xmlns:p14="http://schemas.microsoft.com/office/powerpoint/2010/main" val="1504149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Napping</a:t>
            </a:r>
            <a:endParaRPr lang="en-US" dirty="0"/>
          </a:p>
        </p:txBody>
      </p:sp>
      <p:sp>
        <p:nvSpPr>
          <p:cNvPr id="3" name="Content Placeholder 2"/>
          <p:cNvSpPr>
            <a:spLocks noGrp="1"/>
          </p:cNvSpPr>
          <p:nvPr>
            <p:ph idx="1"/>
          </p:nvPr>
        </p:nvSpPr>
        <p:spPr/>
        <p:txBody>
          <a:bodyPr>
            <a:normAutofit/>
          </a:bodyPr>
          <a:lstStyle/>
          <a:p>
            <a:r>
              <a:rPr lang="en-US" dirty="0" smtClean="0"/>
              <a:t>Several positive effects</a:t>
            </a:r>
          </a:p>
          <a:p>
            <a:r>
              <a:rPr lang="en-US" dirty="0" smtClean="0"/>
              <a:t>“Power naps”</a:t>
            </a:r>
          </a:p>
          <a:p>
            <a:pPr lvl="1"/>
            <a:r>
              <a:rPr lang="en-US" i="1" dirty="0" smtClean="0">
                <a:solidFill>
                  <a:schemeClr val="accent6">
                    <a:lumMod val="60000"/>
                    <a:lumOff val="40000"/>
                  </a:schemeClr>
                </a:solidFill>
              </a:rPr>
              <a:t>No sleep inertia or affect circadian rhythm</a:t>
            </a:r>
            <a:endParaRPr lang="en-US" dirty="0" smtClean="0">
              <a:solidFill>
                <a:schemeClr val="accent6">
                  <a:lumMod val="60000"/>
                  <a:lumOff val="40000"/>
                </a:schemeClr>
              </a:solidFill>
            </a:endParaRPr>
          </a:p>
          <a:p>
            <a:r>
              <a:rPr lang="en-US" dirty="0" smtClean="0"/>
              <a:t>Long nap or nap taken too late in day may affect nighttime sleep</a:t>
            </a:r>
          </a:p>
          <a:p>
            <a:r>
              <a:rPr lang="en-US" dirty="0" smtClean="0"/>
              <a:t>Reduce the chances of an accident*</a:t>
            </a:r>
          </a:p>
          <a:p>
            <a:r>
              <a:rPr lang="en-US" dirty="0" smtClean="0"/>
              <a:t>IOM recommendations – </a:t>
            </a:r>
            <a:r>
              <a:rPr lang="en-US" i="1" dirty="0" smtClean="0"/>
              <a:t>“strategic napping”</a:t>
            </a:r>
            <a:endParaRPr lang="en-US" i="1" dirty="0"/>
          </a:p>
        </p:txBody>
      </p:sp>
      <p:sp>
        <p:nvSpPr>
          <p:cNvPr id="4" name="TextBox 3"/>
          <p:cNvSpPr txBox="1"/>
          <p:nvPr/>
        </p:nvSpPr>
        <p:spPr>
          <a:xfrm>
            <a:off x="5467350" y="5284939"/>
            <a:ext cx="3048000" cy="400110"/>
          </a:xfrm>
          <a:prstGeom prst="rect">
            <a:avLst/>
          </a:prstGeom>
          <a:noFill/>
        </p:spPr>
        <p:txBody>
          <a:bodyPr wrap="square" rtlCol="0">
            <a:spAutoFit/>
          </a:bodyPr>
          <a:lstStyle/>
          <a:p>
            <a:r>
              <a:rPr lang="en-US" sz="2000" dirty="0" smtClean="0">
                <a:solidFill>
                  <a:schemeClr val="bg1">
                    <a:lumMod val="50000"/>
                  </a:schemeClr>
                </a:solidFill>
              </a:rPr>
              <a:t>*</a:t>
            </a:r>
            <a:r>
              <a:rPr lang="en-US" sz="2000" i="1" dirty="0" smtClean="0">
                <a:solidFill>
                  <a:schemeClr val="bg1">
                    <a:lumMod val="50000"/>
                  </a:schemeClr>
                </a:solidFill>
              </a:rPr>
              <a:t>Sleep</a:t>
            </a:r>
            <a:r>
              <a:rPr lang="en-US" sz="2000" dirty="0" smtClean="0">
                <a:solidFill>
                  <a:schemeClr val="bg1">
                    <a:lumMod val="50000"/>
                  </a:schemeClr>
                </a:solidFill>
              </a:rPr>
              <a:t>. 2004:27:1446-1448</a:t>
            </a:r>
            <a:endParaRPr lang="en-US" sz="2000" dirty="0">
              <a:solidFill>
                <a:schemeClr val="bg1">
                  <a:lumMod val="50000"/>
                </a:schemeClr>
              </a:solidFill>
            </a:endParaRPr>
          </a:p>
        </p:txBody>
      </p:sp>
    </p:spTree>
    <p:extLst>
      <p:ext uri="{BB962C8B-B14F-4D97-AF65-F5344CB8AC3E}">
        <p14:creationId xmlns:p14="http://schemas.microsoft.com/office/powerpoint/2010/main" val="399385360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NASA on Napping</a:t>
            </a:r>
            <a:endParaRPr lang="en-US" dirty="0"/>
          </a:p>
        </p:txBody>
      </p:sp>
      <p:sp>
        <p:nvSpPr>
          <p:cNvPr id="3" name="Content Placeholder 2"/>
          <p:cNvSpPr>
            <a:spLocks noGrp="1"/>
          </p:cNvSpPr>
          <p:nvPr>
            <p:ph idx="1"/>
          </p:nvPr>
        </p:nvSpPr>
        <p:spPr/>
        <p:txBody>
          <a:bodyPr/>
          <a:lstStyle/>
          <a:p>
            <a:r>
              <a:rPr lang="en-US" dirty="0" smtClean="0"/>
              <a:t>“A nap as short as </a:t>
            </a:r>
            <a:r>
              <a:rPr lang="en-US" b="1" dirty="0" smtClean="0"/>
              <a:t>26-minutes</a:t>
            </a:r>
            <a:r>
              <a:rPr lang="en-US" dirty="0" smtClean="0">
                <a:solidFill>
                  <a:srgbClr val="FF0000"/>
                </a:solidFill>
              </a:rPr>
              <a:t> </a:t>
            </a:r>
            <a:r>
              <a:rPr lang="en-US" dirty="0" smtClean="0"/>
              <a:t>can boost performance by </a:t>
            </a:r>
            <a:r>
              <a:rPr lang="en-US" b="1" dirty="0" smtClean="0"/>
              <a:t>34%</a:t>
            </a:r>
            <a:r>
              <a:rPr lang="en-US" dirty="0" smtClean="0"/>
              <a:t>”</a:t>
            </a:r>
            <a:endParaRPr lang="en-US" dirty="0"/>
          </a:p>
        </p:txBody>
      </p:sp>
      <p:pic>
        <p:nvPicPr>
          <p:cNvPr id="5" name="Picture 4"/>
          <p:cNvPicPr>
            <a:picLocks noChangeAspect="1"/>
          </p:cNvPicPr>
          <p:nvPr/>
        </p:nvPicPr>
        <p:blipFill>
          <a:blip r:embed="rId2"/>
          <a:stretch>
            <a:fillRect/>
          </a:stretch>
        </p:blipFill>
        <p:spPr>
          <a:xfrm>
            <a:off x="4935255" y="2390384"/>
            <a:ext cx="3449793" cy="3449793"/>
          </a:xfrm>
          <a:prstGeom prst="rect">
            <a:avLst/>
          </a:prstGeom>
        </p:spPr>
      </p:pic>
    </p:spTree>
    <p:extLst>
      <p:ext uri="{BB962C8B-B14F-4D97-AF65-F5344CB8AC3E}">
        <p14:creationId xmlns:p14="http://schemas.microsoft.com/office/powerpoint/2010/main" val="158340041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Famous </a:t>
            </a:r>
            <a:r>
              <a:rPr lang="en-US" dirty="0" err="1" smtClean="0"/>
              <a:t>Nappers</a:t>
            </a:r>
            <a:endParaRPr lang="en-US" dirty="0"/>
          </a:p>
        </p:txBody>
      </p:sp>
      <p:sp>
        <p:nvSpPr>
          <p:cNvPr id="3" name="Content Placeholder 2"/>
          <p:cNvSpPr>
            <a:spLocks noGrp="1"/>
          </p:cNvSpPr>
          <p:nvPr>
            <p:ph idx="1"/>
          </p:nvPr>
        </p:nvSpPr>
        <p:spPr/>
        <p:txBody>
          <a:bodyPr/>
          <a:lstStyle/>
          <a:p>
            <a:r>
              <a:rPr lang="en-US" sz="3600" dirty="0" smtClean="0"/>
              <a:t>Albert Einstein</a:t>
            </a:r>
          </a:p>
          <a:p>
            <a:r>
              <a:rPr lang="en-US" sz="3600" dirty="0" smtClean="0"/>
              <a:t>JFK</a:t>
            </a:r>
          </a:p>
          <a:p>
            <a:r>
              <a:rPr lang="en-US" sz="3600" dirty="0" smtClean="0"/>
              <a:t>Thomas Edison</a:t>
            </a:r>
          </a:p>
          <a:p>
            <a:r>
              <a:rPr lang="en-US" sz="3600" dirty="0" smtClean="0"/>
              <a:t>Ronald Reagan</a:t>
            </a:r>
          </a:p>
          <a:p>
            <a:pPr marL="118872" indent="0">
              <a:buNone/>
            </a:pPr>
            <a:endParaRPr lang="en-US" dirty="0" smtClean="0"/>
          </a:p>
          <a:p>
            <a:endParaRPr lang="en-US" dirty="0"/>
          </a:p>
        </p:txBody>
      </p:sp>
      <p:pic>
        <p:nvPicPr>
          <p:cNvPr id="5" name="Picture 4"/>
          <p:cNvPicPr>
            <a:picLocks noChangeAspect="1"/>
          </p:cNvPicPr>
          <p:nvPr/>
        </p:nvPicPr>
        <p:blipFill>
          <a:blip r:embed="rId2"/>
          <a:stretch>
            <a:fillRect/>
          </a:stretch>
        </p:blipFill>
        <p:spPr>
          <a:xfrm>
            <a:off x="4972833" y="408560"/>
            <a:ext cx="3679014" cy="5138341"/>
          </a:xfrm>
          <a:prstGeom prst="rect">
            <a:avLst/>
          </a:prstGeom>
        </p:spPr>
      </p:pic>
    </p:spTree>
    <p:extLst>
      <p:ext uri="{BB962C8B-B14F-4D97-AF65-F5344CB8AC3E}">
        <p14:creationId xmlns:p14="http://schemas.microsoft.com/office/powerpoint/2010/main" val="57887507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Shift Workers</a:t>
            </a:r>
            <a:endParaRPr lang="en-US" dirty="0"/>
          </a:p>
        </p:txBody>
      </p:sp>
      <p:sp>
        <p:nvSpPr>
          <p:cNvPr id="6" name="Content Placeholder 5"/>
          <p:cNvSpPr>
            <a:spLocks noGrp="1"/>
          </p:cNvSpPr>
          <p:nvPr>
            <p:ph idx="1"/>
          </p:nvPr>
        </p:nvSpPr>
        <p:spPr/>
        <p:txBody>
          <a:bodyPr/>
          <a:lstStyle/>
          <a:p>
            <a:r>
              <a:rPr lang="en-US" dirty="0" smtClean="0"/>
              <a:t>Sleep disturbances and associated excessive sleepiness</a:t>
            </a:r>
          </a:p>
          <a:p>
            <a:r>
              <a:rPr lang="en-US" dirty="0" smtClean="0"/>
              <a:t>Increased risk for chronic illnesses</a:t>
            </a:r>
          </a:p>
          <a:p>
            <a:pPr lvl="1"/>
            <a:r>
              <a:rPr lang="en-US" i="1" dirty="0" smtClean="0">
                <a:solidFill>
                  <a:schemeClr val="accent6">
                    <a:lumMod val="60000"/>
                    <a:lumOff val="40000"/>
                  </a:schemeClr>
                </a:solidFill>
              </a:rPr>
              <a:t>Cardiovascular and gastrointestinal diseases, obesity, diabetes, hypertension</a:t>
            </a:r>
          </a:p>
          <a:p>
            <a:pPr lvl="2"/>
            <a:r>
              <a:rPr lang="en-US" dirty="0" smtClean="0">
                <a:solidFill>
                  <a:schemeClr val="accent6">
                    <a:lumMod val="60000"/>
                    <a:lumOff val="40000"/>
                  </a:schemeClr>
                </a:solidFill>
              </a:rPr>
              <a:t>Circadian misalignment</a:t>
            </a:r>
          </a:p>
          <a:p>
            <a:r>
              <a:rPr lang="en-US" dirty="0" smtClean="0"/>
              <a:t>Shift work sleep disorder</a:t>
            </a:r>
          </a:p>
        </p:txBody>
      </p:sp>
    </p:spTree>
    <p:extLst>
      <p:ext uri="{BB962C8B-B14F-4D97-AF65-F5344CB8AC3E}">
        <p14:creationId xmlns:p14="http://schemas.microsoft.com/office/powerpoint/2010/main" val="24199259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60758"/>
            <a:ext cx="7886700" cy="1325563"/>
          </a:xfrm>
        </p:spPr>
        <p:txBody>
          <a:bodyPr/>
          <a:lstStyle/>
          <a:p>
            <a:r>
              <a:rPr lang="en-US" dirty="0" smtClean="0"/>
              <a:t>Sleeping After Night Shifts</a:t>
            </a:r>
            <a:endParaRPr lang="en-US" dirty="0"/>
          </a:p>
        </p:txBody>
      </p:sp>
      <p:sp>
        <p:nvSpPr>
          <p:cNvPr id="3" name="Content Placeholder 2"/>
          <p:cNvSpPr>
            <a:spLocks noGrp="1"/>
          </p:cNvSpPr>
          <p:nvPr>
            <p:ph idx="1"/>
          </p:nvPr>
        </p:nvSpPr>
        <p:spPr>
          <a:xfrm>
            <a:off x="628650" y="1399741"/>
            <a:ext cx="7886700" cy="4351338"/>
          </a:xfrm>
        </p:spPr>
        <p:txBody>
          <a:bodyPr>
            <a:normAutofit/>
          </a:bodyPr>
          <a:lstStyle/>
          <a:p>
            <a:r>
              <a:rPr lang="en-US" dirty="0" smtClean="0"/>
              <a:t>Sleeping as soon as possible after a night shift is desirable</a:t>
            </a:r>
          </a:p>
          <a:p>
            <a:r>
              <a:rPr lang="en-US" dirty="0" smtClean="0"/>
              <a:t>Don’t sleep beyond 4-hours following single night shift</a:t>
            </a:r>
          </a:p>
          <a:p>
            <a:r>
              <a:rPr lang="en-US" dirty="0" smtClean="0"/>
              <a:t>Splitting the sleep cycle for short stretches (few days)</a:t>
            </a:r>
          </a:p>
          <a:p>
            <a:pPr lvl="1"/>
            <a:r>
              <a:rPr lang="en-US" i="1" dirty="0" smtClean="0">
                <a:solidFill>
                  <a:schemeClr val="accent6">
                    <a:lumMod val="60000"/>
                    <a:lumOff val="40000"/>
                  </a:schemeClr>
                </a:solidFill>
              </a:rPr>
              <a:t>Sleep for 4-hours after and before each shift </a:t>
            </a:r>
          </a:p>
          <a:p>
            <a:r>
              <a:rPr lang="en-US" dirty="0" smtClean="0"/>
              <a:t>Anchor sleep for long stretches (weeks)</a:t>
            </a:r>
          </a:p>
          <a:p>
            <a:pPr lvl="1"/>
            <a:r>
              <a:rPr lang="en-US" i="1" dirty="0" smtClean="0">
                <a:solidFill>
                  <a:schemeClr val="accent6">
                    <a:lumMod val="60000"/>
                    <a:lumOff val="40000"/>
                  </a:schemeClr>
                </a:solidFill>
              </a:rPr>
              <a:t>Sleeping during the same period each day</a:t>
            </a:r>
            <a:endParaRPr lang="en-US" i="1" dirty="0">
              <a:solidFill>
                <a:schemeClr val="accent6">
                  <a:lumMod val="60000"/>
                  <a:lumOff val="40000"/>
                </a:schemeClr>
              </a:solidFill>
            </a:endParaRPr>
          </a:p>
        </p:txBody>
      </p:sp>
    </p:spTree>
    <p:extLst>
      <p:ext uri="{BB962C8B-B14F-4D97-AF65-F5344CB8AC3E}">
        <p14:creationId xmlns:p14="http://schemas.microsoft.com/office/powerpoint/2010/main" val="42171260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Anchor Sleep</a:t>
            </a:r>
            <a:endParaRPr lang="en-US" dirty="0"/>
          </a:p>
        </p:txBody>
      </p:sp>
      <p:sp>
        <p:nvSpPr>
          <p:cNvPr id="3" name="Content Placeholder 2"/>
          <p:cNvSpPr>
            <a:spLocks noGrp="1"/>
          </p:cNvSpPr>
          <p:nvPr>
            <p:ph idx="1"/>
          </p:nvPr>
        </p:nvSpPr>
        <p:spPr>
          <a:xfrm>
            <a:off x="628650" y="1587631"/>
            <a:ext cx="7886700" cy="4351338"/>
          </a:xfrm>
        </p:spPr>
        <p:txBody>
          <a:bodyPr/>
          <a:lstStyle/>
          <a:p>
            <a:r>
              <a:rPr lang="en-US" dirty="0" smtClean="0"/>
              <a:t>Isolation unit study</a:t>
            </a:r>
          </a:p>
          <a:p>
            <a:r>
              <a:rPr lang="en-US" dirty="0" smtClean="0"/>
              <a:t>Individuals slept either as a single random 8-hour period or two randomly arranged 4-hour sleep periods</a:t>
            </a:r>
          </a:p>
          <a:p>
            <a:r>
              <a:rPr lang="en-US" dirty="0" smtClean="0"/>
              <a:t>“Circadian rhythms were </a:t>
            </a:r>
            <a:r>
              <a:rPr lang="en-US" u="sng" dirty="0" smtClean="0"/>
              <a:t>stabilized</a:t>
            </a:r>
            <a:r>
              <a:rPr lang="en-US" dirty="0" smtClean="0"/>
              <a:t> in the 4-hour group if </a:t>
            </a:r>
            <a:r>
              <a:rPr lang="en-US" u="sng" dirty="0" smtClean="0"/>
              <a:t>anchor sleep </a:t>
            </a:r>
            <a:r>
              <a:rPr lang="en-US" dirty="0" smtClean="0"/>
              <a:t>was taken at the </a:t>
            </a:r>
            <a:r>
              <a:rPr lang="en-US" u="sng" dirty="0" smtClean="0"/>
              <a:t>same time </a:t>
            </a:r>
            <a:r>
              <a:rPr lang="en-US" dirty="0" smtClean="0"/>
              <a:t>each day regardless of the timing of the second half of sleep”</a:t>
            </a:r>
            <a:endParaRPr lang="en-US" dirty="0"/>
          </a:p>
        </p:txBody>
      </p:sp>
      <p:sp>
        <p:nvSpPr>
          <p:cNvPr id="4" name="TextBox 3"/>
          <p:cNvSpPr txBox="1"/>
          <p:nvPr/>
        </p:nvSpPr>
        <p:spPr>
          <a:xfrm>
            <a:off x="5181600" y="6324600"/>
            <a:ext cx="3733800" cy="400110"/>
          </a:xfrm>
          <a:prstGeom prst="rect">
            <a:avLst/>
          </a:prstGeom>
          <a:noFill/>
        </p:spPr>
        <p:txBody>
          <a:bodyPr wrap="square" rtlCol="0">
            <a:spAutoFit/>
          </a:bodyPr>
          <a:lstStyle/>
          <a:p>
            <a:pPr algn="r"/>
            <a:r>
              <a:rPr lang="en-US" sz="2000" i="1" dirty="0" err="1" smtClean="0">
                <a:solidFill>
                  <a:schemeClr val="bg1">
                    <a:lumMod val="50000"/>
                  </a:schemeClr>
                </a:solidFill>
              </a:rPr>
              <a:t>Int</a:t>
            </a:r>
            <a:r>
              <a:rPr lang="en-US" sz="2000" i="1" dirty="0" smtClean="0">
                <a:solidFill>
                  <a:schemeClr val="bg1">
                    <a:lumMod val="50000"/>
                  </a:schemeClr>
                </a:solidFill>
              </a:rPr>
              <a:t> J </a:t>
            </a:r>
            <a:r>
              <a:rPr lang="en-US" sz="2000" i="1" dirty="0" err="1" smtClean="0">
                <a:solidFill>
                  <a:schemeClr val="bg1">
                    <a:lumMod val="50000"/>
                  </a:schemeClr>
                </a:solidFill>
              </a:rPr>
              <a:t>Chronobiol</a:t>
            </a:r>
            <a:r>
              <a:rPr lang="en-US" sz="2000" dirty="0" smtClean="0">
                <a:solidFill>
                  <a:schemeClr val="bg1">
                    <a:lumMod val="50000"/>
                  </a:schemeClr>
                </a:solidFill>
              </a:rPr>
              <a:t>. 1981;7(3):65-88</a:t>
            </a:r>
            <a:endParaRPr lang="en-US" sz="2000" dirty="0">
              <a:solidFill>
                <a:schemeClr val="bg1">
                  <a:lumMod val="50000"/>
                </a:schemeClr>
              </a:solidFill>
            </a:endParaRPr>
          </a:p>
        </p:txBody>
      </p:sp>
    </p:spTree>
    <p:extLst>
      <p:ext uri="{BB962C8B-B14F-4D97-AF65-F5344CB8AC3E}">
        <p14:creationId xmlns:p14="http://schemas.microsoft.com/office/powerpoint/2010/main" val="303322277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 and Diet</a:t>
            </a:r>
            <a:endParaRPr lang="en-US" dirty="0"/>
          </a:p>
        </p:txBody>
      </p:sp>
      <p:sp>
        <p:nvSpPr>
          <p:cNvPr id="3" name="Content Placeholder 2"/>
          <p:cNvSpPr>
            <a:spLocks noGrp="1"/>
          </p:cNvSpPr>
          <p:nvPr>
            <p:ph idx="1"/>
          </p:nvPr>
        </p:nvSpPr>
        <p:spPr/>
        <p:txBody>
          <a:bodyPr>
            <a:normAutofit/>
          </a:bodyPr>
          <a:lstStyle/>
          <a:p>
            <a:r>
              <a:rPr lang="en-US" dirty="0" smtClean="0"/>
              <a:t>Healthy physical tiredness is a natural sedative</a:t>
            </a:r>
            <a:endParaRPr lang="en-US" i="1" dirty="0" smtClean="0"/>
          </a:p>
          <a:p>
            <a:r>
              <a:rPr lang="en-US" dirty="0" smtClean="0"/>
              <a:t>Exercise combats sleep inertia</a:t>
            </a:r>
          </a:p>
          <a:p>
            <a:r>
              <a:rPr lang="en-US" dirty="0" smtClean="0"/>
              <a:t>Timing of exercise is important</a:t>
            </a:r>
          </a:p>
          <a:p>
            <a:pPr lvl="1"/>
            <a:r>
              <a:rPr lang="en-US" i="1" dirty="0" smtClean="0">
                <a:solidFill>
                  <a:schemeClr val="bg1">
                    <a:lumMod val="50000"/>
                  </a:schemeClr>
                </a:solidFill>
              </a:rPr>
              <a:t>Sleep is associated with cooling body temperatures</a:t>
            </a:r>
          </a:p>
          <a:p>
            <a:r>
              <a:rPr lang="en-US" dirty="0" smtClean="0"/>
              <a:t>Healthy diet + regular exercise = health benefits</a:t>
            </a:r>
            <a:endParaRPr lang="en-US" dirty="0"/>
          </a:p>
        </p:txBody>
      </p:sp>
    </p:spTree>
    <p:extLst>
      <p:ext uri="{BB962C8B-B14F-4D97-AF65-F5344CB8AC3E}">
        <p14:creationId xmlns:p14="http://schemas.microsoft.com/office/powerpoint/2010/main" val="13895736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2</a:t>
            </a:r>
            <a:endParaRPr lang="en-US" dirty="0"/>
          </a:p>
        </p:txBody>
      </p:sp>
      <p:sp>
        <p:nvSpPr>
          <p:cNvPr id="3" name="Content Placeholder 2"/>
          <p:cNvSpPr>
            <a:spLocks noGrp="1"/>
          </p:cNvSpPr>
          <p:nvPr>
            <p:ph idx="1"/>
          </p:nvPr>
        </p:nvSpPr>
        <p:spPr/>
        <p:txBody>
          <a:bodyPr/>
          <a:lstStyle/>
          <a:p>
            <a:r>
              <a:rPr lang="en-US" dirty="0" smtClean="0"/>
              <a:t>A fourth year surgical resident is meeting with the department chairman to explain the recent inability to show up on time in the OR for morning scheduled cases</a:t>
            </a:r>
          </a:p>
          <a:p>
            <a:r>
              <a:rPr lang="en-US" dirty="0" smtClean="0"/>
              <a:t>The resident admits to taking a sedative as a sleeping aid and drinking energy drinks to stay awake during afternoon conference</a:t>
            </a:r>
            <a:endParaRPr lang="en-US" dirty="0"/>
          </a:p>
        </p:txBody>
      </p:sp>
    </p:spTree>
    <p:extLst>
      <p:ext uri="{BB962C8B-B14F-4D97-AF65-F5344CB8AC3E}">
        <p14:creationId xmlns:p14="http://schemas.microsoft.com/office/powerpoint/2010/main" val="67331675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Bright Lights</a:t>
            </a:r>
            <a:endParaRPr lang="en-US" dirty="0"/>
          </a:p>
        </p:txBody>
      </p:sp>
      <p:sp>
        <p:nvSpPr>
          <p:cNvPr id="3" name="Content Placeholder 2"/>
          <p:cNvSpPr>
            <a:spLocks noGrp="1"/>
          </p:cNvSpPr>
          <p:nvPr>
            <p:ph idx="1"/>
          </p:nvPr>
        </p:nvSpPr>
        <p:spPr/>
        <p:txBody>
          <a:bodyPr/>
          <a:lstStyle/>
          <a:p>
            <a:endParaRPr lang="en-US" dirty="0" smtClean="0"/>
          </a:p>
          <a:p>
            <a:endParaRPr lang="en-US" dirty="0" smtClean="0"/>
          </a:p>
          <a:p>
            <a:endParaRPr lang="en-US" dirty="0" smtClean="0"/>
          </a:p>
          <a:p>
            <a:r>
              <a:rPr lang="en-US" dirty="0" smtClean="0"/>
              <a:t>Suppress release of melatonin</a:t>
            </a:r>
          </a:p>
          <a:p>
            <a:r>
              <a:rPr lang="en-US" dirty="0" smtClean="0"/>
              <a:t>Prevent sleepiness in overnight workers*</a:t>
            </a:r>
            <a:endParaRPr lang="en-US" dirty="0"/>
          </a:p>
        </p:txBody>
      </p:sp>
      <p:sp>
        <p:nvSpPr>
          <p:cNvPr id="4" name="TextBox 3"/>
          <p:cNvSpPr txBox="1"/>
          <p:nvPr/>
        </p:nvSpPr>
        <p:spPr>
          <a:xfrm>
            <a:off x="5181600" y="6400800"/>
            <a:ext cx="3733800" cy="400110"/>
          </a:xfrm>
          <a:prstGeom prst="rect">
            <a:avLst/>
          </a:prstGeom>
          <a:noFill/>
        </p:spPr>
        <p:txBody>
          <a:bodyPr wrap="square" rtlCol="0">
            <a:spAutoFit/>
          </a:bodyPr>
          <a:lstStyle/>
          <a:p>
            <a:pPr algn="r"/>
            <a:r>
              <a:rPr lang="en-US" sz="2000" i="1" dirty="0" smtClean="0">
                <a:solidFill>
                  <a:schemeClr val="bg1">
                    <a:lumMod val="50000"/>
                  </a:schemeClr>
                </a:solidFill>
              </a:rPr>
              <a:t>NEJM</a:t>
            </a:r>
            <a:r>
              <a:rPr lang="en-US" sz="2000" dirty="0" smtClean="0">
                <a:solidFill>
                  <a:schemeClr val="bg1">
                    <a:lumMod val="50000"/>
                  </a:schemeClr>
                </a:solidFill>
              </a:rPr>
              <a:t>. 1990:322:1253-1259</a:t>
            </a:r>
            <a:endParaRPr lang="en-US" sz="2000" dirty="0">
              <a:solidFill>
                <a:schemeClr val="bg1">
                  <a:lumMod val="50000"/>
                </a:schemeClr>
              </a:solidFill>
            </a:endParaRPr>
          </a:p>
        </p:txBody>
      </p:sp>
      <p:pic>
        <p:nvPicPr>
          <p:cNvPr id="6" name="Picture 5"/>
          <p:cNvPicPr>
            <a:picLocks noChangeAspect="1"/>
          </p:cNvPicPr>
          <p:nvPr/>
        </p:nvPicPr>
        <p:blipFill>
          <a:blip r:embed="rId2"/>
          <a:stretch>
            <a:fillRect/>
          </a:stretch>
        </p:blipFill>
        <p:spPr>
          <a:xfrm>
            <a:off x="5712769" y="854902"/>
            <a:ext cx="3121969" cy="2487168"/>
          </a:xfrm>
          <a:prstGeom prst="rect">
            <a:avLst/>
          </a:prstGeom>
        </p:spPr>
      </p:pic>
    </p:spTree>
    <p:extLst>
      <p:ext uri="{BB962C8B-B14F-4D97-AF65-F5344CB8AC3E}">
        <p14:creationId xmlns:p14="http://schemas.microsoft.com/office/powerpoint/2010/main" val="18444229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Fatigue Management Options </a:t>
            </a:r>
            <a:endParaRPr lang="en-US" dirty="0"/>
          </a:p>
        </p:txBody>
      </p:sp>
      <p:sp>
        <p:nvSpPr>
          <p:cNvPr id="3" name="Content Placeholder 2"/>
          <p:cNvSpPr>
            <a:spLocks noGrp="1"/>
          </p:cNvSpPr>
          <p:nvPr>
            <p:ph idx="1"/>
          </p:nvPr>
        </p:nvSpPr>
        <p:spPr/>
        <p:txBody>
          <a:bodyPr/>
          <a:lstStyle/>
          <a:p>
            <a:r>
              <a:rPr lang="en-US" dirty="0" smtClean="0"/>
              <a:t>Immediately notify your supervising physician if you cannot safely perform your duties due to fatigue</a:t>
            </a:r>
          </a:p>
          <a:p>
            <a:r>
              <a:rPr lang="en-US" dirty="0" smtClean="0"/>
              <a:t>Too tired to drive home safely?</a:t>
            </a:r>
          </a:p>
          <a:p>
            <a:pPr lvl="1"/>
            <a:r>
              <a:rPr lang="en-US" dirty="0" smtClean="0"/>
              <a:t>Nap in a Call rooms </a:t>
            </a:r>
          </a:p>
          <a:p>
            <a:pPr lvl="1"/>
            <a:r>
              <a:rPr lang="en-US" dirty="0" smtClean="0"/>
              <a:t>Obtain ride home from co-worker, family or friend</a:t>
            </a:r>
          </a:p>
          <a:p>
            <a:pPr lvl="1"/>
            <a:r>
              <a:rPr lang="en-US" dirty="0" smtClean="0"/>
              <a:t>Call taxi/UBER/Lyft and bring receipt afterwards to GME office for reimbursement</a:t>
            </a:r>
          </a:p>
        </p:txBody>
      </p:sp>
    </p:spTree>
    <p:extLst>
      <p:ext uri="{BB962C8B-B14F-4D97-AF65-F5344CB8AC3E}">
        <p14:creationId xmlns:p14="http://schemas.microsoft.com/office/powerpoint/2010/main" val="1146129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Take Home Points</a:t>
            </a:r>
            <a:endParaRPr lang="en-US" dirty="0"/>
          </a:p>
        </p:txBody>
      </p:sp>
      <p:sp>
        <p:nvSpPr>
          <p:cNvPr id="3" name="Content Placeholder 2"/>
          <p:cNvSpPr>
            <a:spLocks noGrp="1"/>
          </p:cNvSpPr>
          <p:nvPr>
            <p:ph idx="1"/>
          </p:nvPr>
        </p:nvSpPr>
        <p:spPr/>
        <p:txBody>
          <a:bodyPr>
            <a:normAutofit/>
          </a:bodyPr>
          <a:lstStyle/>
          <a:p>
            <a:r>
              <a:rPr lang="en-US" dirty="0" smtClean="0"/>
              <a:t>Sleep at least 8-hours each night</a:t>
            </a:r>
          </a:p>
          <a:p>
            <a:r>
              <a:rPr lang="en-US" dirty="0" smtClean="0"/>
              <a:t>Chronic partial sleep loss is a common cause of fatigue and cognitive impairment</a:t>
            </a:r>
          </a:p>
          <a:p>
            <a:r>
              <a:rPr lang="en-US" dirty="0" smtClean="0"/>
              <a:t>Pay back sleep debt by sleeping in on weekends and taking naps</a:t>
            </a:r>
          </a:p>
        </p:txBody>
      </p:sp>
    </p:spTree>
    <p:extLst>
      <p:ext uri="{BB962C8B-B14F-4D97-AF65-F5344CB8AC3E}">
        <p14:creationId xmlns:p14="http://schemas.microsoft.com/office/powerpoint/2010/main" val="182465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3</a:t>
            </a:r>
            <a:endParaRPr lang="en-US" dirty="0"/>
          </a:p>
        </p:txBody>
      </p:sp>
      <p:sp>
        <p:nvSpPr>
          <p:cNvPr id="3" name="Content Placeholder 2"/>
          <p:cNvSpPr>
            <a:spLocks noGrp="1"/>
          </p:cNvSpPr>
          <p:nvPr>
            <p:ph idx="1"/>
          </p:nvPr>
        </p:nvSpPr>
        <p:spPr/>
        <p:txBody>
          <a:bodyPr/>
          <a:lstStyle/>
          <a:p>
            <a:r>
              <a:rPr lang="en-US" dirty="0" smtClean="0"/>
              <a:t>A third year emergency medicine resident is transported to the ED by EMS following a motor vehicle collision on his way home after working the night shift</a:t>
            </a:r>
          </a:p>
          <a:p>
            <a:r>
              <a:rPr lang="en-US" dirty="0" smtClean="0"/>
              <a:t>The resident states that he did not recall falling asleep while driving</a:t>
            </a:r>
            <a:endParaRPr lang="en-US" dirty="0"/>
          </a:p>
        </p:txBody>
      </p:sp>
    </p:spTree>
    <p:extLst>
      <p:ext uri="{BB962C8B-B14F-4D97-AF65-F5344CB8AC3E}">
        <p14:creationId xmlns:p14="http://schemas.microsoft.com/office/powerpoint/2010/main" val="17864101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do these cases have in common?</a:t>
            </a:r>
            <a:endParaRPr lang="en-US" dirty="0"/>
          </a:p>
        </p:txBody>
      </p:sp>
      <p:sp>
        <p:nvSpPr>
          <p:cNvPr id="4" name="TextBox 3"/>
          <p:cNvSpPr txBox="1"/>
          <p:nvPr/>
        </p:nvSpPr>
        <p:spPr>
          <a:xfrm>
            <a:off x="762000" y="3352800"/>
            <a:ext cx="7086600" cy="707886"/>
          </a:xfrm>
          <a:prstGeom prst="rect">
            <a:avLst/>
          </a:prstGeom>
          <a:noFill/>
        </p:spPr>
        <p:txBody>
          <a:bodyPr wrap="square" rtlCol="0">
            <a:spAutoFit/>
          </a:bodyPr>
          <a:lstStyle/>
          <a:p>
            <a:pPr algn="ctr"/>
            <a:r>
              <a:rPr lang="en-US" sz="4000" dirty="0" smtClean="0"/>
              <a:t>Sleep Deprivation and Fatigue</a:t>
            </a:r>
            <a:endParaRPr lang="en-US" sz="4000" dirty="0"/>
          </a:p>
        </p:txBody>
      </p:sp>
    </p:spTree>
    <p:extLst>
      <p:ext uri="{BB962C8B-B14F-4D97-AF65-F5344CB8AC3E}">
        <p14:creationId xmlns:p14="http://schemas.microsoft.com/office/powerpoint/2010/main" val="3072877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515350" cy="1371600"/>
          </a:xfrm>
        </p:spPr>
        <p:txBody>
          <a:bodyPr>
            <a:noAutofit/>
          </a:bodyPr>
          <a:lstStyle/>
          <a:p>
            <a:r>
              <a:rPr lang="en-US" sz="4000" dirty="0" smtClean="0">
                <a:latin typeface="Corbel" pitchFamily="34" charset="0"/>
              </a:rPr>
              <a:t>Why learn about sleep deprivation &amp; fatigue</a:t>
            </a:r>
            <a:r>
              <a:rPr lang="en-US" sz="4800" dirty="0" smtClean="0">
                <a:latin typeface="Corbel" pitchFamily="34" charset="0"/>
              </a:rPr>
              <a:t>?</a:t>
            </a:r>
            <a:endParaRPr lang="en-US" sz="4800" dirty="0">
              <a:latin typeface="Corbel" pitchFamily="34" charset="0"/>
            </a:endParaRPr>
          </a:p>
        </p:txBody>
      </p:sp>
      <p:sp>
        <p:nvSpPr>
          <p:cNvPr id="7" name="Content Placeholder 6"/>
          <p:cNvSpPr>
            <a:spLocks noGrp="1"/>
          </p:cNvSpPr>
          <p:nvPr>
            <p:ph idx="1"/>
          </p:nvPr>
        </p:nvSpPr>
        <p:spPr/>
        <p:txBody>
          <a:bodyPr/>
          <a:lstStyle/>
          <a:p>
            <a:r>
              <a:rPr lang="en-US" dirty="0" smtClean="0"/>
              <a:t>Affects every practicing physician</a:t>
            </a:r>
          </a:p>
          <a:p>
            <a:r>
              <a:rPr lang="en-US" dirty="0" smtClean="0"/>
              <a:t>Many negative consequences</a:t>
            </a:r>
          </a:p>
          <a:p>
            <a:r>
              <a:rPr lang="en-US" dirty="0" smtClean="0"/>
              <a:t>Simple countermeasures</a:t>
            </a:r>
          </a:p>
          <a:p>
            <a:r>
              <a:rPr lang="en-US" dirty="0" smtClean="0"/>
              <a:t>Career satisfaction and longevity</a:t>
            </a:r>
          </a:p>
          <a:p>
            <a:r>
              <a:rPr lang="en-US" dirty="0" smtClean="0"/>
              <a:t>Regulatory bodies </a:t>
            </a:r>
            <a:endParaRPr lang="en-US" dirty="0"/>
          </a:p>
        </p:txBody>
      </p:sp>
    </p:spTree>
    <p:extLst>
      <p:ext uri="{BB962C8B-B14F-4D97-AF65-F5344CB8AC3E}">
        <p14:creationId xmlns:p14="http://schemas.microsoft.com/office/powerpoint/2010/main" val="36510921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ACGME Requirement</a:t>
            </a:r>
            <a:endParaRPr lang="en-US" dirty="0"/>
          </a:p>
        </p:txBody>
      </p:sp>
      <p:sp>
        <p:nvSpPr>
          <p:cNvPr id="3" name="Content Placeholder 2"/>
          <p:cNvSpPr>
            <a:spLocks noGrp="1"/>
          </p:cNvSpPr>
          <p:nvPr>
            <p:ph idx="1"/>
          </p:nvPr>
        </p:nvSpPr>
        <p:spPr/>
        <p:txBody>
          <a:bodyPr/>
          <a:lstStyle/>
          <a:p>
            <a:r>
              <a:rPr lang="en-US" dirty="0" smtClean="0"/>
              <a:t>The program must educate all faculty members and residents:</a:t>
            </a:r>
          </a:p>
          <a:p>
            <a:pPr lvl="1"/>
            <a:r>
              <a:rPr lang="en-US" dirty="0" smtClean="0"/>
              <a:t>Recognize the signs of fatigue and sleep deprivation</a:t>
            </a:r>
          </a:p>
          <a:p>
            <a:pPr lvl="1"/>
            <a:r>
              <a:rPr lang="en-US" dirty="0" smtClean="0"/>
              <a:t>Alertness management and fatigue mitigation processes</a:t>
            </a:r>
          </a:p>
          <a:p>
            <a:pPr lvl="1"/>
            <a:r>
              <a:rPr lang="en-US" dirty="0" smtClean="0"/>
              <a:t>Adopt fatigue mitigation processes to manage the potential negative effects of fatigue on patient care and learning</a:t>
            </a:r>
          </a:p>
          <a:p>
            <a:endParaRPr lang="en-US" dirty="0"/>
          </a:p>
        </p:txBody>
      </p:sp>
    </p:spTree>
    <p:extLst>
      <p:ext uri="{BB962C8B-B14F-4D97-AF65-F5344CB8AC3E}">
        <p14:creationId xmlns:p14="http://schemas.microsoft.com/office/powerpoint/2010/main" val="26061849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Sleep Physiology</a:t>
            </a:r>
            <a:endParaRPr lang="en-US" dirty="0"/>
          </a:p>
        </p:txBody>
      </p:sp>
      <p:sp>
        <p:nvSpPr>
          <p:cNvPr id="3" name="Content Placeholder 2"/>
          <p:cNvSpPr>
            <a:spLocks noGrp="1"/>
          </p:cNvSpPr>
          <p:nvPr>
            <p:ph idx="1"/>
          </p:nvPr>
        </p:nvSpPr>
        <p:spPr/>
        <p:txBody>
          <a:bodyPr/>
          <a:lstStyle/>
          <a:p>
            <a:r>
              <a:rPr lang="en-US" dirty="0" smtClean="0"/>
              <a:t>4-stages of sleep</a:t>
            </a:r>
          </a:p>
          <a:p>
            <a:pPr lvl="1"/>
            <a:r>
              <a:rPr lang="en-US" i="1" dirty="0" smtClean="0">
                <a:solidFill>
                  <a:schemeClr val="accent6">
                    <a:lumMod val="60000"/>
                    <a:lumOff val="40000"/>
                  </a:schemeClr>
                </a:solidFill>
              </a:rPr>
              <a:t>Stages 1-3 and REM (rapid eye movement)</a:t>
            </a:r>
          </a:p>
          <a:p>
            <a:pPr lvl="1"/>
            <a:r>
              <a:rPr lang="en-US" i="1" dirty="0" smtClean="0">
                <a:solidFill>
                  <a:schemeClr val="accent6">
                    <a:lumMod val="60000"/>
                    <a:lumOff val="40000"/>
                  </a:schemeClr>
                </a:solidFill>
              </a:rPr>
              <a:t>Each stage varies in length with distinct physiological functions</a:t>
            </a:r>
          </a:p>
          <a:p>
            <a:r>
              <a:rPr lang="en-US" dirty="0" smtClean="0"/>
              <a:t>Requirements change throughout life</a:t>
            </a:r>
          </a:p>
          <a:p>
            <a:r>
              <a:rPr lang="en-US" b="1" dirty="0" smtClean="0"/>
              <a:t>8-hours</a:t>
            </a:r>
            <a:r>
              <a:rPr lang="en-US" dirty="0" smtClean="0">
                <a:solidFill>
                  <a:srgbClr val="FF0000"/>
                </a:solidFill>
              </a:rPr>
              <a:t> </a:t>
            </a:r>
            <a:r>
              <a:rPr lang="en-US" dirty="0" smtClean="0"/>
              <a:t>of sleep </a:t>
            </a:r>
            <a:r>
              <a:rPr lang="en-US" b="1" dirty="0" smtClean="0"/>
              <a:t>required</a:t>
            </a:r>
            <a:r>
              <a:rPr lang="en-US" dirty="0" smtClean="0"/>
              <a:t> to be restorative</a:t>
            </a:r>
          </a:p>
          <a:p>
            <a:r>
              <a:rPr lang="en-US" dirty="0" smtClean="0"/>
              <a:t>Regulated by circadian rhythm</a:t>
            </a:r>
          </a:p>
          <a:p>
            <a:pPr lvl="1">
              <a:buNone/>
            </a:pPr>
            <a:endParaRPr lang="en-US" i="1" dirty="0" smtClean="0">
              <a:solidFill>
                <a:schemeClr val="bg1">
                  <a:lumMod val="50000"/>
                </a:schemeClr>
              </a:solidFill>
            </a:endParaRPr>
          </a:p>
          <a:p>
            <a:endParaRPr lang="en-US" dirty="0" smtClean="0"/>
          </a:p>
        </p:txBody>
      </p:sp>
    </p:spTree>
    <p:extLst>
      <p:ext uri="{BB962C8B-B14F-4D97-AF65-F5344CB8AC3E}">
        <p14:creationId xmlns:p14="http://schemas.microsoft.com/office/powerpoint/2010/main" val="7486134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0"/>
            <a:ext cx="7886700" cy="1325563"/>
          </a:xfrm>
        </p:spPr>
        <p:txBody>
          <a:bodyPr/>
          <a:lstStyle/>
          <a:p>
            <a:r>
              <a:rPr lang="en-US" dirty="0" smtClean="0"/>
              <a:t>Sleep Stages</a:t>
            </a:r>
            <a:endParaRPr lang="en-US" dirty="0"/>
          </a:p>
        </p:txBody>
      </p:sp>
      <p:sp>
        <p:nvSpPr>
          <p:cNvPr id="3" name="Content Placeholder 2"/>
          <p:cNvSpPr>
            <a:spLocks noGrp="1"/>
          </p:cNvSpPr>
          <p:nvPr>
            <p:ph idx="1"/>
          </p:nvPr>
        </p:nvSpPr>
        <p:spPr>
          <a:xfrm>
            <a:off x="212941" y="1099116"/>
            <a:ext cx="8592855" cy="4351338"/>
          </a:xfrm>
        </p:spPr>
        <p:txBody>
          <a:bodyPr>
            <a:normAutofit fontScale="25000" lnSpcReduction="20000"/>
          </a:bodyPr>
          <a:lstStyle/>
          <a:p>
            <a:r>
              <a:rPr lang="en-US" sz="7200" dirty="0"/>
              <a:t>Sleep proceeds in cycles of REM and NREM, the order normally being N1 → N2 → N3 → N2 → REM. </a:t>
            </a:r>
          </a:p>
          <a:p>
            <a:r>
              <a:rPr lang="en-US" sz="7200" dirty="0"/>
              <a:t>Each sleep cycle lasts from </a:t>
            </a:r>
            <a:r>
              <a:rPr lang="en-US" sz="7200" u="sng" dirty="0"/>
              <a:t>90 to 110 minutes </a:t>
            </a:r>
            <a:r>
              <a:rPr lang="en-US" sz="7200" dirty="0"/>
              <a:t>on average,</a:t>
            </a:r>
            <a:r>
              <a:rPr lang="en-US" sz="7200" baseline="30000" dirty="0"/>
              <a:t> </a:t>
            </a:r>
            <a:r>
              <a:rPr lang="en-US" sz="7200" dirty="0"/>
              <a:t>and each stage may have a </a:t>
            </a:r>
            <a:r>
              <a:rPr lang="en-US" sz="7200" u="sng" dirty="0"/>
              <a:t>distinct physiological function. </a:t>
            </a:r>
          </a:p>
          <a:p>
            <a:endParaRPr lang="en-US" sz="7200" u="sng" dirty="0"/>
          </a:p>
          <a:p>
            <a:r>
              <a:rPr lang="en-US" sz="7200" b="1" dirty="0"/>
              <a:t>NREM sleep: </a:t>
            </a:r>
            <a:r>
              <a:rPr lang="en-US" sz="7200" dirty="0"/>
              <a:t>Little dreaming in NREM.</a:t>
            </a:r>
          </a:p>
          <a:p>
            <a:r>
              <a:rPr lang="en-US" sz="7200" b="1" dirty="0"/>
              <a:t>Stage N1:</a:t>
            </a:r>
            <a:r>
              <a:rPr lang="en-US" sz="7200" dirty="0"/>
              <a:t> Somnolence or drowsy sleep. Loose some muscle tone and most conscious awareness of the external environment. Sudden twitches, myoclonus, and hypnagogic hallucinations.</a:t>
            </a:r>
          </a:p>
          <a:p>
            <a:r>
              <a:rPr lang="en-US" sz="7200" b="1" dirty="0"/>
              <a:t>Stage N2</a:t>
            </a:r>
            <a:r>
              <a:rPr lang="en-US" sz="7200" dirty="0"/>
              <a:t>: Conscious awareness of the external environment disappears. 45 to 55% of total sleep in adults.</a:t>
            </a:r>
          </a:p>
          <a:p>
            <a:r>
              <a:rPr lang="en-US" sz="7200" b="1" dirty="0"/>
              <a:t>Stage N3</a:t>
            </a:r>
            <a:r>
              <a:rPr lang="en-US" sz="7200" dirty="0"/>
              <a:t>: Parasomnias as night terrors, bedwetting, sleepwalking, and sleep-talking occur</a:t>
            </a:r>
            <a:r>
              <a:rPr lang="en-US" sz="7200" dirty="0" smtClean="0"/>
              <a:t>.</a:t>
            </a:r>
            <a:endParaRPr lang="en-US" sz="7200" dirty="0"/>
          </a:p>
          <a:p>
            <a:r>
              <a:rPr lang="en-US" sz="7200" b="1" dirty="0"/>
              <a:t>REM sleep:</a:t>
            </a:r>
            <a:r>
              <a:rPr lang="en-US" sz="7200" dirty="0"/>
              <a:t> 20–25% of total sleep time, most dreaming, descending muscular </a:t>
            </a:r>
            <a:r>
              <a:rPr lang="en-US" sz="7200" dirty="0" err="1"/>
              <a:t>atonia</a:t>
            </a:r>
            <a:r>
              <a:rPr lang="en-US" sz="7200" dirty="0"/>
              <a:t>. Such paralysis may be necessary for protection from self-damage through physically acting out scenes from the often-vivid dreams </a:t>
            </a:r>
            <a:r>
              <a:rPr lang="en-US" sz="7200" dirty="0" smtClean="0"/>
              <a:t>during </a:t>
            </a:r>
            <a:r>
              <a:rPr lang="en-US" sz="7200" dirty="0"/>
              <a:t>this stage.</a:t>
            </a:r>
          </a:p>
          <a:p>
            <a:endParaRPr lang="en-US" dirty="0"/>
          </a:p>
        </p:txBody>
      </p:sp>
    </p:spTree>
    <p:extLst>
      <p:ext uri="{BB962C8B-B14F-4D97-AF65-F5344CB8AC3E}">
        <p14:creationId xmlns:p14="http://schemas.microsoft.com/office/powerpoint/2010/main" val="343596653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194</TotalTime>
  <Words>1663</Words>
  <Application>Microsoft Office PowerPoint</Application>
  <PresentationFormat>On-screen Show (4:3)</PresentationFormat>
  <Paragraphs>219</Paragraphs>
  <Slides>32</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Arial</vt:lpstr>
      <vt:lpstr>Calibri</vt:lpstr>
      <vt:lpstr>Calibri Light</vt:lpstr>
      <vt:lpstr>Corbel</vt:lpstr>
      <vt:lpstr>Times New Roman</vt:lpstr>
      <vt:lpstr>Office Theme</vt:lpstr>
      <vt:lpstr>Sleep Deprivation &amp; Fatigue Management</vt:lpstr>
      <vt:lpstr>Case 1</vt:lpstr>
      <vt:lpstr>Case 2</vt:lpstr>
      <vt:lpstr>Case 3</vt:lpstr>
      <vt:lpstr>What do these cases have in common?</vt:lpstr>
      <vt:lpstr>Why learn about sleep deprivation &amp; fatigue?</vt:lpstr>
      <vt:lpstr>ACGME Requirement</vt:lpstr>
      <vt:lpstr>Sleep Physiology</vt:lpstr>
      <vt:lpstr>Sleep Stages</vt:lpstr>
      <vt:lpstr>PowerPoint Presentation</vt:lpstr>
      <vt:lpstr>Are you sleep deprived?</vt:lpstr>
      <vt:lpstr>Consequences of Fatigue</vt:lpstr>
      <vt:lpstr>PowerPoint Presentation</vt:lpstr>
      <vt:lpstr>Two Types of Sleep Loss</vt:lpstr>
      <vt:lpstr>Chronic Partial Sleep Loss</vt:lpstr>
      <vt:lpstr>The effect of one night without sleep on problem solving and immediate recall.</vt:lpstr>
      <vt:lpstr>Effects of sleep deprivation on performance: a meta-analysis</vt:lpstr>
      <vt:lpstr>Impact on Patient Care</vt:lpstr>
      <vt:lpstr>Night Shift Workers</vt:lpstr>
      <vt:lpstr>Countermeasures</vt:lpstr>
      <vt:lpstr>Sleep</vt:lpstr>
      <vt:lpstr>Sleep Tips</vt:lpstr>
      <vt:lpstr>Napping</vt:lpstr>
      <vt:lpstr>NASA on Napping</vt:lpstr>
      <vt:lpstr>Famous Nappers</vt:lpstr>
      <vt:lpstr>Shift Workers</vt:lpstr>
      <vt:lpstr>Sleeping After Night Shifts</vt:lpstr>
      <vt:lpstr>Anchor Sleep</vt:lpstr>
      <vt:lpstr>Exercise and Diet</vt:lpstr>
      <vt:lpstr>Bright Lights</vt:lpstr>
      <vt:lpstr>Fatigue Management Options </vt:lpstr>
      <vt:lpstr>Take Home Points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jason heth</dc:creator>
  <cp:lastModifiedBy>Shannon H. Gignac</cp:lastModifiedBy>
  <cp:revision>12</cp:revision>
  <dcterms:created xsi:type="dcterms:W3CDTF">2018-06-02T16:43:50Z</dcterms:created>
  <dcterms:modified xsi:type="dcterms:W3CDTF">2019-05-01T16:51:12Z</dcterms:modified>
</cp:coreProperties>
</file>