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5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6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7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8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comment1.xml" ContentType="application/vnd.openxmlformats-officedocument.presentationml.comment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1.xml" ContentType="application/vnd.openxmlformats-officedocument.presentationml.notesSlide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9" r:id="rId1"/>
  </p:sldMasterIdLst>
  <p:notesMasterIdLst>
    <p:notesMasterId r:id="rId23"/>
  </p:notesMasterIdLst>
  <p:sldIdLst>
    <p:sldId id="256" r:id="rId2"/>
    <p:sldId id="277" r:id="rId3"/>
    <p:sldId id="276" r:id="rId4"/>
    <p:sldId id="264" r:id="rId5"/>
    <p:sldId id="257" r:id="rId6"/>
    <p:sldId id="278" r:id="rId7"/>
    <p:sldId id="279" r:id="rId8"/>
    <p:sldId id="258" r:id="rId9"/>
    <p:sldId id="271" r:id="rId10"/>
    <p:sldId id="272" r:id="rId11"/>
    <p:sldId id="260" r:id="rId12"/>
    <p:sldId id="265" r:id="rId13"/>
    <p:sldId id="266" r:id="rId14"/>
    <p:sldId id="267" r:id="rId15"/>
    <p:sldId id="270" r:id="rId16"/>
    <p:sldId id="280" r:id="rId17"/>
    <p:sldId id="281" r:id="rId18"/>
    <p:sldId id="273" r:id="rId19"/>
    <p:sldId id="269" r:id="rId20"/>
    <p:sldId id="282" r:id="rId21"/>
    <p:sldId id="275" r:id="rId22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ckie Corley" initials="JC" lastIdx="1" clrIdx="0">
    <p:extLst>
      <p:ext uri="{19B8F6BF-5375-455C-9EA6-DF929625EA0E}">
        <p15:presenceInfo xmlns:p15="http://schemas.microsoft.com/office/powerpoint/2012/main" userId="981e30765852be12" providerId="Windows Live"/>
      </p:ext>
    </p:extLst>
  </p:cmAuthor>
  <p:cmAuthor id="2" name="Microsoft Office User" initials="MOU" lastIdx="2" clrIdx="1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803"/>
  </p:normalViewPr>
  <p:slideViewPr>
    <p:cSldViewPr snapToGrid="0" snapToObjects="1">
      <p:cViewPr varScale="1">
        <p:scale>
          <a:sx n="117" d="100"/>
          <a:sy n="117" d="100"/>
        </p:scale>
        <p:origin x="148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04-03T21:34:02.681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  <p:cm authorId="2" dt="2019-04-03T21:34:02.863" idx="2">
    <p:pos x="106" y="106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04-03T21:34:02.681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  <p:cm authorId="2" dt="2019-04-03T21:34:02.863" idx="2">
    <p:pos x="106" y="106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41455B-42D0-EF40-97CA-125D7ECA12A8}" type="doc">
      <dgm:prSet loTypeId="urn:microsoft.com/office/officeart/2005/8/layout/balance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8BF43F-E44A-054D-B2A6-22D8FD62A46E}">
      <dgm:prSet phldrT="[Text]"/>
      <dgm:spPr/>
      <dgm:t>
        <a:bodyPr/>
        <a:lstStyle/>
        <a:p>
          <a:r>
            <a:rPr lang="en-US" b="1" dirty="0">
              <a:solidFill>
                <a:schemeClr val="tx2"/>
              </a:solidFill>
              <a:latin typeface="Arial"/>
              <a:cs typeface="Arial"/>
            </a:rPr>
            <a:t>Physicians have more prevalent burnout symptoms than other occupations</a:t>
          </a:r>
          <a:endParaRPr lang="en-US" dirty="0"/>
        </a:p>
      </dgm:t>
    </dgm:pt>
    <dgm:pt modelId="{109A324F-F5BF-2E49-8409-B131735E111E}" type="parTrans" cxnId="{A9B57CA3-3F54-634F-9077-AB1F3D79254C}">
      <dgm:prSet/>
      <dgm:spPr/>
      <dgm:t>
        <a:bodyPr/>
        <a:lstStyle/>
        <a:p>
          <a:endParaRPr lang="en-US"/>
        </a:p>
      </dgm:t>
    </dgm:pt>
    <dgm:pt modelId="{B3AF0F6C-1B65-F546-ACD1-7D386F5ED8EC}" type="sibTrans" cxnId="{A9B57CA3-3F54-634F-9077-AB1F3D79254C}">
      <dgm:prSet/>
      <dgm:spPr/>
      <dgm:t>
        <a:bodyPr/>
        <a:lstStyle/>
        <a:p>
          <a:endParaRPr lang="en-US"/>
        </a:p>
      </dgm:t>
    </dgm:pt>
    <dgm:pt modelId="{1BE5BC2B-DCC6-F244-B827-3EDA90A80065}">
      <dgm:prSet phldrT="[Text]" custT="1"/>
      <dgm:spPr/>
      <dgm:t>
        <a:bodyPr/>
        <a:lstStyle/>
        <a:p>
          <a:r>
            <a:rPr lang="en-US" sz="1200" b="1" dirty="0">
              <a:solidFill>
                <a:schemeClr val="tx2"/>
              </a:solidFill>
              <a:highlight>
                <a:srgbClr val="C0C0C0"/>
              </a:highlight>
              <a:latin typeface="Arial"/>
              <a:cs typeface="Arial"/>
            </a:rPr>
            <a:t>Work-life integration satisfaction has gone down in neurosurgeons between 2011-2017 (</a:t>
          </a:r>
          <a:r>
            <a:rPr lang="en-US" sz="1200" b="1" dirty="0" err="1">
              <a:solidFill>
                <a:schemeClr val="tx2"/>
              </a:solidFill>
              <a:highlight>
                <a:srgbClr val="C0C0C0"/>
              </a:highlight>
              <a:latin typeface="Arial"/>
              <a:cs typeface="Arial"/>
            </a:rPr>
            <a:t>Shanafelt</a:t>
          </a:r>
          <a:r>
            <a:rPr lang="en-US" sz="1200" b="1" dirty="0">
              <a:solidFill>
                <a:schemeClr val="tx2"/>
              </a:solidFill>
              <a:highlight>
                <a:srgbClr val="C0C0C0"/>
              </a:highlight>
              <a:latin typeface="Arial"/>
              <a:cs typeface="Arial"/>
            </a:rPr>
            <a:t> et al 2018)</a:t>
          </a:r>
          <a:endParaRPr lang="en-US" sz="1200" dirty="0">
            <a:highlight>
              <a:srgbClr val="C0C0C0"/>
            </a:highlight>
          </a:endParaRPr>
        </a:p>
      </dgm:t>
    </dgm:pt>
    <dgm:pt modelId="{7F9C5817-3C18-DC43-B13E-709FF4CC2111}" type="parTrans" cxnId="{747D53EE-AA7D-4E4B-B1BD-B3164E20C82B}">
      <dgm:prSet/>
      <dgm:spPr/>
      <dgm:t>
        <a:bodyPr/>
        <a:lstStyle/>
        <a:p>
          <a:endParaRPr lang="en-US"/>
        </a:p>
      </dgm:t>
    </dgm:pt>
    <dgm:pt modelId="{9FB6507D-BF63-D54C-9FFE-3643CF3A5920}" type="sibTrans" cxnId="{747D53EE-AA7D-4E4B-B1BD-B3164E20C82B}">
      <dgm:prSet/>
      <dgm:spPr/>
      <dgm:t>
        <a:bodyPr/>
        <a:lstStyle/>
        <a:p>
          <a:endParaRPr lang="en-US"/>
        </a:p>
      </dgm:t>
    </dgm:pt>
    <dgm:pt modelId="{02BCA3AD-220F-C341-B93C-F9118BD92725}">
      <dgm:prSet phldrT="[Text]" custT="1"/>
      <dgm:spPr/>
      <dgm:t>
        <a:bodyPr/>
        <a:lstStyle/>
        <a:p>
          <a:r>
            <a:rPr lang="en-US" sz="1200" b="1" dirty="0">
              <a:solidFill>
                <a:schemeClr val="tx2"/>
              </a:solidFill>
              <a:highlight>
                <a:srgbClr val="C0C0C0"/>
              </a:highlight>
              <a:latin typeface="Arial"/>
              <a:cs typeface="Arial"/>
            </a:rPr>
            <a:t>Neurosurgeons are no exception (about 40% report burnout symptoms)</a:t>
          </a:r>
          <a:endParaRPr lang="en-US" sz="1200" dirty="0">
            <a:highlight>
              <a:srgbClr val="C0C0C0"/>
            </a:highlight>
          </a:endParaRPr>
        </a:p>
      </dgm:t>
    </dgm:pt>
    <dgm:pt modelId="{8D4FAA67-3CF0-564C-A87C-4476DC37B58B}" type="parTrans" cxnId="{2DF56D27-912F-C648-8D39-D253A61FA4A6}">
      <dgm:prSet/>
      <dgm:spPr/>
      <dgm:t>
        <a:bodyPr/>
        <a:lstStyle/>
        <a:p>
          <a:endParaRPr lang="en-US"/>
        </a:p>
      </dgm:t>
    </dgm:pt>
    <dgm:pt modelId="{731271C8-0051-3545-AA91-3BE18220921F}" type="sibTrans" cxnId="{2DF56D27-912F-C648-8D39-D253A61FA4A6}">
      <dgm:prSet/>
      <dgm:spPr/>
      <dgm:t>
        <a:bodyPr/>
        <a:lstStyle/>
        <a:p>
          <a:endParaRPr lang="en-US"/>
        </a:p>
      </dgm:t>
    </dgm:pt>
    <dgm:pt modelId="{7CD9DA7A-7625-6444-9D3B-F77163ED4FD2}">
      <dgm:prSet phldrT="[Text]"/>
      <dgm:spPr/>
      <dgm:t>
        <a:bodyPr/>
        <a:lstStyle/>
        <a:p>
          <a:r>
            <a:rPr lang="en-US"/>
            <a:t>Individual</a:t>
          </a:r>
          <a:r>
            <a:rPr lang="en-US" baseline="0"/>
            <a:t> and organizational interventions can result in meaningful reductions in physician burnout </a:t>
          </a:r>
          <a:endParaRPr lang="en-US"/>
        </a:p>
      </dgm:t>
    </dgm:pt>
    <dgm:pt modelId="{DEC1A142-660B-0B49-9F3B-5DC355FA9304}" type="parTrans" cxnId="{3DC3D411-BF4D-9B4C-BE70-F89A230294AF}">
      <dgm:prSet/>
      <dgm:spPr/>
      <dgm:t>
        <a:bodyPr/>
        <a:lstStyle/>
        <a:p>
          <a:endParaRPr lang="en-US"/>
        </a:p>
      </dgm:t>
    </dgm:pt>
    <dgm:pt modelId="{0DF21C79-A0F3-DB42-B686-B965700B90A6}" type="sibTrans" cxnId="{3DC3D411-BF4D-9B4C-BE70-F89A230294AF}">
      <dgm:prSet/>
      <dgm:spPr/>
      <dgm:t>
        <a:bodyPr/>
        <a:lstStyle/>
        <a:p>
          <a:endParaRPr lang="en-US"/>
        </a:p>
      </dgm:t>
    </dgm:pt>
    <dgm:pt modelId="{734179E1-9433-6C4B-9D2F-162E6D9CC875}">
      <dgm:prSet phldrT="[Text]" custT="1"/>
      <dgm:spPr/>
      <dgm:t>
        <a:bodyPr/>
        <a:lstStyle/>
        <a:p>
          <a:r>
            <a:rPr lang="en-US" sz="1200" dirty="0"/>
            <a:t>Motivation and wellness come from meaning, rewarding</a:t>
          </a:r>
          <a:r>
            <a:rPr lang="en-US" sz="1200" baseline="0" dirty="0"/>
            <a:t> the process not the outcome and appreciation (</a:t>
          </a:r>
          <a:r>
            <a:rPr lang="en-US" sz="1200" baseline="0" dirty="0" err="1"/>
            <a:t>Ariely</a:t>
          </a:r>
          <a:r>
            <a:rPr lang="en-US" sz="1200" baseline="0" dirty="0"/>
            <a:t> 2017)</a:t>
          </a:r>
          <a:endParaRPr lang="en-US" sz="1200" dirty="0"/>
        </a:p>
      </dgm:t>
    </dgm:pt>
    <dgm:pt modelId="{4C2CCE2C-03B8-E641-82FB-E5DB5627BE4C}" type="parTrans" cxnId="{97F04E7E-E344-764B-A6CC-4F8892EE4CF7}">
      <dgm:prSet/>
      <dgm:spPr/>
      <dgm:t>
        <a:bodyPr/>
        <a:lstStyle/>
        <a:p>
          <a:endParaRPr lang="en-US"/>
        </a:p>
      </dgm:t>
    </dgm:pt>
    <dgm:pt modelId="{A7B53B8F-B66D-CA4B-A982-799ABD40A660}" type="sibTrans" cxnId="{97F04E7E-E344-764B-A6CC-4F8892EE4CF7}">
      <dgm:prSet/>
      <dgm:spPr/>
      <dgm:t>
        <a:bodyPr/>
        <a:lstStyle/>
        <a:p>
          <a:endParaRPr lang="en-US"/>
        </a:p>
      </dgm:t>
    </dgm:pt>
    <dgm:pt modelId="{6AF6BA68-9F2E-2641-9611-241139D80418}">
      <dgm:prSet phldrT="[Text]" custT="1"/>
      <dgm:spPr/>
      <dgm:t>
        <a:bodyPr/>
        <a:lstStyle/>
        <a:p>
          <a:r>
            <a:rPr lang="en-US" sz="1200" dirty="0"/>
            <a:t>Prior</a:t>
          </a:r>
          <a:r>
            <a:rPr lang="en-US" sz="1200" baseline="0" dirty="0"/>
            <a:t> programs, for example, Stanford’s time-banking System promote flexibility, wellness, and work-life integration (</a:t>
          </a:r>
          <a:r>
            <a:rPr lang="en-US" sz="1200" baseline="0" dirty="0" err="1"/>
            <a:t>Fassiotto</a:t>
          </a:r>
          <a:r>
            <a:rPr lang="en-US" sz="1200" baseline="0" dirty="0"/>
            <a:t> 2018)</a:t>
          </a:r>
          <a:endParaRPr lang="en-US" sz="1200" dirty="0"/>
        </a:p>
      </dgm:t>
    </dgm:pt>
    <dgm:pt modelId="{185EF61A-D0FC-6741-8491-8C0AC520B878}" type="parTrans" cxnId="{E1EEE9BB-6692-8443-99BB-2C521DACC3AD}">
      <dgm:prSet/>
      <dgm:spPr/>
      <dgm:t>
        <a:bodyPr/>
        <a:lstStyle/>
        <a:p>
          <a:endParaRPr lang="en-US"/>
        </a:p>
      </dgm:t>
    </dgm:pt>
    <dgm:pt modelId="{4340B31F-F3C2-804D-A13E-17909EA021C6}" type="sibTrans" cxnId="{E1EEE9BB-6692-8443-99BB-2C521DACC3AD}">
      <dgm:prSet/>
      <dgm:spPr/>
      <dgm:t>
        <a:bodyPr/>
        <a:lstStyle/>
        <a:p>
          <a:endParaRPr lang="en-US"/>
        </a:p>
      </dgm:t>
    </dgm:pt>
    <dgm:pt modelId="{1A160BEE-806E-6C43-A41A-D7529585F8E8}">
      <dgm:prSet phldrT="[Text]" custT="1"/>
      <dgm:spPr/>
      <dgm:t>
        <a:bodyPr/>
        <a:lstStyle/>
        <a:p>
          <a:r>
            <a:rPr lang="en-US" sz="1200" dirty="0"/>
            <a:t>Successful programs understand the drivers of professional</a:t>
          </a:r>
          <a:r>
            <a:rPr lang="en-US" sz="1200" baseline="0" dirty="0"/>
            <a:t> fulfillment, use specific approaches to fix flaws in organizational culture, and measure their success (</a:t>
          </a:r>
          <a:r>
            <a:rPr lang="en-US" sz="1200" baseline="0" dirty="0" err="1"/>
            <a:t>Shanafelt</a:t>
          </a:r>
          <a:r>
            <a:rPr lang="en-US" sz="1200" baseline="0" dirty="0"/>
            <a:t> 2019)</a:t>
          </a:r>
          <a:endParaRPr lang="en-US" sz="1200" dirty="0"/>
        </a:p>
      </dgm:t>
    </dgm:pt>
    <dgm:pt modelId="{210E07B2-F809-4549-8A2A-FEE065A8BD7E}" type="parTrans" cxnId="{CEDFA0C9-A350-8440-8E2B-27EA482F4E7F}">
      <dgm:prSet/>
      <dgm:spPr/>
      <dgm:t>
        <a:bodyPr/>
        <a:lstStyle/>
        <a:p>
          <a:endParaRPr lang="en-US"/>
        </a:p>
      </dgm:t>
    </dgm:pt>
    <dgm:pt modelId="{718122E4-0AC2-8341-B624-D7428380AC53}" type="sibTrans" cxnId="{CEDFA0C9-A350-8440-8E2B-27EA482F4E7F}">
      <dgm:prSet/>
      <dgm:spPr/>
      <dgm:t>
        <a:bodyPr/>
        <a:lstStyle/>
        <a:p>
          <a:endParaRPr lang="en-US"/>
        </a:p>
      </dgm:t>
    </dgm:pt>
    <dgm:pt modelId="{1BCDAD13-A15B-C64B-9D4D-34F57E2591F9}" type="pres">
      <dgm:prSet presAssocID="{F641455B-42D0-EF40-97CA-125D7ECA12A8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DC9F52B0-1932-8849-948D-55C6F25F5C89}" type="pres">
      <dgm:prSet presAssocID="{F641455B-42D0-EF40-97CA-125D7ECA12A8}" presName="dummyMaxCanvas" presStyleCnt="0"/>
      <dgm:spPr/>
    </dgm:pt>
    <dgm:pt modelId="{BE783565-062D-A346-9478-2E0E31EE2C87}" type="pres">
      <dgm:prSet presAssocID="{F641455B-42D0-EF40-97CA-125D7ECA12A8}" presName="parentComposite" presStyleCnt="0"/>
      <dgm:spPr/>
    </dgm:pt>
    <dgm:pt modelId="{D014DCDD-85AA-5843-9AC1-8BEDCEFEB541}" type="pres">
      <dgm:prSet presAssocID="{F641455B-42D0-EF40-97CA-125D7ECA12A8}" presName="parent1" presStyleLbl="alignAccFollowNode1" presStyleIdx="0" presStyleCnt="4" custLinFactNeighborX="10698" custLinFactNeighborY="85761">
        <dgm:presLayoutVars>
          <dgm:chMax val="4"/>
        </dgm:presLayoutVars>
      </dgm:prSet>
      <dgm:spPr/>
    </dgm:pt>
    <dgm:pt modelId="{6E9BC012-0A61-F544-B0FF-4C82A86FD0DA}" type="pres">
      <dgm:prSet presAssocID="{F641455B-42D0-EF40-97CA-125D7ECA12A8}" presName="parent2" presStyleLbl="alignAccFollowNode1" presStyleIdx="1" presStyleCnt="4" custLinFactNeighborX="13483" custLinFactNeighborY="21632">
        <dgm:presLayoutVars>
          <dgm:chMax val="4"/>
        </dgm:presLayoutVars>
      </dgm:prSet>
      <dgm:spPr/>
    </dgm:pt>
    <dgm:pt modelId="{294E7C9E-8696-544A-8D4A-4616AECA4692}" type="pres">
      <dgm:prSet presAssocID="{F641455B-42D0-EF40-97CA-125D7ECA12A8}" presName="childrenComposite" presStyleCnt="0"/>
      <dgm:spPr/>
    </dgm:pt>
    <dgm:pt modelId="{7E10EAED-1E8F-2540-A774-B696F62F505D}" type="pres">
      <dgm:prSet presAssocID="{F641455B-42D0-EF40-97CA-125D7ECA12A8}" presName="dummyMaxCanvas_ChildArea" presStyleCnt="0"/>
      <dgm:spPr/>
    </dgm:pt>
    <dgm:pt modelId="{2EAE7C34-613E-B643-9EB2-57E78C2E3DFD}" type="pres">
      <dgm:prSet presAssocID="{F641455B-42D0-EF40-97CA-125D7ECA12A8}" presName="fulcrum" presStyleLbl="alignAccFollowNode1" presStyleIdx="2" presStyleCnt="4"/>
      <dgm:spPr/>
    </dgm:pt>
    <dgm:pt modelId="{51E09B46-8FED-1D45-8E26-9BE3B21A6200}" type="pres">
      <dgm:prSet presAssocID="{F641455B-42D0-EF40-97CA-125D7ECA12A8}" presName="balance_23" presStyleLbl="alignAccFollowNode1" presStyleIdx="3" presStyleCnt="4" custScaleY="105899">
        <dgm:presLayoutVars>
          <dgm:bulletEnabled val="1"/>
        </dgm:presLayoutVars>
      </dgm:prSet>
      <dgm:spPr/>
    </dgm:pt>
    <dgm:pt modelId="{45858AE4-AE49-2441-874D-B1BC0D2ADD67}" type="pres">
      <dgm:prSet presAssocID="{F641455B-42D0-EF40-97CA-125D7ECA12A8}" presName="right_23_1" presStyleLbl="node1" presStyleIdx="0" presStyleCnt="5">
        <dgm:presLayoutVars>
          <dgm:bulletEnabled val="1"/>
        </dgm:presLayoutVars>
      </dgm:prSet>
      <dgm:spPr/>
    </dgm:pt>
    <dgm:pt modelId="{1FE06B07-1AF3-D049-A53D-879381E5814B}" type="pres">
      <dgm:prSet presAssocID="{F641455B-42D0-EF40-97CA-125D7ECA12A8}" presName="right_23_2" presStyleLbl="node1" presStyleIdx="1" presStyleCnt="5">
        <dgm:presLayoutVars>
          <dgm:bulletEnabled val="1"/>
        </dgm:presLayoutVars>
      </dgm:prSet>
      <dgm:spPr/>
    </dgm:pt>
    <dgm:pt modelId="{3FD3427B-D7EC-194B-92BB-CC593F45D1A1}" type="pres">
      <dgm:prSet presAssocID="{F641455B-42D0-EF40-97CA-125D7ECA12A8}" presName="right_23_3" presStyleLbl="node1" presStyleIdx="2" presStyleCnt="5" custScaleX="112937">
        <dgm:presLayoutVars>
          <dgm:bulletEnabled val="1"/>
        </dgm:presLayoutVars>
      </dgm:prSet>
      <dgm:spPr/>
    </dgm:pt>
    <dgm:pt modelId="{7AAD22E3-42EC-B149-8331-373234656145}" type="pres">
      <dgm:prSet presAssocID="{F641455B-42D0-EF40-97CA-125D7ECA12A8}" presName="left_23_1" presStyleLbl="node1" presStyleIdx="3" presStyleCnt="5" custLinFactNeighborY="1771">
        <dgm:presLayoutVars>
          <dgm:bulletEnabled val="1"/>
        </dgm:presLayoutVars>
      </dgm:prSet>
      <dgm:spPr/>
    </dgm:pt>
    <dgm:pt modelId="{1EFB9BB9-2404-F14E-929F-FD53996AB0D6}" type="pres">
      <dgm:prSet presAssocID="{F641455B-42D0-EF40-97CA-125D7ECA12A8}" presName="left_23_2" presStyleLbl="node1" presStyleIdx="4" presStyleCnt="5" custLinFactNeighborX="-551" custLinFactNeighborY="-2819">
        <dgm:presLayoutVars>
          <dgm:bulletEnabled val="1"/>
        </dgm:presLayoutVars>
      </dgm:prSet>
      <dgm:spPr/>
    </dgm:pt>
  </dgm:ptLst>
  <dgm:cxnLst>
    <dgm:cxn modelId="{3DC3D411-BF4D-9B4C-BE70-F89A230294AF}" srcId="{F641455B-42D0-EF40-97CA-125D7ECA12A8}" destId="{7CD9DA7A-7625-6444-9D3B-F77163ED4FD2}" srcOrd="1" destOrd="0" parTransId="{DEC1A142-660B-0B49-9F3B-5DC355FA9304}" sibTransId="{0DF21C79-A0F3-DB42-B686-B965700B90A6}"/>
    <dgm:cxn modelId="{2DF56D27-912F-C648-8D39-D253A61FA4A6}" srcId="{638BF43F-E44A-054D-B2A6-22D8FD62A46E}" destId="{02BCA3AD-220F-C341-B93C-F9118BD92725}" srcOrd="1" destOrd="0" parTransId="{8D4FAA67-3CF0-564C-A87C-4476DC37B58B}" sibTransId="{731271C8-0051-3545-AA91-3BE18220921F}"/>
    <dgm:cxn modelId="{26DE4547-E49D-084B-AB61-EAF0AB99B09B}" type="presOf" srcId="{1BE5BC2B-DCC6-F244-B827-3EDA90A80065}" destId="{7AAD22E3-42EC-B149-8331-373234656145}" srcOrd="0" destOrd="0" presId="urn:microsoft.com/office/officeart/2005/8/layout/balance1"/>
    <dgm:cxn modelId="{33C91053-4DA2-4F4E-9E06-BF7776762DF1}" type="presOf" srcId="{F641455B-42D0-EF40-97CA-125D7ECA12A8}" destId="{1BCDAD13-A15B-C64B-9D4D-34F57E2591F9}" srcOrd="0" destOrd="0" presId="urn:microsoft.com/office/officeart/2005/8/layout/balance1"/>
    <dgm:cxn modelId="{93790D61-537E-A348-8AE9-65C54ABA7425}" type="presOf" srcId="{734179E1-9433-6C4B-9D2F-162E6D9CC875}" destId="{45858AE4-AE49-2441-874D-B1BC0D2ADD67}" srcOrd="0" destOrd="0" presId="urn:microsoft.com/office/officeart/2005/8/layout/balance1"/>
    <dgm:cxn modelId="{49D1696C-38DD-704C-8AE1-24C391D25597}" type="presOf" srcId="{7CD9DA7A-7625-6444-9D3B-F77163ED4FD2}" destId="{6E9BC012-0A61-F544-B0FF-4C82A86FD0DA}" srcOrd="0" destOrd="0" presId="urn:microsoft.com/office/officeart/2005/8/layout/balance1"/>
    <dgm:cxn modelId="{8E8B857D-6528-6D4C-9EFD-98487DDBFE72}" type="presOf" srcId="{02BCA3AD-220F-C341-B93C-F9118BD92725}" destId="{1EFB9BB9-2404-F14E-929F-FD53996AB0D6}" srcOrd="0" destOrd="0" presId="urn:microsoft.com/office/officeart/2005/8/layout/balance1"/>
    <dgm:cxn modelId="{97F04E7E-E344-764B-A6CC-4F8892EE4CF7}" srcId="{7CD9DA7A-7625-6444-9D3B-F77163ED4FD2}" destId="{734179E1-9433-6C4B-9D2F-162E6D9CC875}" srcOrd="0" destOrd="0" parTransId="{4C2CCE2C-03B8-E641-82FB-E5DB5627BE4C}" sibTransId="{A7B53B8F-B66D-CA4B-A982-799ABD40A660}"/>
    <dgm:cxn modelId="{CBBD969A-38AC-E148-AFBE-B6175905D475}" type="presOf" srcId="{6AF6BA68-9F2E-2641-9611-241139D80418}" destId="{1FE06B07-1AF3-D049-A53D-879381E5814B}" srcOrd="0" destOrd="0" presId="urn:microsoft.com/office/officeart/2005/8/layout/balance1"/>
    <dgm:cxn modelId="{A9B57CA3-3F54-634F-9077-AB1F3D79254C}" srcId="{F641455B-42D0-EF40-97CA-125D7ECA12A8}" destId="{638BF43F-E44A-054D-B2A6-22D8FD62A46E}" srcOrd="0" destOrd="0" parTransId="{109A324F-F5BF-2E49-8409-B131735E111E}" sibTransId="{B3AF0F6C-1B65-F546-ACD1-7D386F5ED8EC}"/>
    <dgm:cxn modelId="{A71B82A8-3260-A046-ACB0-5E97C3A6528A}" type="presOf" srcId="{1A160BEE-806E-6C43-A41A-D7529585F8E8}" destId="{3FD3427B-D7EC-194B-92BB-CC593F45D1A1}" srcOrd="0" destOrd="0" presId="urn:microsoft.com/office/officeart/2005/8/layout/balance1"/>
    <dgm:cxn modelId="{E1EEE9BB-6692-8443-99BB-2C521DACC3AD}" srcId="{7CD9DA7A-7625-6444-9D3B-F77163ED4FD2}" destId="{6AF6BA68-9F2E-2641-9611-241139D80418}" srcOrd="1" destOrd="0" parTransId="{185EF61A-D0FC-6741-8491-8C0AC520B878}" sibTransId="{4340B31F-F3C2-804D-A13E-17909EA021C6}"/>
    <dgm:cxn modelId="{BE7246C7-9188-8244-9272-9BC2DEEBF004}" type="presOf" srcId="{638BF43F-E44A-054D-B2A6-22D8FD62A46E}" destId="{D014DCDD-85AA-5843-9AC1-8BEDCEFEB541}" srcOrd="0" destOrd="0" presId="urn:microsoft.com/office/officeart/2005/8/layout/balance1"/>
    <dgm:cxn modelId="{CEDFA0C9-A350-8440-8E2B-27EA482F4E7F}" srcId="{7CD9DA7A-7625-6444-9D3B-F77163ED4FD2}" destId="{1A160BEE-806E-6C43-A41A-D7529585F8E8}" srcOrd="2" destOrd="0" parTransId="{210E07B2-F809-4549-8A2A-FEE065A8BD7E}" sibTransId="{718122E4-0AC2-8341-B624-D7428380AC53}"/>
    <dgm:cxn modelId="{747D53EE-AA7D-4E4B-B1BD-B3164E20C82B}" srcId="{638BF43F-E44A-054D-B2A6-22D8FD62A46E}" destId="{1BE5BC2B-DCC6-F244-B827-3EDA90A80065}" srcOrd="0" destOrd="0" parTransId="{7F9C5817-3C18-DC43-B13E-709FF4CC2111}" sibTransId="{9FB6507D-BF63-D54C-9FFE-3643CF3A5920}"/>
    <dgm:cxn modelId="{97C98B71-987B-A149-8706-5C25CD6B1CC6}" type="presParOf" srcId="{1BCDAD13-A15B-C64B-9D4D-34F57E2591F9}" destId="{DC9F52B0-1932-8849-948D-55C6F25F5C89}" srcOrd="0" destOrd="0" presId="urn:microsoft.com/office/officeart/2005/8/layout/balance1"/>
    <dgm:cxn modelId="{1A1CBCDA-F588-7647-B9A3-6E2C6969BAD8}" type="presParOf" srcId="{1BCDAD13-A15B-C64B-9D4D-34F57E2591F9}" destId="{BE783565-062D-A346-9478-2E0E31EE2C87}" srcOrd="1" destOrd="0" presId="urn:microsoft.com/office/officeart/2005/8/layout/balance1"/>
    <dgm:cxn modelId="{1D7681FB-08DA-4C46-931A-2CC8D9787152}" type="presParOf" srcId="{BE783565-062D-A346-9478-2E0E31EE2C87}" destId="{D014DCDD-85AA-5843-9AC1-8BEDCEFEB541}" srcOrd="0" destOrd="0" presId="urn:microsoft.com/office/officeart/2005/8/layout/balance1"/>
    <dgm:cxn modelId="{DE5EF62E-37FE-0243-910A-C000FE1CD24B}" type="presParOf" srcId="{BE783565-062D-A346-9478-2E0E31EE2C87}" destId="{6E9BC012-0A61-F544-B0FF-4C82A86FD0DA}" srcOrd="1" destOrd="0" presId="urn:microsoft.com/office/officeart/2005/8/layout/balance1"/>
    <dgm:cxn modelId="{E021DD64-F458-3447-9049-1871BD7AA648}" type="presParOf" srcId="{1BCDAD13-A15B-C64B-9D4D-34F57E2591F9}" destId="{294E7C9E-8696-544A-8D4A-4616AECA4692}" srcOrd="2" destOrd="0" presId="urn:microsoft.com/office/officeart/2005/8/layout/balance1"/>
    <dgm:cxn modelId="{8A6CF77F-C68B-404D-A2FD-66F76A746659}" type="presParOf" srcId="{294E7C9E-8696-544A-8D4A-4616AECA4692}" destId="{7E10EAED-1E8F-2540-A774-B696F62F505D}" srcOrd="0" destOrd="0" presId="urn:microsoft.com/office/officeart/2005/8/layout/balance1"/>
    <dgm:cxn modelId="{1EC333D6-B429-9A4E-AB80-947744B86A7C}" type="presParOf" srcId="{294E7C9E-8696-544A-8D4A-4616AECA4692}" destId="{2EAE7C34-613E-B643-9EB2-57E78C2E3DFD}" srcOrd="1" destOrd="0" presId="urn:microsoft.com/office/officeart/2005/8/layout/balance1"/>
    <dgm:cxn modelId="{A4794F2F-40EB-FF44-B286-71E1349A62BE}" type="presParOf" srcId="{294E7C9E-8696-544A-8D4A-4616AECA4692}" destId="{51E09B46-8FED-1D45-8E26-9BE3B21A6200}" srcOrd="2" destOrd="0" presId="urn:microsoft.com/office/officeart/2005/8/layout/balance1"/>
    <dgm:cxn modelId="{63E51EFB-5689-5C43-B639-8AA915B3D627}" type="presParOf" srcId="{294E7C9E-8696-544A-8D4A-4616AECA4692}" destId="{45858AE4-AE49-2441-874D-B1BC0D2ADD67}" srcOrd="3" destOrd="0" presId="urn:microsoft.com/office/officeart/2005/8/layout/balance1"/>
    <dgm:cxn modelId="{82D771F0-3B45-5A4D-AF3D-1FBC248F8403}" type="presParOf" srcId="{294E7C9E-8696-544A-8D4A-4616AECA4692}" destId="{1FE06B07-1AF3-D049-A53D-879381E5814B}" srcOrd="4" destOrd="0" presId="urn:microsoft.com/office/officeart/2005/8/layout/balance1"/>
    <dgm:cxn modelId="{C3078D30-E8F8-2D4D-89B2-9E12BEAFE5D4}" type="presParOf" srcId="{294E7C9E-8696-544A-8D4A-4616AECA4692}" destId="{3FD3427B-D7EC-194B-92BB-CC593F45D1A1}" srcOrd="5" destOrd="0" presId="urn:microsoft.com/office/officeart/2005/8/layout/balance1"/>
    <dgm:cxn modelId="{FC543AD5-2875-E44E-8159-9953BC9C2329}" type="presParOf" srcId="{294E7C9E-8696-544A-8D4A-4616AECA4692}" destId="{7AAD22E3-42EC-B149-8331-373234656145}" srcOrd="6" destOrd="0" presId="urn:microsoft.com/office/officeart/2005/8/layout/balance1"/>
    <dgm:cxn modelId="{E1D46B91-C7F0-904B-B79D-ADE44D7BF8AB}" type="presParOf" srcId="{294E7C9E-8696-544A-8D4A-4616AECA4692}" destId="{1EFB9BB9-2404-F14E-929F-FD53996AB0D6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14DCDD-85AA-5843-9AC1-8BEDCEFEB541}">
      <dsp:nvSpPr>
        <dsp:cNvPr id="0" name=""/>
        <dsp:cNvSpPr/>
      </dsp:nvSpPr>
      <dsp:spPr>
        <a:xfrm>
          <a:off x="8409284" y="1103051"/>
          <a:ext cx="2298617" cy="127700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2"/>
              </a:solidFill>
              <a:latin typeface="Arial"/>
              <a:cs typeface="Arial"/>
            </a:rPr>
            <a:t>Physicians have more prevalent burnout symptoms than other occupations</a:t>
          </a:r>
          <a:endParaRPr lang="en-US" sz="1500" kern="1200" dirty="0"/>
        </a:p>
      </dsp:txBody>
      <dsp:txXfrm>
        <a:off x="8446686" y="1140453"/>
        <a:ext cx="2223813" cy="1202205"/>
      </dsp:txXfrm>
    </dsp:sp>
    <dsp:sp modelId="{6E9BC012-0A61-F544-B0FF-4C82A86FD0DA}">
      <dsp:nvSpPr>
        <dsp:cNvPr id="0" name=""/>
        <dsp:cNvSpPr/>
      </dsp:nvSpPr>
      <dsp:spPr>
        <a:xfrm>
          <a:off x="11793526" y="284117"/>
          <a:ext cx="2298617" cy="127700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Individual</a:t>
          </a:r>
          <a:r>
            <a:rPr lang="en-US" sz="1500" kern="1200" baseline="0"/>
            <a:t> and organizational interventions can result in meaningful reductions in physician burnout </a:t>
          </a:r>
          <a:endParaRPr lang="en-US" sz="1500" kern="1200"/>
        </a:p>
      </dsp:txBody>
      <dsp:txXfrm>
        <a:off x="11830928" y="321519"/>
        <a:ext cx="2223813" cy="1202205"/>
      </dsp:txXfrm>
    </dsp:sp>
    <dsp:sp modelId="{2EAE7C34-613E-B643-9EB2-57E78C2E3DFD}">
      <dsp:nvSpPr>
        <dsp:cNvPr id="0" name=""/>
        <dsp:cNvSpPr/>
      </dsp:nvSpPr>
      <dsp:spPr>
        <a:xfrm>
          <a:off x="10478171" y="5435167"/>
          <a:ext cx="957757" cy="957757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E09B46-8FED-1D45-8E26-9BE3B21A6200}">
      <dsp:nvSpPr>
        <dsp:cNvPr id="0" name=""/>
        <dsp:cNvSpPr/>
      </dsp:nvSpPr>
      <dsp:spPr>
        <a:xfrm rot="240000">
          <a:off x="7913353" y="5012901"/>
          <a:ext cx="6087392" cy="4256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858AE4-AE49-2441-874D-B1BC0D2ADD67}">
      <dsp:nvSpPr>
        <dsp:cNvPr id="0" name=""/>
        <dsp:cNvSpPr/>
      </dsp:nvSpPr>
      <dsp:spPr>
        <a:xfrm rot="240000">
          <a:off x="11534254" y="4019758"/>
          <a:ext cx="2293517" cy="106854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Motivation and wellness come from meaning, rewarding</a:t>
          </a:r>
          <a:r>
            <a:rPr lang="en-US" sz="1200" kern="1200" baseline="0" dirty="0"/>
            <a:t> the process not the outcome and appreciation (</a:t>
          </a:r>
          <a:r>
            <a:rPr lang="en-US" sz="1200" kern="1200" baseline="0" dirty="0" err="1"/>
            <a:t>Ariely</a:t>
          </a:r>
          <a:r>
            <a:rPr lang="en-US" sz="1200" kern="1200" baseline="0" dirty="0"/>
            <a:t> 2017)</a:t>
          </a:r>
          <a:endParaRPr lang="en-US" sz="1200" kern="1200" dirty="0"/>
        </a:p>
      </dsp:txBody>
      <dsp:txXfrm>
        <a:off x="11586416" y="4071920"/>
        <a:ext cx="2189193" cy="964220"/>
      </dsp:txXfrm>
    </dsp:sp>
    <dsp:sp modelId="{1FE06B07-1AF3-D049-A53D-879381E5814B}">
      <dsp:nvSpPr>
        <dsp:cNvPr id="0" name=""/>
        <dsp:cNvSpPr/>
      </dsp:nvSpPr>
      <dsp:spPr>
        <a:xfrm rot="240000">
          <a:off x="11617260" y="2870449"/>
          <a:ext cx="2293517" cy="106854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Prior</a:t>
          </a:r>
          <a:r>
            <a:rPr lang="en-US" sz="1200" kern="1200" baseline="0" dirty="0"/>
            <a:t> programs, for example, Stanford’s time-banking System promote flexibility, wellness, and work-life integration (</a:t>
          </a:r>
          <a:r>
            <a:rPr lang="en-US" sz="1200" kern="1200" baseline="0" dirty="0" err="1"/>
            <a:t>Fassiotto</a:t>
          </a:r>
          <a:r>
            <a:rPr lang="en-US" sz="1200" kern="1200" baseline="0" dirty="0"/>
            <a:t> 2018)</a:t>
          </a:r>
          <a:endParaRPr lang="en-US" sz="1200" kern="1200" dirty="0"/>
        </a:p>
      </dsp:txBody>
      <dsp:txXfrm>
        <a:off x="11669422" y="2922611"/>
        <a:ext cx="2189193" cy="964220"/>
      </dsp:txXfrm>
    </dsp:sp>
    <dsp:sp modelId="{3FD3427B-D7EC-194B-92BB-CC593F45D1A1}">
      <dsp:nvSpPr>
        <dsp:cNvPr id="0" name=""/>
        <dsp:cNvSpPr/>
      </dsp:nvSpPr>
      <dsp:spPr>
        <a:xfrm rot="240000">
          <a:off x="11546323" y="1757445"/>
          <a:ext cx="2601401" cy="10470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Successful programs understand the drivers of professional</a:t>
          </a:r>
          <a:r>
            <a:rPr lang="en-US" sz="1200" kern="1200" baseline="0" dirty="0"/>
            <a:t> fulfillment, use specific approaches to fix flaws in organizational culture, and measure their success (</a:t>
          </a:r>
          <a:r>
            <a:rPr lang="en-US" sz="1200" kern="1200" baseline="0" dirty="0" err="1"/>
            <a:t>Shanafelt</a:t>
          </a:r>
          <a:r>
            <a:rPr lang="en-US" sz="1200" kern="1200" baseline="0" dirty="0"/>
            <a:t> 2019)</a:t>
          </a:r>
          <a:endParaRPr lang="en-US" sz="1200" kern="1200" dirty="0"/>
        </a:p>
      </dsp:txBody>
      <dsp:txXfrm>
        <a:off x="11597434" y="1808556"/>
        <a:ext cx="2499179" cy="944793"/>
      </dsp:txXfrm>
    </dsp:sp>
    <dsp:sp modelId="{7AAD22E3-42EC-B149-8331-373234656145}">
      <dsp:nvSpPr>
        <dsp:cNvPr id="0" name=""/>
        <dsp:cNvSpPr/>
      </dsp:nvSpPr>
      <dsp:spPr>
        <a:xfrm rot="240000">
          <a:off x="8245953" y="3811607"/>
          <a:ext cx="2293517" cy="106854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2"/>
              </a:solidFill>
              <a:highlight>
                <a:srgbClr val="C0C0C0"/>
              </a:highlight>
              <a:latin typeface="Arial"/>
              <a:cs typeface="Arial"/>
            </a:rPr>
            <a:t>Work-life integration satisfaction has gone down in neurosurgeons between 2011-2017 (</a:t>
          </a:r>
          <a:r>
            <a:rPr lang="en-US" sz="1200" b="1" kern="1200" dirty="0" err="1">
              <a:solidFill>
                <a:schemeClr val="tx2"/>
              </a:solidFill>
              <a:highlight>
                <a:srgbClr val="C0C0C0"/>
              </a:highlight>
              <a:latin typeface="Arial"/>
              <a:cs typeface="Arial"/>
            </a:rPr>
            <a:t>Shanafelt</a:t>
          </a:r>
          <a:r>
            <a:rPr lang="en-US" sz="1200" b="1" kern="1200" dirty="0">
              <a:solidFill>
                <a:schemeClr val="tx2"/>
              </a:solidFill>
              <a:highlight>
                <a:srgbClr val="C0C0C0"/>
              </a:highlight>
              <a:latin typeface="Arial"/>
              <a:cs typeface="Arial"/>
            </a:rPr>
            <a:t> et al 2018)</a:t>
          </a:r>
          <a:endParaRPr lang="en-US" sz="1200" kern="1200" dirty="0">
            <a:highlight>
              <a:srgbClr val="C0C0C0"/>
            </a:highlight>
          </a:endParaRPr>
        </a:p>
      </dsp:txBody>
      <dsp:txXfrm>
        <a:off x="8298115" y="3863769"/>
        <a:ext cx="2189193" cy="964220"/>
      </dsp:txXfrm>
    </dsp:sp>
    <dsp:sp modelId="{1EFB9BB9-2404-F14E-929F-FD53996AB0D6}">
      <dsp:nvSpPr>
        <dsp:cNvPr id="0" name=""/>
        <dsp:cNvSpPr/>
      </dsp:nvSpPr>
      <dsp:spPr>
        <a:xfrm rot="240000">
          <a:off x="8315942" y="2606028"/>
          <a:ext cx="2293517" cy="106854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2"/>
              </a:solidFill>
              <a:highlight>
                <a:srgbClr val="C0C0C0"/>
              </a:highlight>
              <a:latin typeface="Arial"/>
              <a:cs typeface="Arial"/>
            </a:rPr>
            <a:t>Neurosurgeons are no exception (about 40% report burnout symptoms)</a:t>
          </a:r>
          <a:endParaRPr lang="en-US" sz="1200" kern="1200" dirty="0">
            <a:highlight>
              <a:srgbClr val="C0C0C0"/>
            </a:highlight>
          </a:endParaRPr>
        </a:p>
      </dsp:txBody>
      <dsp:txXfrm>
        <a:off x="8368104" y="2658190"/>
        <a:ext cx="2189193" cy="9642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E7740-EC1D-4341-BE20-262B15C91632}" type="datetimeFigureOut">
              <a:rPr lang="en-US" smtClean="0"/>
              <a:t>5/19/19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E8BE88-386A-E743-9692-8DC15B10F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29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Where is the Depersonalization</a:t>
            </a:r>
            <a:r>
              <a:rPr lang="en-US" baseline="0" dirty="0"/>
              <a:t> data from? 2016 our residents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8BE88-386A-E743-9692-8DC15B10F4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8974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60% consented, </a:t>
            </a:r>
            <a:r>
              <a:rPr lang="en-US" sz="1200" dirty="0"/>
              <a:t>In particular, the first question, “through my work, I feel that I have a positive influence on others” raised from an average of 5 (a few times a week) to 6 (every day) during the pilot period.   Line where it isn’t positive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Can  you compare last Jul through Oct</a:t>
            </a:r>
            <a:r>
              <a:rPr lang="en-US" sz="1200" baseline="0" dirty="0"/>
              <a:t> 2018 to Jan through April 2019 to show improvement or use a bar graph approach since I don’t really see much of a difference, or you could put a linear regression line </a:t>
            </a:r>
            <a:r>
              <a:rPr lang="en-US" sz="1200" baseline="0" dirty="0" err="1"/>
              <a:t>shoing</a:t>
            </a:r>
            <a:r>
              <a:rPr lang="en-US" sz="1200" baseline="0" dirty="0"/>
              <a:t> it going up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aseline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Answer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Value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-1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Question skipped, unanswered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never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few times per year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once a month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few times per month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once a week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few times per year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every day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142" name="Google Shape;142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12048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60% consented  any data on average from before we started that could be on graph? Nice to know what </a:t>
            </a:r>
            <a:r>
              <a:rPr lang="en-US"/>
              <a:t>the question is?</a:t>
            </a:r>
            <a:endParaRPr/>
          </a:p>
        </p:txBody>
      </p:sp>
      <p:sp>
        <p:nvSpPr>
          <p:cNvPr id="142" name="Google Shape;142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4527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Sotille</a:t>
            </a:r>
            <a:r>
              <a:rPr lang="en-US" dirty="0"/>
              <a:t> – positive vs. negative interactions (70 – 2 or 3 neg to </a:t>
            </a:r>
            <a:r>
              <a:rPr lang="en-US" dirty="0" err="1"/>
              <a:t>pos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8BE88-386A-E743-9692-8DC15B10F4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65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pics here – next JUMP, duke I&amp;E, duke neurosurgery logos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8BE88-386A-E743-9692-8DC15B10F4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400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Goes on to say… 1. culture of guidance, 2. understand what motivates people, 3. drive results collaboratively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8BE88-386A-E743-9692-8DC15B10F4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928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8BE88-386A-E743-9692-8DC15B10F4E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53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3159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time period is this over,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8BE88-386A-E743-9692-8DC15B10F4E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726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Again</a:t>
            </a:r>
            <a:r>
              <a:rPr lang="en-US" baseline="0" dirty="0"/>
              <a:t> realize weekly but do you have more recent data, is it different since this is pretty old data, do you have something from Jan 2019 to maybe April 2019?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8BE88-386A-E743-9692-8DC15B10F4E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654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sure I understand this 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8BE88-386A-E743-9692-8DC15B10F4E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62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EDECE-5E22-E54F-A3FD-CBC9E12891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E715C0-F69E-014F-8B44-F7049E4689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51EA06-266B-4248-BB06-6578419AD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2D94-9A48-FB43-9AF3-31E675EC4014}" type="datetimeFigureOut">
              <a:rPr lang="en-US" smtClean="0"/>
              <a:t>5/19/19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270B3-FCAE-4749-BCEE-A74C25E9B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B5C92-C7BD-5A46-B21E-778A61B84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141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C0239-86AE-8B47-A936-2A5A0ADE8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3BC847-1B88-4D44-A0A5-98C41436AB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728C8E-DF60-684D-9615-BBEEC30E8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2D94-9A48-FB43-9AF3-31E675EC4014}" type="datetimeFigureOut">
              <a:rPr lang="en-US" smtClean="0"/>
              <a:t>5/19/19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28D9E0-2312-A642-82FD-506944796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970217-EBDA-2949-BA38-A61C74757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4EE11-D55C-4940-B75D-87998428E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293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D8ED46-B2FE-814E-833B-837C3214BE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010FED-763A-C24B-8EB4-85F0D0DB4E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C764F-27FC-3640-B385-1DC92B9AE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2D94-9A48-FB43-9AF3-31E675EC4014}" type="datetimeFigureOut">
              <a:rPr lang="en-US" smtClean="0"/>
              <a:t>5/19/19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1DA12-AE02-1C49-B2A2-A76CEBB46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1589FE-671E-844F-8C59-E90B606F8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4EE11-D55C-4940-B75D-87998428E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173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801BE-5995-5A46-B933-93EFEE828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41E06-CA8C-D744-9A76-5A4A05877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8F195-31D3-FB44-B500-3AE42EB7E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2D94-9A48-FB43-9AF3-31E675EC4014}" type="datetimeFigureOut">
              <a:rPr lang="en-US" smtClean="0"/>
              <a:t>5/19/19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20B86-6992-9C4D-9A2F-A2B9149B1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1AE5E-7067-2F40-8935-367E6EAB2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4EE11-D55C-4940-B75D-87998428E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750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7E5AB-8182-6F47-9409-F5474FB79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24C26C-034F-6C4B-B581-C9C04EDA2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44BB3E-07AF-AB4B-9498-9DFC7B1C4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2D94-9A48-FB43-9AF3-31E675EC4014}" type="datetimeFigureOut">
              <a:rPr lang="en-US" smtClean="0"/>
              <a:t>5/19/19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46E9CE-4549-F64A-9879-1D41B157E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8135A-54CF-024C-B648-A132607D8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4EE11-D55C-4940-B75D-87998428E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999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17EC2-376B-554C-B0A1-7C86D3160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2E3DE-5D42-7243-95B3-F3ADE5C045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44CB81-B2ED-5249-8648-CC5F304772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51D9D7-07F2-554C-98DE-9F6339D1E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2D94-9A48-FB43-9AF3-31E675EC4014}" type="datetimeFigureOut">
              <a:rPr lang="en-US" smtClean="0"/>
              <a:t>5/19/19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AC8DEE-CDD9-C94E-9317-4B131066D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764BA7-FF72-7C48-B09C-6D76C891F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4EE11-D55C-4940-B75D-87998428E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287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EDC55-8981-124F-BD47-A8422E214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BAC7B1-1280-854A-B30A-C98025DA42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D2D0A1-28B0-C143-B307-AFDA35FF02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AACBD1-20D5-B34C-B4BB-7A4AA547F1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7EDEE8-8D32-ED48-B93A-55AD9D2294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B71D9A-E769-5142-BF7F-2517091C0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2D94-9A48-FB43-9AF3-31E675EC4014}" type="datetimeFigureOut">
              <a:rPr lang="en-US" smtClean="0"/>
              <a:t>5/19/19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F050E7-DBCA-6142-8649-853434EC8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DC1FDA-9BE5-4140-BED7-697D8F584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4EE11-D55C-4940-B75D-87998428E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8668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E4C5F-D8A0-6741-9FBF-93B3C48CB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BBE6DA-E438-B54C-8D82-5B93FD31C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2D94-9A48-FB43-9AF3-31E675EC4014}" type="datetimeFigureOut">
              <a:rPr lang="en-US" smtClean="0"/>
              <a:t>5/19/19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EC0562-78DD-BB44-B4C8-4A81769C8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577681-5926-5848-A0B6-866219977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4EE11-D55C-4940-B75D-87998428E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79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A4C201-BEA4-1542-A3D1-BD7E0478C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2D94-9A48-FB43-9AF3-31E675EC4014}" type="datetimeFigureOut">
              <a:rPr lang="en-US" smtClean="0"/>
              <a:t>5/19/19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4DE01A-8CED-9C47-B499-5D4CA6DE8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D01370-0515-1546-9949-4CCAFFB0A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4EE11-D55C-4940-B75D-87998428E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450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869EF-83D9-CC47-825E-DC5E61547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4539B-5CDA-9749-AB6D-CB897ABBC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3AA186-916C-524C-BE16-FF263B978B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BCD178-528B-BB4B-A8CE-338BB4C07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2D94-9A48-FB43-9AF3-31E675EC4014}" type="datetimeFigureOut">
              <a:rPr lang="en-US" smtClean="0"/>
              <a:t>5/19/19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3DB325-80A4-C64E-8F2D-B103EDC96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BD53FD-FC75-004D-BB4F-3B03E8B19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753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FAA36-AE67-E941-A0B7-9224DFC67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AE2401-C79D-AB4A-BB38-99016E7414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0E78B9-B57C-0E43-A536-CC00EB2BF3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27A430-4665-D441-9132-BC22790A1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2D94-9A48-FB43-9AF3-31E675EC4014}" type="datetimeFigureOut">
              <a:rPr lang="en-US" smtClean="0"/>
              <a:t>5/19/19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052A19-4025-594E-AAB4-8A38C70CC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F96CB2-899A-F146-A062-7F8742BE5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4EE11-D55C-4940-B75D-87998428E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44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C58B3F-D553-B44E-BE2B-EDA16CCCF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871A9-AC84-6048-B68A-8CADF64540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284CB-020C-3944-A8B6-9BC0276C89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F2D94-9A48-FB43-9AF3-31E675EC4014}" type="datetimeFigureOut">
              <a:rPr lang="en-US" smtClean="0"/>
              <a:t>5/19/19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CBBD83-62EB-DD42-A000-6DBA2589C0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034A4-52B9-AE41-B781-5CFD4265AA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4EE11-D55C-4940-B75D-87998428E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47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19.xml"/><Relationship Id="rId7" Type="http://schemas.openxmlformats.org/officeDocument/2006/relationships/image" Target="../media/image23.PNG"/><Relationship Id="rId2" Type="http://schemas.openxmlformats.org/officeDocument/2006/relationships/tags" Target="../tags/tag18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10.bin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21.xml"/><Relationship Id="rId7" Type="http://schemas.openxmlformats.org/officeDocument/2006/relationships/image" Target="../media/image26.emf"/><Relationship Id="rId2" Type="http://schemas.openxmlformats.org/officeDocument/2006/relationships/tags" Target="../tags/tag20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tags" Target="../tags/tag23.xml"/><Relationship Id="rId7" Type="http://schemas.openxmlformats.org/officeDocument/2006/relationships/image" Target="../media/image29.emf"/><Relationship Id="rId2" Type="http://schemas.openxmlformats.org/officeDocument/2006/relationships/tags" Target="../tags/tag2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tags" Target="../tags/tag25.xml"/><Relationship Id="rId7" Type="http://schemas.openxmlformats.org/officeDocument/2006/relationships/image" Target="../media/image31.emf"/><Relationship Id="rId2" Type="http://schemas.openxmlformats.org/officeDocument/2006/relationships/tags" Target="../tags/tag24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3.bin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9.emf"/><Relationship Id="rId5" Type="http://schemas.openxmlformats.org/officeDocument/2006/relationships/oleObject" Target="../embeddings/oleObject14.bin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40.emf"/><Relationship Id="rId4" Type="http://schemas.openxmlformats.org/officeDocument/2006/relationships/oleObject" Target="../embeddings/oleObject1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tags" Target="../tags/tag7.xml"/><Relationship Id="rId7" Type="http://schemas.openxmlformats.org/officeDocument/2006/relationships/image" Target="../media/image5.emf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tags" Target="../tags/tag9.xml"/><Relationship Id="rId7" Type="http://schemas.openxmlformats.org/officeDocument/2006/relationships/image" Target="../media/image8.emf"/><Relationship Id="rId12" Type="http://schemas.microsoft.com/office/2007/relationships/diagramDrawing" Target="../diagrams/drawing1.xml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11" Type="http://schemas.openxmlformats.org/officeDocument/2006/relationships/diagramColors" Target="../diagrams/colors1.xml"/><Relationship Id="rId5" Type="http://schemas.openxmlformats.org/officeDocument/2006/relationships/notesSlide" Target="../notesSlides/notesSlide2.xml"/><Relationship Id="rId10" Type="http://schemas.openxmlformats.org/officeDocument/2006/relationships/diagramQuickStyle" Target="../diagrams/quickStyle1.xml"/><Relationship Id="rId4" Type="http://schemas.openxmlformats.org/officeDocument/2006/relationships/slideLayout" Target="../slideLayouts/slideLayout2.xml"/><Relationship Id="rId9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11.xml"/><Relationship Id="rId7" Type="http://schemas.openxmlformats.org/officeDocument/2006/relationships/image" Target="../media/image9.emf"/><Relationship Id="rId2" Type="http://schemas.openxmlformats.org/officeDocument/2006/relationships/tags" Target="../tags/tag10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tags" Target="../tags/tag13.xml"/><Relationship Id="rId7" Type="http://schemas.openxmlformats.org/officeDocument/2006/relationships/image" Target="../media/image12.emf"/><Relationship Id="rId2" Type="http://schemas.openxmlformats.org/officeDocument/2006/relationships/tags" Target="../tags/tag1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15.xml"/><Relationship Id="rId7" Type="http://schemas.openxmlformats.org/officeDocument/2006/relationships/image" Target="../media/image15.png"/><Relationship Id="rId2" Type="http://schemas.openxmlformats.org/officeDocument/2006/relationships/tags" Target="../tags/tag1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8.bin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17.xml"/><Relationship Id="rId7" Type="http://schemas.openxmlformats.org/officeDocument/2006/relationships/image" Target="../media/image18.emf"/><Relationship Id="rId2" Type="http://schemas.openxmlformats.org/officeDocument/2006/relationships/tags" Target="../tags/tag1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21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DD4E0FDC-66A6-B646-A89E-3EC9FC819E2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857432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"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AC63F291-5B54-0046-9767-911A1E39FB1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4500" b="1" dirty="0">
              <a:latin typeface="Calibri Light" panose="020F0302020204030204" pitchFamily="34" charset="0"/>
              <a:ea typeface="+mj-ea"/>
              <a:sym typeface="Calibri Light" panose="020F03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DEA411-82E6-D54B-9F20-5D4945CC3AF3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36000"/>
          </a:blip>
          <a:stretch>
            <a:fillRect/>
          </a:stretch>
        </p:blipFill>
        <p:spPr>
          <a:xfrm>
            <a:off x="0" y="357370"/>
            <a:ext cx="9144000" cy="616503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61000"/>
              </a:srgbClr>
            </a:outerShdw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3772" y="4144552"/>
            <a:ext cx="7772400" cy="2387599"/>
          </a:xfrm>
        </p:spPr>
        <p:txBody>
          <a:bodyPr>
            <a:normAutofit fontScale="55000" lnSpcReduction="20000"/>
          </a:bodyPr>
          <a:lstStyle/>
          <a:p>
            <a:r>
              <a:rPr lang="en-US" sz="3400" dirty="0"/>
              <a:t>Theresa Williamson, MD</a:t>
            </a:r>
          </a:p>
          <a:p>
            <a:r>
              <a:rPr lang="en-US" sz="3400" dirty="0"/>
              <a:t>PGY5 Duke Neurosurgery</a:t>
            </a:r>
          </a:p>
          <a:p>
            <a:endParaRPr lang="en-US" sz="3400" dirty="0"/>
          </a:p>
          <a:p>
            <a:r>
              <a:rPr lang="en-US" sz="3400" dirty="0"/>
              <a:t>(Jacquelyn Corley MD, Michael Haglund MD PhD, John Sampson MD PhD)</a:t>
            </a:r>
          </a:p>
          <a:p>
            <a:endParaRPr lang="en-US" sz="3400" dirty="0"/>
          </a:p>
          <a:p>
            <a:r>
              <a:rPr lang="en-US" sz="3400" dirty="0"/>
              <a:t>SNS Annual Meeting 2019</a:t>
            </a:r>
          </a:p>
          <a:p>
            <a:r>
              <a:rPr lang="en-US" sz="3400" dirty="0"/>
              <a:t>Seattle, Washington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752249"/>
            <a:ext cx="6858000" cy="2387600"/>
          </a:xfrm>
        </p:spPr>
        <p:txBody>
          <a:bodyPr/>
          <a:lstStyle/>
          <a:p>
            <a:r>
              <a:rPr lang="en-US" b="1" dirty="0"/>
              <a:t>Developing and Promoting Resilience in a Neurosurgical Program</a:t>
            </a:r>
          </a:p>
        </p:txBody>
      </p:sp>
    </p:spTree>
    <p:extLst>
      <p:ext uri="{BB962C8B-B14F-4D97-AF65-F5344CB8AC3E}">
        <p14:creationId xmlns:p14="http://schemas.microsoft.com/office/powerpoint/2010/main" val="1830268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9A0793B-B5AE-1F44-8AC3-4D46562956D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2056239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3"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13357F8A-76B7-1642-AB89-6ADEFBE8C14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3300" dirty="0">
              <a:latin typeface="Calibri Light" panose="020F0302020204030204" pitchFamily="34" charset="0"/>
              <a:ea typeface="+mj-ea"/>
              <a:sym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2CF053-F212-FC43-8747-F4D01BAD3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7796"/>
            <a:ext cx="7886700" cy="1325563"/>
          </a:xfrm>
        </p:spPr>
        <p:txBody>
          <a:bodyPr/>
          <a:lstStyle/>
          <a:p>
            <a:r>
              <a:rPr lang="en-US" dirty="0"/>
              <a:t>Components of </a:t>
            </a:r>
            <a:r>
              <a:rPr lang="en-US" dirty="0" err="1"/>
              <a:t>WellSpentMD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6BF0AD2-E981-F14D-87CE-C0BFB4003D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1600913" y="1904687"/>
            <a:ext cx="2691936" cy="4788058"/>
          </a:xfrm>
          <a:ln w="25400">
            <a:solidFill>
              <a:schemeClr val="accent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6FF935-4B3E-9540-95C3-A80175E45162}"/>
              </a:ext>
            </a:extLst>
          </p:cNvPr>
          <p:cNvSpPr txBox="1"/>
          <p:nvPr/>
        </p:nvSpPr>
        <p:spPr>
          <a:xfrm>
            <a:off x="2013670" y="1383110"/>
            <a:ext cx="214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Personal Profile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6D849D-FE7F-D648-BA0D-7C143AAF14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39422" y="1904687"/>
            <a:ext cx="2588071" cy="4603315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747E028-94CE-D74C-AB80-D99CF6EF173C}"/>
              </a:ext>
            </a:extLst>
          </p:cNvPr>
          <p:cNvSpPr txBox="1"/>
          <p:nvPr/>
        </p:nvSpPr>
        <p:spPr>
          <a:xfrm>
            <a:off x="5443900" y="1244611"/>
            <a:ext cx="1979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Wellness Resources</a:t>
            </a:r>
          </a:p>
        </p:txBody>
      </p:sp>
    </p:spTree>
    <p:extLst>
      <p:ext uri="{BB962C8B-B14F-4D97-AF65-F5344CB8AC3E}">
        <p14:creationId xmlns:p14="http://schemas.microsoft.com/office/powerpoint/2010/main" val="3955518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/>
          <p:nvPr/>
        </p:nvSpPr>
        <p:spPr>
          <a:xfrm>
            <a:off x="546805" y="1903347"/>
            <a:ext cx="4422760" cy="4472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22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- </a:t>
            </a:r>
            <a:r>
              <a:rPr lang="en-US" sz="220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Mixpanel</a:t>
            </a:r>
            <a:r>
              <a:rPr lang="en-US" sz="22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analytics usage data</a:t>
            </a:r>
          </a:p>
          <a:p>
            <a:pPr lvl="0"/>
            <a:endParaRPr lang="en-US" sz="22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/>
            <a:r>
              <a:rPr lang="en-US" sz="22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- Application prompts members to answer </a:t>
            </a:r>
            <a:r>
              <a:rPr lang="en-US" sz="2200" b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four key pulse questions from the</a:t>
            </a:r>
            <a:r>
              <a:rPr lang="en-US" sz="22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2200" b="1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Masloch</a:t>
            </a:r>
            <a:r>
              <a:rPr lang="en-US" sz="2200" b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Burnout Inventory </a:t>
            </a:r>
            <a:r>
              <a:rPr lang="en-US" sz="22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(MBI) twice weekly. </a:t>
            </a:r>
          </a:p>
          <a:p>
            <a:pPr lvl="0"/>
            <a:endParaRPr lang="en-US" sz="22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/>
            <a:r>
              <a:rPr lang="en-US" sz="22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- The results of the MBI questions were recorded and de-identified by the program. </a:t>
            </a:r>
            <a:endParaRPr sz="22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894E24-3819-D048-A24E-C774218F8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8658" y="900940"/>
            <a:ext cx="3186346" cy="5667448"/>
          </a:xfrm>
          <a:prstGeom prst="rect">
            <a:avLst/>
          </a:prstGeom>
        </p:spPr>
      </p:pic>
      <p:sp>
        <p:nvSpPr>
          <p:cNvPr id="10" name="Right Arrow 9">
            <a:extLst>
              <a:ext uri="{FF2B5EF4-FFF2-40B4-BE49-F238E27FC236}">
                <a16:creationId xmlns:a16="http://schemas.microsoft.com/office/drawing/2014/main" id="{EA6EBF98-E171-734D-BBB6-4DE4A06D7C89}"/>
              </a:ext>
            </a:extLst>
          </p:cNvPr>
          <p:cNvSpPr/>
          <p:nvPr/>
        </p:nvSpPr>
        <p:spPr>
          <a:xfrm>
            <a:off x="4969565" y="3429000"/>
            <a:ext cx="655983" cy="5466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4399DFB-202F-734E-BDD3-03D79DA67314}"/>
              </a:ext>
            </a:extLst>
          </p:cNvPr>
          <p:cNvSpPr txBox="1">
            <a:spLocks/>
          </p:cNvSpPr>
          <p:nvPr/>
        </p:nvSpPr>
        <p:spPr>
          <a:xfrm>
            <a:off x="348162" y="271851"/>
            <a:ext cx="7556313" cy="11161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Components of </a:t>
            </a:r>
            <a:r>
              <a:rPr lang="en-US" dirty="0" err="1">
                <a:solidFill>
                  <a:schemeClr val="tx1"/>
                </a:solidFill>
              </a:rPr>
              <a:t>WellSpentMD</a:t>
            </a:r>
            <a:r>
              <a:rPr lang="en-US" dirty="0">
                <a:solidFill>
                  <a:schemeClr val="tx1"/>
                </a:solidFill>
              </a:rPr>
              <a:t>: Feedback</a:t>
            </a:r>
          </a:p>
        </p:txBody>
      </p:sp>
    </p:spTree>
    <p:extLst>
      <p:ext uri="{BB962C8B-B14F-4D97-AF65-F5344CB8AC3E}">
        <p14:creationId xmlns:p14="http://schemas.microsoft.com/office/powerpoint/2010/main" val="624755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BE49202-BACE-6A42-8F6D-AA7234B8EC8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3226110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7" name="think-cell Slide" r:id="rId6" imgW="7772400" imgH="10058400" progId="TCLayout.ActiveDocument.1">
                  <p:embed/>
                </p:oleObj>
              </mc:Choice>
              <mc:Fallback>
                <p:oleObj name="think-cell Slide" r:id="rId6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31C97AA3-0A63-6D40-9EB5-F99A791234C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3300" dirty="0">
              <a:latin typeface="Calibri Light" panose="020F0302020204030204" pitchFamily="34" charset="0"/>
              <a:ea typeface="+mj-ea"/>
              <a:sym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8849"/>
            <a:ext cx="7886700" cy="1325563"/>
          </a:xfrm>
        </p:spPr>
        <p:txBody>
          <a:bodyPr/>
          <a:lstStyle/>
          <a:p>
            <a:r>
              <a:rPr lang="en-US" dirty="0"/>
              <a:t>What We’ve Seen: Total Usage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E49D0D-494F-3346-8D28-693B0C99C16E}"/>
              </a:ext>
            </a:extLst>
          </p:cNvPr>
          <p:cNvSpPr/>
          <p:nvPr/>
        </p:nvSpPr>
        <p:spPr>
          <a:xfrm>
            <a:off x="179614" y="4929634"/>
            <a:ext cx="87847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Summary of 11 month trial period</a:t>
            </a:r>
          </a:p>
          <a:p>
            <a:endParaRPr lang="en-US" dirty="0"/>
          </a:p>
          <a:p>
            <a:r>
              <a:rPr lang="en-US" dirty="0"/>
              <a:t>74 % of faculty and residents invited to the pilot used the application. </a:t>
            </a:r>
          </a:p>
          <a:p>
            <a:endParaRPr lang="en-US" dirty="0"/>
          </a:p>
          <a:p>
            <a:r>
              <a:rPr lang="en-US" dirty="0"/>
              <a:t>Though  77% of users reached the </a:t>
            </a:r>
            <a:r>
              <a:rPr lang="en-US" dirty="0" err="1"/>
              <a:t>docdollar</a:t>
            </a:r>
            <a:r>
              <a:rPr lang="en-US" dirty="0"/>
              <a:t> threshold to redeem a reward only 13% have done so.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17EDBE-7A16-B84F-A78F-7BD32E956B6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8369" b="37329"/>
          <a:stretch/>
        </p:blipFill>
        <p:spPr>
          <a:xfrm>
            <a:off x="0" y="1023257"/>
            <a:ext cx="9144000" cy="35922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65AD494-02B6-D745-BB9B-BA4CB6EBFA7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875" t="14909" b="15163"/>
          <a:stretch/>
        </p:blipFill>
        <p:spPr>
          <a:xfrm>
            <a:off x="4139836" y="2743199"/>
            <a:ext cx="4955237" cy="268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06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60796818-AC6E-DE41-8703-66D3E8F7BE6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7654123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1" name="think-cell Slide" r:id="rId6" imgW="7772400" imgH="10058400" progId="TCLayout.ActiveDocument.1">
                  <p:embed/>
                </p:oleObj>
              </mc:Choice>
              <mc:Fallback>
                <p:oleObj name="think-cell Slide" r:id="rId6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31631C30-B526-EB42-9D76-99658B0A435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2400" dirty="0">
              <a:latin typeface="Calibri Light" panose="020F0302020204030204" pitchFamily="34" charset="0"/>
              <a:ea typeface="+mj-ea"/>
              <a:sym typeface="Calibri Light" panose="020F03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ECAF22-0C36-F844-9DE5-1B6081D2432D}"/>
              </a:ext>
            </a:extLst>
          </p:cNvPr>
          <p:cNvSpPr txBox="1"/>
          <p:nvPr/>
        </p:nvSpPr>
        <p:spPr>
          <a:xfrm>
            <a:off x="1328056" y="5705029"/>
            <a:ext cx="6019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en-US" dirty="0"/>
              <a:t>Newsfeed is the most popular feature</a:t>
            </a:r>
          </a:p>
          <a:p>
            <a:pPr marL="285750" indent="-285750" algn="ctr">
              <a:buFontTx/>
              <a:buChar char="-"/>
            </a:pPr>
            <a:r>
              <a:rPr lang="en-US" dirty="0"/>
              <a:t>Usage varies daily</a:t>
            </a:r>
          </a:p>
          <a:p>
            <a:pPr marL="285750" indent="-285750" algn="ctr">
              <a:buFontTx/>
              <a:buChar char="-"/>
            </a:pPr>
            <a:r>
              <a:rPr lang="en-US" dirty="0"/>
              <a:t>Identifying Trends points out needs for intervention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D39E564-70F3-5C42-8FAC-D5B2663C741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9143" b="15554"/>
          <a:stretch/>
        </p:blipFill>
        <p:spPr>
          <a:xfrm>
            <a:off x="0" y="729343"/>
            <a:ext cx="9144000" cy="49756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270566"/>
            <a:ext cx="9067800" cy="1325563"/>
          </a:xfrm>
        </p:spPr>
        <p:txBody>
          <a:bodyPr>
            <a:normAutofit/>
          </a:bodyPr>
          <a:lstStyle/>
          <a:p>
            <a:r>
              <a:rPr lang="en-US" sz="2400" dirty="0"/>
              <a:t>Trends in Views of the </a:t>
            </a:r>
            <a:r>
              <a:rPr lang="en-US" sz="2400" dirty="0" err="1"/>
              <a:t>Newfeed</a:t>
            </a:r>
            <a:r>
              <a:rPr lang="en-US" sz="2400" dirty="0"/>
              <a:t>, Likes, and </a:t>
            </a:r>
            <a:r>
              <a:rPr lang="en-US" sz="2400" dirty="0" err="1"/>
              <a:t>DocDollars</a:t>
            </a:r>
            <a:r>
              <a:rPr lang="en-US" sz="2400" dirty="0"/>
              <a:t> Shared</a:t>
            </a:r>
          </a:p>
        </p:txBody>
      </p:sp>
    </p:spTree>
    <p:extLst>
      <p:ext uri="{BB962C8B-B14F-4D97-AF65-F5344CB8AC3E}">
        <p14:creationId xmlns:p14="http://schemas.microsoft.com/office/powerpoint/2010/main" val="1820447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C398911-0029-0040-B0B1-15334E69375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3780502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5" name="think-cell Slide" r:id="rId6" imgW="7772400" imgH="10058400" progId="TCLayout.ActiveDocument.1">
                  <p:embed/>
                </p:oleObj>
              </mc:Choice>
              <mc:Fallback>
                <p:oleObj name="think-cell Slide" r:id="rId6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6F2DC80E-84AC-9D4E-B465-74419633F04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3300">
              <a:latin typeface="Calibri Light" panose="020F0302020204030204" pitchFamily="34" charset="0"/>
              <a:ea typeface="+mj-ea"/>
              <a:sym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What We’ve Seen: Responsiveness to Notifications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0589"/>
            <a:ext cx="9144000" cy="3546718"/>
          </a:xfrm>
          <a:prstGeom prst="rect">
            <a:avLst/>
          </a:prstGeom>
        </p:spPr>
      </p:pic>
      <p:sp>
        <p:nvSpPr>
          <p:cNvPr id="5" name="Lightning Bolt 4"/>
          <p:cNvSpPr/>
          <p:nvPr/>
        </p:nvSpPr>
        <p:spPr>
          <a:xfrm>
            <a:off x="2669241" y="3854666"/>
            <a:ext cx="658906" cy="1210235"/>
          </a:xfrm>
          <a:prstGeom prst="lightningBol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30505" y="3485334"/>
            <a:ext cx="1479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Notification</a:t>
            </a:r>
          </a:p>
        </p:txBody>
      </p:sp>
    </p:spTree>
    <p:extLst>
      <p:ext uri="{BB962C8B-B14F-4D97-AF65-F5344CB8AC3E}">
        <p14:creationId xmlns:p14="http://schemas.microsoft.com/office/powerpoint/2010/main" val="1411548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1E43BD-F3A5-7B49-9B3F-7538D1E72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5809" y="1242209"/>
            <a:ext cx="6348149" cy="437357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76CFEA3-F43B-B54E-A479-B0EB911F9C0E}"/>
              </a:ext>
            </a:extLst>
          </p:cNvPr>
          <p:cNvSpPr txBox="1">
            <a:spLocks/>
          </p:cNvSpPr>
          <p:nvPr/>
        </p:nvSpPr>
        <p:spPr>
          <a:xfrm>
            <a:off x="457200" y="301531"/>
            <a:ext cx="7556313" cy="11161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Trends in Wellness Scores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7CCB3B-5E6F-B847-A820-F9034CED3D47}"/>
              </a:ext>
            </a:extLst>
          </p:cNvPr>
          <p:cNvSpPr/>
          <p:nvPr/>
        </p:nvSpPr>
        <p:spPr>
          <a:xfrm>
            <a:off x="-43543" y="1627788"/>
            <a:ext cx="291722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/>
              <a:t>31 users over the study period</a:t>
            </a:r>
          </a:p>
          <a:p>
            <a:pPr marL="285750" indent="-285750">
              <a:buFontTx/>
              <a:buChar char="-"/>
            </a:pPr>
            <a:endParaRPr lang="en-US" sz="1400" dirty="0"/>
          </a:p>
          <a:p>
            <a:pPr marL="285750" indent="-285750">
              <a:buFontTx/>
              <a:buChar char="-"/>
            </a:pPr>
            <a:r>
              <a:rPr lang="en-US" sz="1400" dirty="0"/>
              <a:t>19 were residents and 12 attendings </a:t>
            </a:r>
          </a:p>
          <a:p>
            <a:pPr marL="285750" indent="-285750">
              <a:buFontTx/>
              <a:buChar char="-"/>
            </a:pPr>
            <a:endParaRPr lang="en-US" sz="1400" dirty="0"/>
          </a:p>
          <a:p>
            <a:pPr marL="285750" indent="-285750">
              <a:buFontTx/>
              <a:buChar char="-"/>
            </a:pPr>
            <a:r>
              <a:rPr lang="en-US" sz="1400" dirty="0"/>
              <a:t>Questions four was skipped 48% of the time, followed by question three (47%), question two (42%), question one (41%). </a:t>
            </a:r>
          </a:p>
          <a:p>
            <a:pPr marL="285750" indent="-285750">
              <a:buFontTx/>
              <a:buChar char="-"/>
            </a:pPr>
            <a:endParaRPr lang="en-US" sz="1400" dirty="0"/>
          </a:p>
          <a:p>
            <a:pPr marL="285750" indent="-285750">
              <a:buFontTx/>
              <a:buChar char="-"/>
            </a:pPr>
            <a:r>
              <a:rPr lang="en-US" sz="1400" dirty="0"/>
              <a:t>Trend towards improvement in pulse MBI questions amongst residents (0.24 points over the course of the study for all questions averaged). </a:t>
            </a:r>
            <a:endParaRPr lang="en-US" sz="1400" dirty="0">
              <a:latin typeface="Arial"/>
              <a:cs typeface="Arial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E43F9DA-DDD0-0A43-837E-01642E1335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73590"/>
              </p:ext>
            </p:extLst>
          </p:nvPr>
        </p:nvGraphicFramePr>
        <p:xfrm>
          <a:off x="2611382" y="5635936"/>
          <a:ext cx="6477002" cy="9614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5286">
                  <a:extLst>
                    <a:ext uri="{9D8B030D-6E8A-4147-A177-3AD203B41FA5}">
                      <a16:colId xmlns:a16="http://schemas.microsoft.com/office/drawing/2014/main" val="2464808981"/>
                    </a:ext>
                  </a:extLst>
                </a:gridCol>
                <a:gridCol w="925286">
                  <a:extLst>
                    <a:ext uri="{9D8B030D-6E8A-4147-A177-3AD203B41FA5}">
                      <a16:colId xmlns:a16="http://schemas.microsoft.com/office/drawing/2014/main" val="3962310311"/>
                    </a:ext>
                  </a:extLst>
                </a:gridCol>
                <a:gridCol w="925286">
                  <a:extLst>
                    <a:ext uri="{9D8B030D-6E8A-4147-A177-3AD203B41FA5}">
                      <a16:colId xmlns:a16="http://schemas.microsoft.com/office/drawing/2014/main" val="4076978547"/>
                    </a:ext>
                  </a:extLst>
                </a:gridCol>
                <a:gridCol w="925286">
                  <a:extLst>
                    <a:ext uri="{9D8B030D-6E8A-4147-A177-3AD203B41FA5}">
                      <a16:colId xmlns:a16="http://schemas.microsoft.com/office/drawing/2014/main" val="3145951825"/>
                    </a:ext>
                  </a:extLst>
                </a:gridCol>
                <a:gridCol w="925286">
                  <a:extLst>
                    <a:ext uri="{9D8B030D-6E8A-4147-A177-3AD203B41FA5}">
                      <a16:colId xmlns:a16="http://schemas.microsoft.com/office/drawing/2014/main" val="2067499627"/>
                    </a:ext>
                  </a:extLst>
                </a:gridCol>
                <a:gridCol w="925286">
                  <a:extLst>
                    <a:ext uri="{9D8B030D-6E8A-4147-A177-3AD203B41FA5}">
                      <a16:colId xmlns:a16="http://schemas.microsoft.com/office/drawing/2014/main" val="3680823662"/>
                    </a:ext>
                  </a:extLst>
                </a:gridCol>
                <a:gridCol w="925286">
                  <a:extLst>
                    <a:ext uri="{9D8B030D-6E8A-4147-A177-3AD203B41FA5}">
                      <a16:colId xmlns:a16="http://schemas.microsoft.com/office/drawing/2014/main" val="931375378"/>
                    </a:ext>
                  </a:extLst>
                </a:gridCol>
              </a:tblGrid>
              <a:tr h="1299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question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25623995"/>
                  </a:ext>
                </a:extLst>
              </a:tr>
              <a:tr h="12990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Through my work, I feel that I have a positive influence on people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2033279"/>
                  </a:ext>
                </a:extLst>
              </a:tr>
              <a:tr h="12990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 accomplish many worthwhile things in this job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87892718"/>
                  </a:ext>
                </a:extLst>
              </a:tr>
              <a:tr h="25282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 have become more insensitive to people since I’ve been working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294784"/>
                  </a:ext>
                </a:extLst>
              </a:tr>
              <a:tr h="12990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Working with people all day long requires a great deal of effort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9627057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B9EE626-8D06-C140-AA22-E3E377B1C35A}"/>
              </a:ext>
            </a:extLst>
          </p:cNvPr>
          <p:cNvCxnSpPr/>
          <p:nvPr/>
        </p:nvCxnSpPr>
        <p:spPr>
          <a:xfrm>
            <a:off x="3265714" y="4332514"/>
            <a:ext cx="561702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7578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56DE5-06F1-574B-8752-223D934C79FA}"/>
              </a:ext>
            </a:extLst>
          </p:cNvPr>
          <p:cNvSpPr txBox="1">
            <a:spLocks/>
          </p:cNvSpPr>
          <p:nvPr/>
        </p:nvSpPr>
        <p:spPr>
          <a:xfrm>
            <a:off x="119743" y="51160"/>
            <a:ext cx="7556313" cy="11161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12 month follow-up Wellness Scores</a:t>
            </a:r>
          </a:p>
        </p:txBody>
      </p:sp>
      <p:pic>
        <p:nvPicPr>
          <p:cNvPr id="5" name="Object 2">
            <a:extLst>
              <a:ext uri="{FF2B5EF4-FFF2-40B4-BE49-F238E27FC236}">
                <a16:creationId xmlns:a16="http://schemas.microsoft.com/office/drawing/2014/main" id="{80781ED4-CA0F-3F49-B726-387B85E26F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1281" t="21480" b="24963"/>
          <a:stretch/>
        </p:blipFill>
        <p:spPr>
          <a:xfrm>
            <a:off x="6501595" y="2460251"/>
            <a:ext cx="2787571" cy="1589101"/>
          </a:xfrm>
          <a:prstGeom prst="rect">
            <a:avLst/>
          </a:prstGeom>
        </p:spPr>
      </p:pic>
      <p:pic>
        <p:nvPicPr>
          <p:cNvPr id="7" name="Object 2">
            <a:extLst>
              <a:ext uri="{FF2B5EF4-FFF2-40B4-BE49-F238E27FC236}">
                <a16:creationId xmlns:a16="http://schemas.microsoft.com/office/drawing/2014/main" id="{C04DD0A4-9417-824D-AF60-0F2CF907AD5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743" y="1014866"/>
            <a:ext cx="6381857" cy="2090057"/>
          </a:xfrm>
          <a:prstGeom prst="rect">
            <a:avLst/>
          </a:prstGeom>
        </p:spPr>
      </p:pic>
      <p:pic>
        <p:nvPicPr>
          <p:cNvPr id="8" name="Object 2">
            <a:extLst>
              <a:ext uri="{FF2B5EF4-FFF2-40B4-BE49-F238E27FC236}">
                <a16:creationId xmlns:a16="http://schemas.microsoft.com/office/drawing/2014/main" id="{B3020676-7353-9346-858F-1473D174576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9743" y="3648994"/>
            <a:ext cx="6381852" cy="20900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965F210-0028-F54E-9B46-AB3E591EF3CC}"/>
              </a:ext>
            </a:extLst>
          </p:cNvPr>
          <p:cNvSpPr txBox="1"/>
          <p:nvPr/>
        </p:nvSpPr>
        <p:spPr>
          <a:xfrm>
            <a:off x="0" y="2599840"/>
            <a:ext cx="1186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N= </a:t>
            </a:r>
            <a:r>
              <a:rPr lang="en-US" sz="1200" dirty="0"/>
              <a:t>27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249D8A-E663-3B4D-9302-850C84AF4D32}"/>
              </a:ext>
            </a:extLst>
          </p:cNvPr>
          <p:cNvSpPr txBox="1"/>
          <p:nvPr/>
        </p:nvSpPr>
        <p:spPr>
          <a:xfrm>
            <a:off x="119743" y="5328030"/>
            <a:ext cx="1186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N=</a:t>
            </a:r>
            <a:r>
              <a:rPr lang="en-US" sz="1200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050316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E0345-8205-7246-B69C-3E4095FBEA87}"/>
              </a:ext>
            </a:extLst>
          </p:cNvPr>
          <p:cNvSpPr txBox="1">
            <a:spLocks/>
          </p:cNvSpPr>
          <p:nvPr/>
        </p:nvSpPr>
        <p:spPr>
          <a:xfrm>
            <a:off x="250371" y="168408"/>
            <a:ext cx="7556313" cy="11161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Comments about the app…</a:t>
            </a:r>
          </a:p>
        </p:txBody>
      </p:sp>
      <p:sp>
        <p:nvSpPr>
          <p:cNvPr id="4" name="Object 1">
            <a:extLst>
              <a:ext uri="{FF2B5EF4-FFF2-40B4-BE49-F238E27FC236}">
                <a16:creationId xmlns:a16="http://schemas.microsoft.com/office/drawing/2014/main" id="{5283B28E-C0CF-254D-918E-7809CC095CCC}"/>
              </a:ext>
            </a:extLst>
          </p:cNvPr>
          <p:cNvSpPr txBox="1"/>
          <p:nvPr/>
        </p:nvSpPr>
        <p:spPr>
          <a:xfrm>
            <a:off x="250371" y="1102815"/>
            <a:ext cx="4819990" cy="217324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2200" dirty="0"/>
              <a:t>My favorite feature of WellSpentMD is...</a:t>
            </a:r>
          </a:p>
        </p:txBody>
      </p:sp>
      <p:pic>
        <p:nvPicPr>
          <p:cNvPr id="5" name="Object 2">
            <a:extLst>
              <a:ext uri="{FF2B5EF4-FFF2-40B4-BE49-F238E27FC236}">
                <a16:creationId xmlns:a16="http://schemas.microsoft.com/office/drawing/2014/main" id="{34289DCE-2005-084A-917A-2DEDCBDF091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6770" y="1682189"/>
            <a:ext cx="4644143" cy="2659252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FFD5E19-92DA-CB4D-B65B-1B2B269EC1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152081"/>
              </p:ext>
            </p:extLst>
          </p:nvPr>
        </p:nvGraphicFramePr>
        <p:xfrm>
          <a:off x="368770" y="4465822"/>
          <a:ext cx="8184634" cy="10058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81846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7319">
                <a:tc>
                  <a:txBody>
                    <a:bodyPr/>
                    <a:lstStyle/>
                    <a:p>
                      <a:r>
                        <a:rPr lang="en-US" sz="1600" dirty="0"/>
                        <a:t>If you use the mobile application, please tell us why.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319">
                <a:tc>
                  <a:txBody>
                    <a:bodyPr/>
                    <a:lstStyle/>
                    <a:p>
                      <a:r>
                        <a:rPr lang="en-US" sz="1600" dirty="0"/>
                        <a:t>satisfaction of keeping up with what is going on with the residents (like instagram)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319">
                <a:tc>
                  <a:txBody>
                    <a:bodyPr/>
                    <a:lstStyle/>
                    <a:p>
                      <a:r>
                        <a:rPr lang="en-US" sz="1600" dirty="0"/>
                        <a:t>easy to use. good support for coresidents.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3BC1497-A9E6-7D4C-AFF8-6CFCEF3468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873552"/>
              </p:ext>
            </p:extLst>
          </p:nvPr>
        </p:nvGraphicFramePr>
        <p:xfrm>
          <a:off x="368770" y="5519843"/>
          <a:ext cx="8184634" cy="12496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81846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3391">
                <a:tc>
                  <a:txBody>
                    <a:bodyPr/>
                    <a:lstStyle/>
                    <a:p>
                      <a:r>
                        <a:rPr lang="en-US" sz="1600" dirty="0"/>
                        <a:t>If you don't use the mobile application, please tell us why.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766">
                <a:tc>
                  <a:txBody>
                    <a:bodyPr/>
                    <a:lstStyle/>
                    <a:p>
                      <a:r>
                        <a:rPr lang="en-US" sz="1600" dirty="0"/>
                        <a:t>think it encourages people to expect recognition for work they should be doing anyways. It is biased twoards people who seek out and/or need external reinforcement for their work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391">
                <a:tc>
                  <a:txBody>
                    <a:bodyPr/>
                    <a:lstStyle/>
                    <a:p>
                      <a:r>
                        <a:rPr lang="en-US" sz="1600" dirty="0"/>
                        <a:t>No notifications to remind me to check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7462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DCDCF1D-4B30-974B-8FED-A7F49308CEE7}"/>
              </a:ext>
            </a:extLst>
          </p:cNvPr>
          <p:cNvSpPr txBox="1"/>
          <p:nvPr/>
        </p:nvSpPr>
        <p:spPr>
          <a:xfrm>
            <a:off x="598714" y="1080032"/>
            <a:ext cx="48659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Application addresses dimensions key to stakeholders (gratitude)</a:t>
            </a:r>
          </a:p>
          <a:p>
            <a:endParaRPr lang="en-US" dirty="0"/>
          </a:p>
          <a:p>
            <a:r>
              <a:rPr lang="en-US" dirty="0"/>
              <a:t>- Application has very low organizational burden</a:t>
            </a:r>
          </a:p>
          <a:p>
            <a:endParaRPr lang="en-US" dirty="0"/>
          </a:p>
          <a:p>
            <a:r>
              <a:rPr lang="en-US" dirty="0"/>
              <a:t>- Could achieve longitudinal use</a:t>
            </a:r>
          </a:p>
          <a:p>
            <a:endParaRPr lang="en-US" dirty="0"/>
          </a:p>
          <a:p>
            <a:r>
              <a:rPr lang="en-US" dirty="0"/>
              <a:t>- Proved broadly applicable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487FD2C-A2D4-FE40-B912-597539201D11}"/>
              </a:ext>
            </a:extLst>
          </p:cNvPr>
          <p:cNvSpPr txBox="1">
            <a:spLocks/>
          </p:cNvSpPr>
          <p:nvPr/>
        </p:nvSpPr>
        <p:spPr>
          <a:xfrm>
            <a:off x="457200" y="301531"/>
            <a:ext cx="7556313" cy="11161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Application Succeeds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90F3331-9207-2541-AB2D-D54A277BA629}"/>
              </a:ext>
            </a:extLst>
          </p:cNvPr>
          <p:cNvSpPr txBox="1">
            <a:spLocks/>
          </p:cNvSpPr>
          <p:nvPr/>
        </p:nvSpPr>
        <p:spPr>
          <a:xfrm>
            <a:off x="370114" y="3613909"/>
            <a:ext cx="7556313" cy="11161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Learning Points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B471F7-AECA-9D4E-872F-E20F61B965E9}"/>
              </a:ext>
            </a:extLst>
          </p:cNvPr>
          <p:cNvSpPr txBox="1"/>
          <p:nvPr/>
        </p:nvSpPr>
        <p:spPr>
          <a:xfrm>
            <a:off x="598714" y="4261781"/>
            <a:ext cx="48659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Important to address and re-address stakeholders</a:t>
            </a:r>
          </a:p>
          <a:p>
            <a:endParaRPr lang="en-US" dirty="0"/>
          </a:p>
          <a:p>
            <a:r>
              <a:rPr lang="en-US" dirty="0"/>
              <a:t>- Having a plan and team for continued engagement</a:t>
            </a:r>
          </a:p>
          <a:p>
            <a:endParaRPr lang="en-US" dirty="0"/>
          </a:p>
          <a:p>
            <a:r>
              <a:rPr lang="en-US" dirty="0"/>
              <a:t>- Acknowledge that workplace culture is dynamic and fragile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C743CA9-3872-D349-B89C-AF793997F376}"/>
              </a:ext>
            </a:extLst>
          </p:cNvPr>
          <p:cNvCxnSpPr/>
          <p:nvPr/>
        </p:nvCxnSpPr>
        <p:spPr>
          <a:xfrm>
            <a:off x="598714" y="3532057"/>
            <a:ext cx="7477693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AE50470-0869-BC45-AF98-3FEDC90232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224" t="18042" r="9999"/>
          <a:stretch/>
        </p:blipFill>
        <p:spPr>
          <a:xfrm rot="5400000">
            <a:off x="5849060" y="3575819"/>
            <a:ext cx="2558291" cy="329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53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FF829E29-5E2D-D34E-996F-07E7E40C1DE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5817387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9"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011E354F-466C-A940-A03C-A84F0124422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3300" dirty="0">
              <a:latin typeface="Calibri Light" panose="020F0302020204030204" pitchFamily="34" charset="0"/>
              <a:ea typeface="+mj-ea"/>
              <a:sym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Coming Soon…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Version 2 of application</a:t>
            </a:r>
          </a:p>
          <a:p>
            <a:pPr lvl="1"/>
            <a:r>
              <a:rPr lang="en-US" dirty="0"/>
              <a:t>Enhancing utility</a:t>
            </a:r>
          </a:p>
          <a:p>
            <a:pPr lvl="1"/>
            <a:r>
              <a:rPr lang="en-US" dirty="0"/>
              <a:t>Optimizing data collected in a proactive way</a:t>
            </a:r>
          </a:p>
          <a:p>
            <a:pPr marL="342900" lvl="1" indent="0">
              <a:buNone/>
            </a:pPr>
            <a:endParaRPr lang="en-US" dirty="0"/>
          </a:p>
          <a:p>
            <a:r>
              <a:rPr lang="en-US" dirty="0"/>
              <a:t>Expansion to other departments - efficacy across domains and achieve more robust data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755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88F45191-E365-0348-9B21-BAC6CAA931C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3636881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8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3318A2D-7853-6345-9E13-20C3275C1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F54A6-D25F-F24F-9FFB-A09A88763B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None</a:t>
            </a:r>
          </a:p>
        </p:txBody>
      </p:sp>
    </p:spTree>
    <p:extLst>
      <p:ext uri="{BB962C8B-B14F-4D97-AF65-F5344CB8AC3E}">
        <p14:creationId xmlns:p14="http://schemas.microsoft.com/office/powerpoint/2010/main" val="22750238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541D49AA-CFCB-F541-9072-C0D7CD56FA5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8546782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1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C964CFE-1A29-BE4A-9160-6A6668E1E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24795-11F0-AB4C-8F96-15E056886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Duke Department of Neurosurgery</a:t>
            </a:r>
          </a:p>
          <a:p>
            <a:r>
              <a:rPr lang="en-US" dirty="0"/>
              <a:t>Duke Innovation &amp; Entrepreneurship Center</a:t>
            </a:r>
          </a:p>
          <a:p>
            <a:r>
              <a:rPr lang="en-US" dirty="0"/>
              <a:t>ACGME Back to Bedside Initiative</a:t>
            </a:r>
          </a:p>
          <a:p>
            <a:r>
              <a:rPr lang="en-US" dirty="0"/>
              <a:t>Duke Graduate Medical Education Innovation Grant</a:t>
            </a:r>
          </a:p>
        </p:txBody>
      </p:sp>
    </p:spTree>
    <p:extLst>
      <p:ext uri="{BB962C8B-B14F-4D97-AF65-F5344CB8AC3E}">
        <p14:creationId xmlns:p14="http://schemas.microsoft.com/office/powerpoint/2010/main" val="2321029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76CFEA3-F43B-B54E-A479-B0EB911F9C0E}"/>
              </a:ext>
            </a:extLst>
          </p:cNvPr>
          <p:cNvSpPr txBox="1">
            <a:spLocks/>
          </p:cNvSpPr>
          <p:nvPr/>
        </p:nvSpPr>
        <p:spPr>
          <a:xfrm>
            <a:off x="457200" y="301531"/>
            <a:ext cx="7556313" cy="11161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Trends in Wellness Scores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AA1BB2-F4A8-0B48-9095-BA373BBD19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152" y="1524005"/>
            <a:ext cx="7467595" cy="533399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4B433E8-E3D8-B442-BF30-7DF5692CB817}"/>
              </a:ext>
            </a:extLst>
          </p:cNvPr>
          <p:cNvSpPr/>
          <p:nvPr/>
        </p:nvSpPr>
        <p:spPr>
          <a:xfrm>
            <a:off x="0" y="1939222"/>
            <a:ext cx="165462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Responses from residents vs. attendings 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Mostly positive responses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Attending’s scoring </a:t>
            </a:r>
            <a:r>
              <a:rPr lang="en-US" b="1" dirty="0"/>
              <a:t>significantly higher</a:t>
            </a:r>
            <a:r>
              <a:rPr lang="en-US" dirty="0"/>
              <a:t> than residents (p=0.034).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512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2D4A9A2-0638-A64D-BFDC-3874570C718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5668100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5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093222E-4E2F-3D45-A900-ADA7FF990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B675B-A652-014F-BBEA-49FF57D19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Burnout Stats: Argument for resilience programming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Developing a Resilience Program: Literature Search, Psychology, Focus Groups</a:t>
            </a:r>
          </a:p>
          <a:p>
            <a:endParaRPr lang="en-US" dirty="0"/>
          </a:p>
          <a:p>
            <a:r>
              <a:rPr lang="en-US" dirty="0" err="1"/>
              <a:t>WellSpentMD</a:t>
            </a:r>
            <a:r>
              <a:rPr lang="en-US" dirty="0"/>
              <a:t>: a mobile application aimed at improving positive news</a:t>
            </a:r>
          </a:p>
          <a:p>
            <a:endParaRPr lang="en-US" dirty="0"/>
          </a:p>
          <a:p>
            <a:r>
              <a:rPr lang="en-US" dirty="0"/>
              <a:t>Early Results</a:t>
            </a:r>
          </a:p>
          <a:p>
            <a:endParaRPr lang="en-US" dirty="0"/>
          </a:p>
          <a:p>
            <a:r>
              <a:rPr lang="en-US" dirty="0"/>
              <a:t>Future Directions</a:t>
            </a:r>
          </a:p>
        </p:txBody>
      </p:sp>
    </p:spTree>
    <p:extLst>
      <p:ext uri="{BB962C8B-B14F-4D97-AF65-F5344CB8AC3E}">
        <p14:creationId xmlns:p14="http://schemas.microsoft.com/office/powerpoint/2010/main" val="2550011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40BC8E37-D81A-1F4E-B05E-1B67A7C5F09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4705899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" name="think-cell Slide" r:id="rId6" imgW="7772400" imgH="10058400" progId="TCLayout.ActiveDocument.1">
                  <p:embed/>
                </p:oleObj>
              </mc:Choice>
              <mc:Fallback>
                <p:oleObj name="think-cell Slide" r:id="rId6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E3A82A29-809F-F545-824D-6E346E0A33E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3300" dirty="0">
              <a:latin typeface="Calibri Light" panose="020F0302020204030204" pitchFamily="34" charset="0"/>
              <a:ea typeface="+mj-ea"/>
              <a:sym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8580"/>
            <a:ext cx="7886700" cy="1325563"/>
          </a:xfrm>
        </p:spPr>
        <p:txBody>
          <a:bodyPr/>
          <a:lstStyle/>
          <a:p>
            <a:r>
              <a:rPr lang="en-US" dirty="0"/>
              <a:t>Burnout: The Stats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185083"/>
            <a:ext cx="4851400" cy="539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51400" y="1843203"/>
            <a:ext cx="42926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011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155D2FF-8A6C-3C48-98FE-FFF1F6D2479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6051302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think-cell Slide" r:id="rId6" imgW="7772400" imgH="10058400" progId="TCLayout.ActiveDocument.1">
                  <p:embed/>
                </p:oleObj>
              </mc:Choice>
              <mc:Fallback>
                <p:oleObj name="think-cell Slide" r:id="rId6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B57DB75B-5FC6-444D-A0CA-0B0D027947F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3300" dirty="0">
              <a:latin typeface="Calibri Light" panose="020F0302020204030204" pitchFamily="34" charset="0"/>
              <a:ea typeface="+mj-ea"/>
              <a:sym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24731"/>
            <a:ext cx="7886700" cy="1325563"/>
          </a:xfrm>
        </p:spPr>
        <p:txBody>
          <a:bodyPr/>
          <a:lstStyle/>
          <a:p>
            <a:r>
              <a:rPr lang="en-US" dirty="0"/>
              <a:t>Developing a Resiliency Program: Tipping the scales towards positivity  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38202BD-5FDB-DA4F-99EF-986DB02264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2473863"/>
              </p:ext>
            </p:extLst>
          </p:nvPr>
        </p:nvGraphicFramePr>
        <p:xfrm>
          <a:off x="-6400800" y="304801"/>
          <a:ext cx="219456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280316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F606872-1F49-1A45-89B2-EA3AC66D028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4872466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4" name="think-cell Slide" r:id="rId6" imgW="7772400" imgH="10058400" progId="TCLayout.ActiveDocument.1">
                  <p:embed/>
                </p:oleObj>
              </mc:Choice>
              <mc:Fallback>
                <p:oleObj name="think-cell Slide" r:id="rId6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E36193CC-CC8D-A045-A69D-817A42289CB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3300" dirty="0">
              <a:latin typeface="Calibri Light" panose="020F0302020204030204" pitchFamily="34" charset="0"/>
              <a:ea typeface="+mj-ea"/>
              <a:sym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756849-3623-6740-9BD9-1AD07FEFD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a Resiliency Program: Focus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94219-22CC-2D44-A5E5-448CA1687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622" y="1836511"/>
            <a:ext cx="7886700" cy="4351338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/>
              <a:t>Results of Stakeholder interviews led to consistent themes:</a:t>
            </a:r>
          </a:p>
          <a:p>
            <a:pPr>
              <a:buFontTx/>
              <a:buChar char="-"/>
            </a:pPr>
            <a:endParaRPr lang="en-US" dirty="0"/>
          </a:p>
          <a:p>
            <a:pPr lvl="1">
              <a:buFontTx/>
              <a:buChar char="-"/>
            </a:pPr>
            <a:r>
              <a:rPr lang="en-US" dirty="0"/>
              <a:t>Lack of recognition for the things that mattered to them</a:t>
            </a:r>
          </a:p>
          <a:p>
            <a:pPr lvl="1">
              <a:buFontTx/>
              <a:buChar char="-"/>
            </a:pPr>
            <a:r>
              <a:rPr lang="en-US" dirty="0"/>
              <a:t>Poor control of time</a:t>
            </a:r>
          </a:p>
          <a:p>
            <a:pPr lvl="1">
              <a:buFontTx/>
              <a:buChar char="-"/>
            </a:pPr>
            <a:r>
              <a:rPr lang="en-US" dirty="0"/>
              <a:t>Lack of work-life integration</a:t>
            </a:r>
          </a:p>
          <a:p>
            <a:pPr lvl="1">
              <a:buFontTx/>
              <a:buChar char="-"/>
            </a:pPr>
            <a:r>
              <a:rPr lang="en-US" dirty="0"/>
              <a:t>Less programming that was unique to physicians</a:t>
            </a:r>
          </a:p>
          <a:p>
            <a:pPr marL="342900" lvl="1" indent="0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342900" lvl="1" indent="0" algn="ctr">
              <a:buNone/>
            </a:pPr>
            <a:endParaRPr lang="en-US" b="1" dirty="0">
              <a:solidFill>
                <a:schemeClr val="accent1"/>
              </a:solidFill>
            </a:endParaRPr>
          </a:p>
          <a:p>
            <a:pPr marL="342900" lvl="1" indent="0" algn="ctr">
              <a:buNone/>
            </a:pPr>
            <a:r>
              <a:rPr lang="en-US" dirty="0">
                <a:solidFill>
                  <a:schemeClr val="accent1"/>
                </a:solidFill>
              </a:rPr>
              <a:t>“Perks help with employees morale to some extent, but people are looking for meaning. They want to feel commitment, appreciation and a sense of progress.” ~ Dan </a:t>
            </a:r>
            <a:r>
              <a:rPr lang="en-US" dirty="0" err="1">
                <a:solidFill>
                  <a:schemeClr val="accent1"/>
                </a:solidFill>
              </a:rPr>
              <a:t>Ariely</a:t>
            </a:r>
            <a:endParaRPr lang="en-US" dirty="0">
              <a:solidFill>
                <a:schemeClr val="accent1"/>
              </a:solidFill>
            </a:endParaRPr>
          </a:p>
          <a:p>
            <a:pPr lvl="1">
              <a:buFontTx/>
              <a:buChar char="-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5A69AA-C59E-5A48-A74E-D8E094F6DC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1973" y="4975103"/>
            <a:ext cx="5044941" cy="17547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BB5ACC-E29A-FA42-A5F3-BA3942C98F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77648" y="5532436"/>
            <a:ext cx="3307815" cy="119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0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DA970F0C-062B-9F4C-A684-FDC9F59757C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3755368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1" name="think-cell Slide" r:id="rId6" imgW="7772400" imgH="10058400" progId="TCLayout.ActiveDocument.1">
                  <p:embed/>
                </p:oleObj>
              </mc:Choice>
              <mc:Fallback>
                <p:oleObj name="think-cell Slide" r:id="rId6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6389E605-AA7B-D640-A408-787F628D6B5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3300" dirty="0">
              <a:latin typeface="Calibri Light" panose="020F0302020204030204" pitchFamily="34" charset="0"/>
              <a:ea typeface="+mj-ea"/>
              <a:sym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4BAFCE-B353-BE41-8039-D431B7CE4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Positivity                       Lack of Feedback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810C9B-D9AD-934E-A01D-80F6B9E124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01685" y="264546"/>
            <a:ext cx="1526721" cy="15267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FA7264-76EB-9842-9B02-BFBD386FE8A9}"/>
              </a:ext>
            </a:extLst>
          </p:cNvPr>
          <p:cNvSpPr txBox="1"/>
          <p:nvPr/>
        </p:nvSpPr>
        <p:spPr>
          <a:xfrm>
            <a:off x="838200" y="2209555"/>
            <a:ext cx="72281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Radical Candor</a:t>
            </a:r>
            <a:r>
              <a:rPr lang="en-US" b="1" dirty="0"/>
              <a:t>  </a:t>
            </a:r>
            <a:r>
              <a:rPr lang="en-US" dirty="0"/>
              <a:t>– Care personally &amp; Challenge directly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i="1" dirty="0"/>
              <a:t>“In an effort to create a positive, stress-free environment, I sidestepped the difficult but necessary part of being a boss: telling people clearly directly when their work wasn’t good enough.  I failed to create a climate in which people who weren’t getting the job done were told so in time to fix it.”</a:t>
            </a:r>
          </a:p>
          <a:p>
            <a:pPr algn="ctr"/>
            <a:r>
              <a:rPr lang="en-US" dirty="0"/>
              <a:t>~ Kim Scott </a:t>
            </a:r>
          </a:p>
        </p:txBody>
      </p:sp>
    </p:spTree>
    <p:extLst>
      <p:ext uri="{BB962C8B-B14F-4D97-AF65-F5344CB8AC3E}">
        <p14:creationId xmlns:p14="http://schemas.microsoft.com/office/powerpoint/2010/main" val="3848312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9F89170B-FC4E-DD48-AC08-ECEA49FAB76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2028927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6"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AE93C100-0078-F547-A630-79DD9553AE1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3300" dirty="0">
              <a:latin typeface="Calibri Light" panose="020F0302020204030204" pitchFamily="34" charset="0"/>
              <a:ea typeface="+mj-ea"/>
              <a:sym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48118"/>
            <a:ext cx="9448800" cy="1325563"/>
          </a:xfrm>
        </p:spPr>
        <p:txBody>
          <a:bodyPr/>
          <a:lstStyle/>
          <a:p>
            <a:r>
              <a:rPr lang="en-US" dirty="0"/>
              <a:t>Creating </a:t>
            </a:r>
            <a:r>
              <a:rPr lang="en-US" dirty="0" err="1"/>
              <a:t>WellSpentMD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60" y="1011216"/>
            <a:ext cx="5910017" cy="5226423"/>
          </a:xfrm>
        </p:spPr>
        <p:txBody>
          <a:bodyPr/>
          <a:lstStyle/>
          <a:p>
            <a:r>
              <a:rPr lang="en-US" b="1" dirty="0"/>
              <a:t>Goal: </a:t>
            </a:r>
            <a:r>
              <a:rPr lang="en-US" dirty="0"/>
              <a:t>To design a simple, mobile device program that generates positive feelings throughout the program to enhance physician wellness and resilience.  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381" y="4090742"/>
            <a:ext cx="1535322" cy="2725198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36223D-9754-D143-A193-15CC400F7BFC}"/>
              </a:ext>
            </a:extLst>
          </p:cNvPr>
          <p:cNvCxnSpPr>
            <a:cxnSpLocks/>
          </p:cNvCxnSpPr>
          <p:nvPr/>
        </p:nvCxnSpPr>
        <p:spPr>
          <a:xfrm flipV="1">
            <a:off x="0" y="3656342"/>
            <a:ext cx="8975271" cy="22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5E5543B-2390-324A-9179-36ED600BD436}"/>
              </a:ext>
            </a:extLst>
          </p:cNvPr>
          <p:cNvSpPr txBox="1"/>
          <p:nvPr/>
        </p:nvSpPr>
        <p:spPr>
          <a:xfrm>
            <a:off x="153295" y="3841319"/>
            <a:ext cx="14000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Early Focus Group to identify needs</a:t>
            </a:r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81C00B-1FAA-EB4F-A345-6BC64021CF43}"/>
              </a:ext>
            </a:extLst>
          </p:cNvPr>
          <p:cNvSpPr txBox="1"/>
          <p:nvPr/>
        </p:nvSpPr>
        <p:spPr>
          <a:xfrm>
            <a:off x="894231" y="2479878"/>
            <a:ext cx="20678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Development of idea of Positive Feedback and Wellness rewards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820BAF-AA11-F74E-9B22-50F6955571B7}"/>
              </a:ext>
            </a:extLst>
          </p:cNvPr>
          <p:cNvSpPr txBox="1"/>
          <p:nvPr/>
        </p:nvSpPr>
        <p:spPr>
          <a:xfrm>
            <a:off x="3145165" y="2359031"/>
            <a:ext cx="1280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Decision to create mobile application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766630-4342-E741-86DA-6617BB80CBB6}"/>
              </a:ext>
            </a:extLst>
          </p:cNvPr>
          <p:cNvSpPr txBox="1"/>
          <p:nvPr/>
        </p:nvSpPr>
        <p:spPr>
          <a:xfrm>
            <a:off x="3636336" y="3764277"/>
            <a:ext cx="1280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Wireframes and Focus Groups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635B48-A53B-8C49-B7C9-A3E5FEA4BC9A}"/>
              </a:ext>
            </a:extLst>
          </p:cNvPr>
          <p:cNvSpPr txBox="1"/>
          <p:nvPr/>
        </p:nvSpPr>
        <p:spPr>
          <a:xfrm>
            <a:off x="6014536" y="2253480"/>
            <a:ext cx="1280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Feedback from Strategy Committee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2A905B-4EF1-0645-8E08-B4DFDCB39E17}"/>
              </a:ext>
            </a:extLst>
          </p:cNvPr>
          <p:cNvSpPr txBox="1"/>
          <p:nvPr/>
        </p:nvSpPr>
        <p:spPr>
          <a:xfrm>
            <a:off x="5931810" y="3690503"/>
            <a:ext cx="1446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Development Process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8839458-8C04-B843-8387-16DE8A88FDEE}"/>
              </a:ext>
            </a:extLst>
          </p:cNvPr>
          <p:cNvSpPr txBox="1"/>
          <p:nvPr/>
        </p:nvSpPr>
        <p:spPr>
          <a:xfrm>
            <a:off x="7354668" y="3739516"/>
            <a:ext cx="1446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Launch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C296B68-81AD-AB40-B5D1-AF3717983F78}"/>
              </a:ext>
            </a:extLst>
          </p:cNvPr>
          <p:cNvSpPr txBox="1"/>
          <p:nvPr/>
        </p:nvSpPr>
        <p:spPr>
          <a:xfrm>
            <a:off x="8002766" y="3027720"/>
            <a:ext cx="1446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Feedback and Survey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A32F374-0F1C-7E4E-8CB7-76F90F4ABF20}"/>
              </a:ext>
            </a:extLst>
          </p:cNvPr>
          <p:cNvSpPr txBox="1"/>
          <p:nvPr/>
        </p:nvSpPr>
        <p:spPr>
          <a:xfrm>
            <a:off x="8292550" y="3624428"/>
            <a:ext cx="1446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5/2019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4E06BEF-C12F-234E-8109-88F62F654B4B}"/>
              </a:ext>
            </a:extLst>
          </p:cNvPr>
          <p:cNvSpPr txBox="1"/>
          <p:nvPr/>
        </p:nvSpPr>
        <p:spPr>
          <a:xfrm>
            <a:off x="-22335" y="3641785"/>
            <a:ext cx="106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4/2016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F257B55-B200-EB42-A73D-7D11A0BE0EF1}"/>
              </a:ext>
            </a:extLst>
          </p:cNvPr>
          <p:cNvSpPr txBox="1"/>
          <p:nvPr/>
        </p:nvSpPr>
        <p:spPr>
          <a:xfrm>
            <a:off x="2187907" y="3710286"/>
            <a:ext cx="12129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GME Innovation Grant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D94872F-0173-3245-B2EA-F5756AE0902C}"/>
              </a:ext>
            </a:extLst>
          </p:cNvPr>
          <p:cNvSpPr txBox="1"/>
          <p:nvPr/>
        </p:nvSpPr>
        <p:spPr>
          <a:xfrm>
            <a:off x="4496775" y="2853645"/>
            <a:ext cx="1534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Departmental Funding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AEA0068-6E23-7F48-A142-475526387B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17527" y="4687539"/>
            <a:ext cx="3914868" cy="207772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3B3200DF-12C5-6649-9809-E45BA63CA2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87637" y="756403"/>
            <a:ext cx="3504103" cy="1501044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C67E7C8-3508-D545-9611-B55BCF199339}"/>
              </a:ext>
            </a:extLst>
          </p:cNvPr>
          <p:cNvCxnSpPr/>
          <p:nvPr/>
        </p:nvCxnSpPr>
        <p:spPr>
          <a:xfrm>
            <a:off x="853310" y="3674051"/>
            <a:ext cx="0" cy="2501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4EF5CCF-0414-234A-9B2E-4459ACE4CFF4}"/>
              </a:ext>
            </a:extLst>
          </p:cNvPr>
          <p:cNvCxnSpPr>
            <a:cxnSpLocks/>
          </p:cNvCxnSpPr>
          <p:nvPr/>
        </p:nvCxnSpPr>
        <p:spPr>
          <a:xfrm>
            <a:off x="1306286" y="3559360"/>
            <a:ext cx="0" cy="1146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E8D8AEE-E82C-8B44-9980-3D6C78BFDAF6}"/>
              </a:ext>
            </a:extLst>
          </p:cNvPr>
          <p:cNvCxnSpPr>
            <a:cxnSpLocks/>
          </p:cNvCxnSpPr>
          <p:nvPr/>
        </p:nvCxnSpPr>
        <p:spPr>
          <a:xfrm flipH="1">
            <a:off x="2471057" y="3674051"/>
            <a:ext cx="1" cy="1586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13F2323-FCC7-B84D-84D1-6E3FBF53176C}"/>
              </a:ext>
            </a:extLst>
          </p:cNvPr>
          <p:cNvCxnSpPr>
            <a:cxnSpLocks/>
          </p:cNvCxnSpPr>
          <p:nvPr/>
        </p:nvCxnSpPr>
        <p:spPr>
          <a:xfrm>
            <a:off x="3679185" y="3453809"/>
            <a:ext cx="0" cy="1849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C0FB7A7-E2AC-E44C-87EB-AD05CE4D900B}"/>
              </a:ext>
            </a:extLst>
          </p:cNvPr>
          <p:cNvCxnSpPr>
            <a:cxnSpLocks/>
          </p:cNvCxnSpPr>
          <p:nvPr/>
        </p:nvCxnSpPr>
        <p:spPr>
          <a:xfrm>
            <a:off x="4276631" y="3656342"/>
            <a:ext cx="37432" cy="267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B99DC5C-B522-4D42-AB4D-8EB9B9CC98B4}"/>
              </a:ext>
            </a:extLst>
          </p:cNvPr>
          <p:cNvCxnSpPr>
            <a:cxnSpLocks/>
          </p:cNvCxnSpPr>
          <p:nvPr/>
        </p:nvCxnSpPr>
        <p:spPr>
          <a:xfrm>
            <a:off x="4951569" y="3391409"/>
            <a:ext cx="37432" cy="267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650FCE7-CCA5-D84F-94A8-B161488111CE}"/>
              </a:ext>
            </a:extLst>
          </p:cNvPr>
          <p:cNvCxnSpPr>
            <a:cxnSpLocks/>
          </p:cNvCxnSpPr>
          <p:nvPr/>
        </p:nvCxnSpPr>
        <p:spPr>
          <a:xfrm>
            <a:off x="6157837" y="3351803"/>
            <a:ext cx="37432" cy="267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1112375-C829-0545-A126-FB88640DD63D}"/>
              </a:ext>
            </a:extLst>
          </p:cNvPr>
          <p:cNvCxnSpPr>
            <a:cxnSpLocks/>
          </p:cNvCxnSpPr>
          <p:nvPr/>
        </p:nvCxnSpPr>
        <p:spPr>
          <a:xfrm>
            <a:off x="6573453" y="3638061"/>
            <a:ext cx="6299" cy="1610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0CDD45F-A9FC-0B49-9E5D-308B1DC68745}"/>
              </a:ext>
            </a:extLst>
          </p:cNvPr>
          <p:cNvCxnSpPr>
            <a:cxnSpLocks/>
          </p:cNvCxnSpPr>
          <p:nvPr/>
        </p:nvCxnSpPr>
        <p:spPr>
          <a:xfrm>
            <a:off x="7727871" y="3637347"/>
            <a:ext cx="18716" cy="1529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D1A84CB-46FD-A948-B2F7-C1F032EBF9B4}"/>
              </a:ext>
            </a:extLst>
          </p:cNvPr>
          <p:cNvCxnSpPr>
            <a:cxnSpLocks/>
          </p:cNvCxnSpPr>
          <p:nvPr/>
        </p:nvCxnSpPr>
        <p:spPr>
          <a:xfrm flipH="1">
            <a:off x="7989021" y="3463495"/>
            <a:ext cx="83129" cy="1906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577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C4F72F6-3547-BA4B-AAED-ADFD1B77A3E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8051899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0" name="think-cell Slide" r:id="rId6" imgW="7772400" imgH="10058400" progId="TCLayout.ActiveDocument.1">
                  <p:embed/>
                </p:oleObj>
              </mc:Choice>
              <mc:Fallback>
                <p:oleObj name="think-cell Slide" r:id="rId6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0F54FF6A-06C0-2545-876E-35EC08DD190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3300" dirty="0">
              <a:latin typeface="Calibri Light" panose="020F0302020204030204" pitchFamily="34" charset="0"/>
              <a:ea typeface="+mj-ea"/>
              <a:sym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98853F-CEDA-9744-B519-7BC70C782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dirty="0"/>
              <a:t>Components of </a:t>
            </a:r>
            <a:r>
              <a:rPr lang="en-US" dirty="0" err="1"/>
              <a:t>WellSpentMD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EC9B5E-C7EA-884D-894B-32092F4AD7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6288815" y="1917698"/>
            <a:ext cx="2588070" cy="4603315"/>
          </a:xfrm>
          <a:ln w="25400">
            <a:solidFill>
              <a:schemeClr val="accent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510EE7-34E3-7048-BAD4-F39529D5787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8952" y="1969532"/>
            <a:ext cx="2588071" cy="4603316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AF2623B-C52C-3846-9731-71A1650F9518}"/>
              </a:ext>
            </a:extLst>
          </p:cNvPr>
          <p:cNvSpPr txBox="1"/>
          <p:nvPr/>
        </p:nvSpPr>
        <p:spPr>
          <a:xfrm>
            <a:off x="445049" y="1323201"/>
            <a:ext cx="223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Newsfeed of compliments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5042A4-32C1-CE4C-9B4B-A1F08387653F}"/>
              </a:ext>
            </a:extLst>
          </p:cNvPr>
          <p:cNvSpPr txBox="1"/>
          <p:nvPr/>
        </p:nvSpPr>
        <p:spPr>
          <a:xfrm>
            <a:off x="6812224" y="1315413"/>
            <a:ext cx="1541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Marketplace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C72D829-55FF-1B4E-ABBA-D29261B9F80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35552" y="1917698"/>
            <a:ext cx="2691937" cy="4788059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EC5C225-1EE7-854D-8079-AA9521DBF343}"/>
              </a:ext>
            </a:extLst>
          </p:cNvPr>
          <p:cNvSpPr txBox="1"/>
          <p:nvPr/>
        </p:nvSpPr>
        <p:spPr>
          <a:xfrm>
            <a:off x="3235552" y="1385975"/>
            <a:ext cx="3243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Giving $ and Compliments</a:t>
            </a:r>
          </a:p>
        </p:txBody>
      </p:sp>
    </p:spTree>
    <p:extLst>
      <p:ext uri="{BB962C8B-B14F-4D97-AF65-F5344CB8AC3E}">
        <p14:creationId xmlns:p14="http://schemas.microsoft.com/office/powerpoint/2010/main" val="12618790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iYy2GdJkxgoaqMz6JA1b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LO51XYnjfmswM.DCZXzy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V1KTwtN1XDbuiLLGxZBq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e1HCc7XknbT5TdBzbI7c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qUT7dRJqCuvWTVz38gvD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3a1UuiIe6j0SHU_nG2m1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uKpiPIAmzKCTNVioA9gM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T0faLku0HEm93mJvvi_M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AeqwufVRPrlDWI3MMtX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M3JH8CCR77RdJrskf7Fe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RGnqUtMZGF_Jvl0oXcDe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n9fGR4BE85InllAW4f2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38484</TotalTime>
  <Words>1210</Words>
  <Application>Microsoft Macintosh PowerPoint</Application>
  <PresentationFormat>On-screen Show (4:3)</PresentationFormat>
  <Paragraphs>168</Paragraphs>
  <Slides>21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think-cell Slide</vt:lpstr>
      <vt:lpstr>Developing and Promoting Resilience in a Neurosurgical Program</vt:lpstr>
      <vt:lpstr>Disclosures</vt:lpstr>
      <vt:lpstr>Outline</vt:lpstr>
      <vt:lpstr>Burnout: The Stats</vt:lpstr>
      <vt:lpstr>Developing a Resiliency Program: Tipping the scales towards positivity  </vt:lpstr>
      <vt:lpstr>Developing a Resiliency Program: Focus Groups</vt:lpstr>
      <vt:lpstr>Positivity                       Lack of Feedback</vt:lpstr>
      <vt:lpstr>Creating WellSpentMD</vt:lpstr>
      <vt:lpstr>Components of WellSpentMD</vt:lpstr>
      <vt:lpstr>Components of WellSpentMD</vt:lpstr>
      <vt:lpstr>PowerPoint Presentation</vt:lpstr>
      <vt:lpstr>What We’ve Seen: Total Usage</vt:lpstr>
      <vt:lpstr>Trends in Views of the Newfeed, Likes, and DocDollars Shared</vt:lpstr>
      <vt:lpstr>What We’ve Seen: Responsiveness to Notifications</vt:lpstr>
      <vt:lpstr>PowerPoint Presentation</vt:lpstr>
      <vt:lpstr>PowerPoint Presentation</vt:lpstr>
      <vt:lpstr>PowerPoint Presentation</vt:lpstr>
      <vt:lpstr>PowerPoint Presentation</vt:lpstr>
      <vt:lpstr>Coming Soon… </vt:lpstr>
      <vt:lpstr>Acknowledgements</vt:lpstr>
      <vt:lpstr>PowerPoint Presentation</vt:lpstr>
    </vt:vector>
  </TitlesOfParts>
  <Company>yale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WellSPENTMD</dc:title>
  <dc:creator>theresa  williamson</dc:creator>
  <cp:lastModifiedBy>Microsoft Office User</cp:lastModifiedBy>
  <cp:revision>61</cp:revision>
  <dcterms:created xsi:type="dcterms:W3CDTF">2017-10-30T21:03:16Z</dcterms:created>
  <dcterms:modified xsi:type="dcterms:W3CDTF">2019-05-19T14:38:11Z</dcterms:modified>
</cp:coreProperties>
</file>