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4"/>
  </p:notesMasterIdLst>
  <p:sldIdLst>
    <p:sldId id="256" r:id="rId2"/>
    <p:sldId id="375" r:id="rId3"/>
    <p:sldId id="377" r:id="rId4"/>
    <p:sldId id="378" r:id="rId5"/>
    <p:sldId id="379" r:id="rId6"/>
    <p:sldId id="380" r:id="rId7"/>
    <p:sldId id="392" r:id="rId8"/>
    <p:sldId id="386" r:id="rId9"/>
    <p:sldId id="387" r:id="rId10"/>
    <p:sldId id="393" r:id="rId11"/>
    <p:sldId id="382" r:id="rId12"/>
    <p:sldId id="403" r:id="rId13"/>
    <p:sldId id="402" r:id="rId14"/>
    <p:sldId id="401" r:id="rId15"/>
    <p:sldId id="383" r:id="rId16"/>
    <p:sldId id="381" r:id="rId17"/>
    <p:sldId id="398" r:id="rId18"/>
    <p:sldId id="390" r:id="rId19"/>
    <p:sldId id="391" r:id="rId20"/>
    <p:sldId id="394" r:id="rId21"/>
    <p:sldId id="396" r:id="rId22"/>
    <p:sldId id="385" r:id="rId23"/>
    <p:sldId id="384" r:id="rId24"/>
    <p:sldId id="389" r:id="rId25"/>
    <p:sldId id="397" r:id="rId26"/>
    <p:sldId id="399" r:id="rId27"/>
    <p:sldId id="273" r:id="rId28"/>
    <p:sldId id="400" r:id="rId29"/>
    <p:sldId id="395" r:id="rId30"/>
    <p:sldId id="367" r:id="rId31"/>
    <p:sldId id="405" r:id="rId32"/>
    <p:sldId id="40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4" autoAdjust="0"/>
    <p:restoredTop sz="80702" autoAdjust="0"/>
  </p:normalViewPr>
  <p:slideViewPr>
    <p:cSldViewPr>
      <p:cViewPr varScale="1">
        <p:scale>
          <a:sx n="92" d="100"/>
          <a:sy n="92" d="100"/>
        </p:scale>
        <p:origin x="2394"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EACF8-66AC-4ECF-B8C5-B2DA79636C7E}" type="datetimeFigureOut">
              <a:rPr lang="en-US" smtClean="0"/>
              <a:t>5/16/2019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121EE-D16C-4788-B8E7-A94591B96F3D}" type="slidenum">
              <a:rPr lang="en-US" smtClean="0"/>
              <a:t>‹#›</a:t>
            </a:fld>
            <a:endParaRPr lang="en-US"/>
          </a:p>
        </p:txBody>
      </p:sp>
    </p:spTree>
    <p:extLst>
      <p:ext uri="{BB962C8B-B14F-4D97-AF65-F5344CB8AC3E}">
        <p14:creationId xmlns:p14="http://schemas.microsoft.com/office/powerpoint/2010/main" val="139838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dirty="0"/>
              <a:t>Good afternoon, my name is Michael McDowell. I am a PGY5 resident at the university of Pittsburgh. Thank you for the opportunity to speak about our experience with medical student engagement</a:t>
            </a:r>
          </a:p>
        </p:txBody>
      </p:sp>
      <p:sp>
        <p:nvSpPr>
          <p:cNvPr id="4" name="Slide Number Placeholder 3"/>
          <p:cNvSpPr>
            <a:spLocks noGrp="1"/>
          </p:cNvSpPr>
          <p:nvPr>
            <p:ph type="sldNum" sz="quarter" idx="5"/>
          </p:nvPr>
        </p:nvSpPr>
        <p:spPr/>
        <p:txBody>
          <a:bodyPr/>
          <a:lstStyle/>
          <a:p>
            <a:fld id="{B43121EE-D16C-4788-B8E7-A94591B96F3D}" type="slidenum">
              <a:rPr lang="en-US" smtClean="0"/>
              <a:t>1</a:t>
            </a:fld>
            <a:endParaRPr lang="en-US"/>
          </a:p>
        </p:txBody>
      </p:sp>
    </p:spTree>
    <p:extLst>
      <p:ext uri="{BB962C8B-B14F-4D97-AF65-F5344CB8AC3E}">
        <p14:creationId xmlns:p14="http://schemas.microsoft.com/office/powerpoint/2010/main" val="1696269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So how can use the increasing </a:t>
            </a:r>
            <a:r>
              <a:rPr lang="en-US" dirty="0" err="1"/>
              <a:t>dissue</a:t>
            </a:r>
            <a:r>
              <a:rPr lang="en-US" dirty="0"/>
              <a:t> of cadavers to address both of these topics? We approached the anatomy department to see if we could potentially make use of the cadavers after the anatomy course was over in order to provide interested students with exposure to the anatomy of our profession while also providing an opportunity for residents to reinforce their own surgical skills through teaching students.  We worked very carefully to make it as conflict free as possibly, choosing Monday nights in order to avoid class conflicts and test days. This course was aggressively advocated for by three students who helped me tremendously along the way: Alexandra </a:t>
            </a:r>
            <a:r>
              <a:rPr lang="en-US" dirty="0" err="1"/>
              <a:t>Sansosti</a:t>
            </a:r>
            <a:r>
              <a:rPr lang="en-US" dirty="0"/>
              <a:t>, Ronak Jani, and Rachel Jacobs, who will be applying in one year The first course reached its cap in under a day after the opening of registration, and every year third and fourth year students petition for exemptions in order to  be allowed to participate despite schedule conflicts.</a:t>
            </a:r>
          </a:p>
        </p:txBody>
      </p:sp>
      <p:sp>
        <p:nvSpPr>
          <p:cNvPr id="4" name="Slide Number Placeholder 3"/>
          <p:cNvSpPr>
            <a:spLocks noGrp="1"/>
          </p:cNvSpPr>
          <p:nvPr>
            <p:ph type="sldNum" sz="quarter" idx="10"/>
          </p:nvPr>
        </p:nvSpPr>
        <p:spPr/>
        <p:txBody>
          <a:bodyPr/>
          <a:lstStyle/>
          <a:p>
            <a:fld id="{B43121EE-D16C-4788-B8E7-A94591B96F3D}" type="slidenum">
              <a:rPr lang="en-US" smtClean="0"/>
              <a:t>10</a:t>
            </a:fld>
            <a:endParaRPr lang="en-US"/>
          </a:p>
        </p:txBody>
      </p:sp>
    </p:spTree>
    <p:extLst>
      <p:ext uri="{BB962C8B-B14F-4D97-AF65-F5344CB8AC3E}">
        <p14:creationId xmlns:p14="http://schemas.microsoft.com/office/powerpoint/2010/main" val="341753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Having acquired the cadavers through collaboration with the anatomy department, we obtained disposable or older versions of surgical instruments from the operating room. To ensure guaranteed teaching space, we made use of our department’s lecture halls when needed. Lastly, we reached out to industry venders in order to borrow demonstration equipment such as drills and spinal instrumentation.</a:t>
            </a:r>
          </a:p>
        </p:txBody>
      </p:sp>
      <p:sp>
        <p:nvSpPr>
          <p:cNvPr id="4" name="Slide Number Placeholder 3"/>
          <p:cNvSpPr>
            <a:spLocks noGrp="1"/>
          </p:cNvSpPr>
          <p:nvPr>
            <p:ph type="sldNum" sz="quarter" idx="10"/>
          </p:nvPr>
        </p:nvSpPr>
        <p:spPr/>
        <p:txBody>
          <a:bodyPr/>
          <a:lstStyle/>
          <a:p>
            <a:fld id="{B43121EE-D16C-4788-B8E7-A94591B96F3D}" type="slidenum">
              <a:rPr lang="en-US" smtClean="0"/>
              <a:t>11</a:t>
            </a:fld>
            <a:endParaRPr lang="en-US"/>
          </a:p>
        </p:txBody>
      </p:sp>
    </p:spTree>
    <p:extLst>
      <p:ext uri="{BB962C8B-B14F-4D97-AF65-F5344CB8AC3E}">
        <p14:creationId xmlns:p14="http://schemas.microsoft.com/office/powerpoint/2010/main" val="3536237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sought to expose students to as many parts of neurosurgery as possible in the form of individual modules using representative procedures that were feasible to demonstrate in a cadaver model. The modules taught in the course include an introduction to neurosurgery, stereotactic radiosurgery,  emergent procedures, pediatric neurosurgery, tumor surgery, endoscopic endonasal approaches, peripheral nerve surgery, spine surgery, and open vascular surgery</a:t>
            </a:r>
          </a:p>
        </p:txBody>
      </p:sp>
      <p:sp>
        <p:nvSpPr>
          <p:cNvPr id="4" name="Slide Number Placeholder 3"/>
          <p:cNvSpPr>
            <a:spLocks noGrp="1"/>
          </p:cNvSpPr>
          <p:nvPr>
            <p:ph type="sldNum" sz="quarter" idx="10"/>
          </p:nvPr>
        </p:nvSpPr>
        <p:spPr/>
        <p:txBody>
          <a:bodyPr/>
          <a:lstStyle/>
          <a:p>
            <a:fld id="{B43121EE-D16C-4788-B8E7-A94591B96F3D}" type="slidenum">
              <a:rPr lang="en-US" smtClean="0"/>
              <a:t>12</a:t>
            </a:fld>
            <a:endParaRPr lang="en-US"/>
          </a:p>
        </p:txBody>
      </p:sp>
    </p:spTree>
    <p:extLst>
      <p:ext uri="{BB962C8B-B14F-4D97-AF65-F5344CB8AC3E}">
        <p14:creationId xmlns:p14="http://schemas.microsoft.com/office/powerpoint/2010/main" val="3508979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Each module consisted of one hour of didactics and one hour of procedural skills. The didactic section consisted of a lecture followed as well as time to discuss the background and practice of the specific surgeon involved. We worked to ensure a wide range of surgical careers were represented ranging from those in private practice to those with basic science labs.</a:t>
            </a:r>
          </a:p>
        </p:txBody>
      </p:sp>
      <p:sp>
        <p:nvSpPr>
          <p:cNvPr id="4" name="Slide Number Placeholder 3"/>
          <p:cNvSpPr>
            <a:spLocks noGrp="1"/>
          </p:cNvSpPr>
          <p:nvPr>
            <p:ph type="sldNum" sz="quarter" idx="10"/>
          </p:nvPr>
        </p:nvSpPr>
        <p:spPr/>
        <p:txBody>
          <a:bodyPr/>
          <a:lstStyle/>
          <a:p>
            <a:fld id="{B43121EE-D16C-4788-B8E7-A94591B96F3D}" type="slidenum">
              <a:rPr lang="en-US" smtClean="0"/>
              <a:t>13</a:t>
            </a:fld>
            <a:endParaRPr lang="en-US"/>
          </a:p>
        </p:txBody>
      </p:sp>
    </p:spTree>
    <p:extLst>
      <p:ext uri="{BB962C8B-B14F-4D97-AF65-F5344CB8AC3E}">
        <p14:creationId xmlns:p14="http://schemas.microsoft.com/office/powerpoint/2010/main" val="3580394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Here are some examples of vascular and spine modules. They were by no means perfect, but we sought to focus the most critical portions.  Often the cadavers were partially dissected in the case of the non-cranial modules, so we focused on the critical portions of the cases such as instrumentation for spine surgery.</a:t>
            </a:r>
          </a:p>
        </p:txBody>
      </p:sp>
      <p:sp>
        <p:nvSpPr>
          <p:cNvPr id="4" name="Slide Number Placeholder 3"/>
          <p:cNvSpPr>
            <a:spLocks noGrp="1"/>
          </p:cNvSpPr>
          <p:nvPr>
            <p:ph type="sldNum" sz="quarter" idx="10"/>
          </p:nvPr>
        </p:nvSpPr>
        <p:spPr/>
        <p:txBody>
          <a:bodyPr/>
          <a:lstStyle/>
          <a:p>
            <a:fld id="{B43121EE-D16C-4788-B8E7-A94591B96F3D}" type="slidenum">
              <a:rPr lang="en-US" smtClean="0"/>
              <a:t>14</a:t>
            </a:fld>
            <a:endParaRPr lang="en-US"/>
          </a:p>
        </p:txBody>
      </p:sp>
    </p:spTree>
    <p:extLst>
      <p:ext uri="{BB962C8B-B14F-4D97-AF65-F5344CB8AC3E}">
        <p14:creationId xmlns:p14="http://schemas.microsoft.com/office/powerpoint/2010/main" val="330363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So what was the total cost of this course over the last three years?  There were no expenditures except the effort and time of those involved.</a:t>
            </a:r>
          </a:p>
        </p:txBody>
      </p:sp>
      <p:sp>
        <p:nvSpPr>
          <p:cNvPr id="4" name="Slide Number Placeholder 3"/>
          <p:cNvSpPr>
            <a:spLocks noGrp="1"/>
          </p:cNvSpPr>
          <p:nvPr>
            <p:ph type="sldNum" sz="quarter" idx="10"/>
          </p:nvPr>
        </p:nvSpPr>
        <p:spPr/>
        <p:txBody>
          <a:bodyPr/>
          <a:lstStyle/>
          <a:p>
            <a:fld id="{B43121EE-D16C-4788-B8E7-A94591B96F3D}" type="slidenum">
              <a:rPr lang="en-US" smtClean="0"/>
              <a:t>15</a:t>
            </a:fld>
            <a:endParaRPr lang="en-US"/>
          </a:p>
        </p:txBody>
      </p:sp>
    </p:spTree>
    <p:extLst>
      <p:ext uri="{BB962C8B-B14F-4D97-AF65-F5344CB8AC3E}">
        <p14:creationId xmlns:p14="http://schemas.microsoft.com/office/powerpoint/2010/main" val="244469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ensure the highest quality education for students enrolled we capped the number at 16 students per year. A pre-course and post-course survey were conducted examining the impressions of students on a variety of topics related to neurosurgery and a neurosurgical career. These were scaled from 1 to 10. For quality purposes we performed these surveys during the first and third years of the course in order to gauge our progress.</a:t>
            </a:r>
          </a:p>
        </p:txBody>
      </p:sp>
      <p:sp>
        <p:nvSpPr>
          <p:cNvPr id="4" name="Slide Number Placeholder 3"/>
          <p:cNvSpPr>
            <a:spLocks noGrp="1"/>
          </p:cNvSpPr>
          <p:nvPr>
            <p:ph type="sldNum" sz="quarter" idx="10"/>
          </p:nvPr>
        </p:nvSpPr>
        <p:spPr/>
        <p:txBody>
          <a:bodyPr/>
          <a:lstStyle/>
          <a:p>
            <a:fld id="{B43121EE-D16C-4788-B8E7-A94591B96F3D}" type="slidenum">
              <a:rPr lang="en-US" smtClean="0"/>
              <a:t>16</a:t>
            </a:fld>
            <a:endParaRPr lang="en-US"/>
          </a:p>
        </p:txBody>
      </p:sp>
    </p:spTree>
    <p:extLst>
      <p:ext uri="{BB962C8B-B14F-4D97-AF65-F5344CB8AC3E}">
        <p14:creationId xmlns:p14="http://schemas.microsoft.com/office/powerpoint/2010/main" val="40581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Every module began with a 10 question quiz and ended with a separate quiz. Half of questions were relevant and the other were irrelevant to the topic at had to serve as a negative control. The first question is an example of a relevant question for the emergent </a:t>
            </a:r>
            <a:r>
              <a:rPr lang="en-US" dirty="0" err="1"/>
              <a:t>procedules</a:t>
            </a:r>
            <a:r>
              <a:rPr lang="en-US" dirty="0"/>
              <a:t> module. The second question is irrelevant. We avoided irrelevant topics taught in previous modules.</a:t>
            </a:r>
          </a:p>
          <a:p>
            <a:r>
              <a:rPr lang="en-US" dirty="0"/>
              <a:t> </a:t>
            </a:r>
          </a:p>
        </p:txBody>
      </p:sp>
      <p:sp>
        <p:nvSpPr>
          <p:cNvPr id="4" name="Slide Number Placeholder 3"/>
          <p:cNvSpPr>
            <a:spLocks noGrp="1"/>
          </p:cNvSpPr>
          <p:nvPr>
            <p:ph type="sldNum" sz="quarter" idx="10"/>
          </p:nvPr>
        </p:nvSpPr>
        <p:spPr/>
        <p:txBody>
          <a:bodyPr/>
          <a:lstStyle/>
          <a:p>
            <a:fld id="{B43121EE-D16C-4788-B8E7-A94591B96F3D}" type="slidenum">
              <a:rPr lang="en-US" smtClean="0"/>
              <a:t>17</a:t>
            </a:fld>
            <a:endParaRPr lang="en-US"/>
          </a:p>
        </p:txBody>
      </p:sp>
    </p:spTree>
    <p:extLst>
      <p:ext uri="{BB962C8B-B14F-4D97-AF65-F5344CB8AC3E}">
        <p14:creationId xmlns:p14="http://schemas.microsoft.com/office/powerpoint/2010/main" val="80116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Both attendings and residents served as proctors for sessions. The different modules naturally provided an array of opportunities for residents of different levels. For example junior residents frequently teach procedures such as EVDs whereas senior level residents focus on more complex topics such as carotid endarterectomies. Both also receives reinforcement of their knowledge and skills in a no risk environment. This is in line with the Kolb adult learning inventory. Most of pre-clinical education focuses on the first two quadrants, where information is acquired and assimilated into past knowledge. Practical courses push students into the third quadrant of practical application. By teaching known skills, residents push themselves into the fourth quadrant and open themselves up to a more complex understanding and opportunity to learn </a:t>
            </a:r>
            <a:endParaRPr lang="en-US" sz="1200" b="0" i="0" u="none" strike="noStrike" baseline="0" dirty="0"/>
          </a:p>
        </p:txBody>
      </p:sp>
      <p:sp>
        <p:nvSpPr>
          <p:cNvPr id="4" name="Slide Number Placeholder 3"/>
          <p:cNvSpPr>
            <a:spLocks noGrp="1"/>
          </p:cNvSpPr>
          <p:nvPr>
            <p:ph type="sldNum" sz="quarter" idx="10"/>
          </p:nvPr>
        </p:nvSpPr>
        <p:spPr/>
        <p:txBody>
          <a:bodyPr/>
          <a:lstStyle/>
          <a:p>
            <a:fld id="{B43121EE-D16C-4788-B8E7-A94591B96F3D}" type="slidenum">
              <a:rPr lang="en-US" smtClean="0"/>
              <a:t>18</a:t>
            </a:fld>
            <a:endParaRPr lang="en-US"/>
          </a:p>
        </p:txBody>
      </p:sp>
    </p:spTree>
    <p:extLst>
      <p:ext uri="{BB962C8B-B14F-4D97-AF65-F5344CB8AC3E}">
        <p14:creationId xmlns:p14="http://schemas.microsoft.com/office/powerpoint/2010/main" val="3697486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Even interns such as Dr. Fields here  found unique ways to contribute to a discussion of cranial anatomy  </a:t>
            </a:r>
          </a:p>
        </p:txBody>
      </p:sp>
      <p:sp>
        <p:nvSpPr>
          <p:cNvPr id="4" name="Slide Number Placeholder 3"/>
          <p:cNvSpPr>
            <a:spLocks noGrp="1"/>
          </p:cNvSpPr>
          <p:nvPr>
            <p:ph type="sldNum" sz="quarter" idx="10"/>
          </p:nvPr>
        </p:nvSpPr>
        <p:spPr/>
        <p:txBody>
          <a:bodyPr/>
          <a:lstStyle/>
          <a:p>
            <a:fld id="{B43121EE-D16C-4788-B8E7-A94591B96F3D}" type="slidenum">
              <a:rPr lang="en-US" smtClean="0"/>
              <a:t>19</a:t>
            </a:fld>
            <a:endParaRPr lang="en-US"/>
          </a:p>
        </p:txBody>
      </p:sp>
    </p:spTree>
    <p:extLst>
      <p:ext uri="{BB962C8B-B14F-4D97-AF65-F5344CB8AC3E}">
        <p14:creationId xmlns:p14="http://schemas.microsoft.com/office/powerpoint/2010/main" val="194327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no direct financial disclosures to report related this topic, but we did receive free equipment from these companies for certain modules, which we did return afterwards.</a:t>
            </a:r>
          </a:p>
          <a:p>
            <a:endParaRPr lang="en-US" dirty="0"/>
          </a:p>
        </p:txBody>
      </p:sp>
      <p:sp>
        <p:nvSpPr>
          <p:cNvPr id="4" name="Slide Number Placeholder 3"/>
          <p:cNvSpPr>
            <a:spLocks noGrp="1"/>
          </p:cNvSpPr>
          <p:nvPr>
            <p:ph type="sldNum" sz="quarter" idx="10"/>
          </p:nvPr>
        </p:nvSpPr>
        <p:spPr/>
        <p:txBody>
          <a:bodyPr/>
          <a:lstStyle/>
          <a:p>
            <a:fld id="{B43121EE-D16C-4788-B8E7-A94591B96F3D}" type="slidenum">
              <a:rPr lang="en-US" smtClean="0"/>
              <a:t>2</a:t>
            </a:fld>
            <a:endParaRPr lang="en-US"/>
          </a:p>
        </p:txBody>
      </p:sp>
    </p:spTree>
    <p:extLst>
      <p:ext uri="{BB962C8B-B14F-4D97-AF65-F5344CB8AC3E}">
        <p14:creationId xmlns:p14="http://schemas.microsoft.com/office/powerpoint/2010/main" val="3265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inclusion of effective resident teachers into medical education has repeatedly demonstrated benefit. In a study of approximately 120 residents and 2600 students rotating through general surgery as a third year student over a five year period, students exposed to the best rated resident teachers were more than twice as likely to enter a surgical residency. In terms of making resident effective teachers, it has been show that even a single day of organized teaching workshops can make residents effective lecturers and group leaders.</a:t>
            </a:r>
          </a:p>
        </p:txBody>
      </p:sp>
      <p:sp>
        <p:nvSpPr>
          <p:cNvPr id="4" name="Slide Number Placeholder 3"/>
          <p:cNvSpPr>
            <a:spLocks noGrp="1"/>
          </p:cNvSpPr>
          <p:nvPr>
            <p:ph type="sldNum" sz="quarter" idx="10"/>
          </p:nvPr>
        </p:nvSpPr>
        <p:spPr/>
        <p:txBody>
          <a:bodyPr/>
          <a:lstStyle/>
          <a:p>
            <a:fld id="{B43121EE-D16C-4788-B8E7-A94591B96F3D}" type="slidenum">
              <a:rPr lang="en-US" smtClean="0"/>
              <a:t>20</a:t>
            </a:fld>
            <a:endParaRPr lang="en-US"/>
          </a:p>
        </p:txBody>
      </p:sp>
    </p:spTree>
    <p:extLst>
      <p:ext uri="{BB962C8B-B14F-4D97-AF65-F5344CB8AC3E}">
        <p14:creationId xmlns:p14="http://schemas.microsoft.com/office/powerpoint/2010/main" val="3312113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There are a number of these courses and modules available for free online that are designed to be about one day in length. Unfortunately, the vast majority of them focus heavily on the education of medical residents as teachers, though the mount </a:t>
            </a:r>
            <a:r>
              <a:rPr lang="en-US" dirty="0" err="1"/>
              <a:t>sinai</a:t>
            </a:r>
            <a:r>
              <a:rPr lang="en-US" dirty="0"/>
              <a:t> program does have some modules for general surgery and OBGN.</a:t>
            </a:r>
          </a:p>
          <a:p>
            <a:br>
              <a:rPr lang="en-US" dirty="0"/>
            </a:br>
            <a:r>
              <a:rPr lang="en-US" dirty="0"/>
              <a:t>Reporter educator manager educator</a:t>
            </a:r>
          </a:p>
        </p:txBody>
      </p:sp>
      <p:sp>
        <p:nvSpPr>
          <p:cNvPr id="4" name="Slide Number Placeholder 3"/>
          <p:cNvSpPr>
            <a:spLocks noGrp="1"/>
          </p:cNvSpPr>
          <p:nvPr>
            <p:ph type="sldNum" sz="quarter" idx="10"/>
          </p:nvPr>
        </p:nvSpPr>
        <p:spPr/>
        <p:txBody>
          <a:bodyPr/>
          <a:lstStyle/>
          <a:p>
            <a:fld id="{B43121EE-D16C-4788-B8E7-A94591B96F3D}" type="slidenum">
              <a:rPr lang="en-US" smtClean="0"/>
              <a:t>21</a:t>
            </a:fld>
            <a:endParaRPr lang="en-US"/>
          </a:p>
        </p:txBody>
      </p:sp>
    </p:spTree>
    <p:extLst>
      <p:ext uri="{BB962C8B-B14F-4D97-AF65-F5344CB8AC3E}">
        <p14:creationId xmlns:p14="http://schemas.microsoft.com/office/powerpoint/2010/main" val="2468483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one would expect, students performed significantly better on relevant post-course questions compared to irrelevant questions. When reviewing the pre and post survey opinions survey, we found that the course had a positive effect on the opinion students had regarding their level of education of neurosurgery and residency, their confidence with imaging and procedures, and their comfort with engaging with neurosurgeons. Students felt particularly strongly that their level of exposure to neurosurgery was far greater than average compared to other medical schools, which I am particularly proud of. These are the composite scores of the first and third courses, which were very s</a:t>
            </a:r>
            <a:r>
              <a:rPr lang="en-US" dirty="0"/>
              <a:t>imilar when compared separately</a:t>
            </a:r>
          </a:p>
        </p:txBody>
      </p:sp>
      <p:sp>
        <p:nvSpPr>
          <p:cNvPr id="4" name="Slide Number Placeholder 3"/>
          <p:cNvSpPr>
            <a:spLocks noGrp="1"/>
          </p:cNvSpPr>
          <p:nvPr>
            <p:ph type="sldNum" sz="quarter" idx="10"/>
          </p:nvPr>
        </p:nvSpPr>
        <p:spPr/>
        <p:txBody>
          <a:bodyPr/>
          <a:lstStyle/>
          <a:p>
            <a:fld id="{B43121EE-D16C-4788-B8E7-A94591B96F3D}" type="slidenum">
              <a:rPr lang="en-US" smtClean="0"/>
              <a:t>22</a:t>
            </a:fld>
            <a:endParaRPr lang="en-US"/>
          </a:p>
        </p:txBody>
      </p:sp>
    </p:spTree>
    <p:extLst>
      <p:ext uri="{BB962C8B-B14F-4D97-AF65-F5344CB8AC3E}">
        <p14:creationId xmlns:p14="http://schemas.microsoft.com/office/powerpoint/2010/main" val="1130611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What was not similar between the first and third course was student opinion on how welcome women are in neurosurgery. </a:t>
            </a:r>
            <a:r>
              <a:rPr lang="en-US" dirty="0"/>
              <a:t>One of the major changes that occurred from the first to third year of the course was the involvement of Dr. Tyler-</a:t>
            </a:r>
            <a:r>
              <a:rPr lang="en-US" dirty="0" err="1"/>
              <a:t>Kabara</a:t>
            </a:r>
            <a:r>
              <a:rPr lang="en-US" dirty="0"/>
              <a:t> as well as the recruitment of two female residents to our residency. While the perception of the welcome of women in neurosurgery remained static before and after the course the first year, there was a dramatically more positive perception after the third course. Finding mentors cans be challenging as women have traditionally made up less than 15% of all residents, but the acquisition of female role models in surgical fields has been strongly associated with student career decisions for women considering surgical careers.</a:t>
            </a:r>
          </a:p>
        </p:txBody>
      </p:sp>
      <p:sp>
        <p:nvSpPr>
          <p:cNvPr id="4" name="Slide Number Placeholder 3"/>
          <p:cNvSpPr>
            <a:spLocks noGrp="1"/>
          </p:cNvSpPr>
          <p:nvPr>
            <p:ph type="sldNum" sz="quarter" idx="10"/>
          </p:nvPr>
        </p:nvSpPr>
        <p:spPr/>
        <p:txBody>
          <a:bodyPr/>
          <a:lstStyle/>
          <a:p>
            <a:fld id="{B43121EE-D16C-4788-B8E7-A94591B96F3D}" type="slidenum">
              <a:rPr lang="en-US" smtClean="0"/>
              <a:t>23</a:t>
            </a:fld>
            <a:endParaRPr lang="en-US"/>
          </a:p>
        </p:txBody>
      </p:sp>
    </p:spTree>
    <p:extLst>
      <p:ext uri="{BB962C8B-B14F-4D97-AF65-F5344CB8AC3E}">
        <p14:creationId xmlns:p14="http://schemas.microsoft.com/office/powerpoint/2010/main" val="784581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Mentors can come from all backgrounds, but one of the primary values of early student exposure is to provide students with contact with residents and attendings who can provide frank, relatable, and shared experiences in a nonthreatening environment. Providing as diverse a group of mentors as possible allows us to reach the greatest diversity of students</a:t>
            </a:r>
          </a:p>
        </p:txBody>
      </p:sp>
      <p:sp>
        <p:nvSpPr>
          <p:cNvPr id="4" name="Slide Number Placeholder 3"/>
          <p:cNvSpPr>
            <a:spLocks noGrp="1"/>
          </p:cNvSpPr>
          <p:nvPr>
            <p:ph type="sldNum" sz="quarter" idx="10"/>
          </p:nvPr>
        </p:nvSpPr>
        <p:spPr/>
        <p:txBody>
          <a:bodyPr/>
          <a:lstStyle/>
          <a:p>
            <a:fld id="{B43121EE-D16C-4788-B8E7-A94591B96F3D}" type="slidenum">
              <a:rPr lang="en-US" smtClean="0"/>
              <a:t>24</a:t>
            </a:fld>
            <a:endParaRPr lang="en-US"/>
          </a:p>
        </p:txBody>
      </p:sp>
    </p:spTree>
    <p:extLst>
      <p:ext uri="{BB962C8B-B14F-4D97-AF65-F5344CB8AC3E}">
        <p14:creationId xmlns:p14="http://schemas.microsoft.com/office/powerpoint/2010/main" val="2065541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overall rating for neurosurgery interest remained stable at 6.7 before and after the course, but the number of students rating their interest from 8-10 decreased. While the absolute number </a:t>
            </a:r>
            <a:r>
              <a:rPr lang="en-US" sz="1200" kern="1200" dirty="0" err="1">
                <a:solidFill>
                  <a:schemeClr val="tx1"/>
                </a:solidFill>
                <a:effectLst/>
                <a:latin typeface="+mn-lt"/>
                <a:ea typeface="+mn-ea"/>
                <a:cs typeface="+mn-cs"/>
              </a:rPr>
              <a:t>number</a:t>
            </a:r>
            <a:r>
              <a:rPr lang="en-US" sz="1200" kern="1200" dirty="0">
                <a:solidFill>
                  <a:schemeClr val="tx1"/>
                </a:solidFill>
                <a:effectLst/>
                <a:latin typeface="+mn-lt"/>
                <a:ea typeface="+mn-ea"/>
                <a:cs typeface="+mn-cs"/>
              </a:rPr>
              <a:t> decreased, those within the high group went from a mean of 8 to a mean on  9, with a greater number of students reporting a 10/10 likelihood of pursuing neurosurgery as a career</a:t>
            </a:r>
          </a:p>
          <a:p>
            <a:endParaRPr lang="en-US" dirty="0"/>
          </a:p>
        </p:txBody>
      </p:sp>
      <p:sp>
        <p:nvSpPr>
          <p:cNvPr id="4" name="Slide Number Placeholder 3"/>
          <p:cNvSpPr>
            <a:spLocks noGrp="1"/>
          </p:cNvSpPr>
          <p:nvPr>
            <p:ph type="sldNum" sz="quarter" idx="10"/>
          </p:nvPr>
        </p:nvSpPr>
        <p:spPr/>
        <p:txBody>
          <a:bodyPr/>
          <a:lstStyle/>
          <a:p>
            <a:fld id="{B43121EE-D16C-4788-B8E7-A94591B96F3D}" type="slidenum">
              <a:rPr lang="en-US" smtClean="0"/>
              <a:t>25</a:t>
            </a:fld>
            <a:endParaRPr lang="en-US"/>
          </a:p>
        </p:txBody>
      </p:sp>
    </p:spTree>
    <p:extLst>
      <p:ext uri="{BB962C8B-B14F-4D97-AF65-F5344CB8AC3E}">
        <p14:creationId xmlns:p14="http://schemas.microsoft.com/office/powerpoint/2010/main" val="129400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kern="1200" dirty="0">
                <a:solidFill>
                  <a:schemeClr val="tx1"/>
                </a:solidFill>
                <a:effectLst/>
                <a:latin typeface="+mn-lt"/>
                <a:ea typeface="+mn-ea"/>
                <a:cs typeface="+mn-cs"/>
              </a:rPr>
              <a:t>Other centers have reported similar results when students are exposed to neurosurgery early in their medical career. At Toronto, the school holds an optional two week surgical skills course covering multiple </a:t>
            </a:r>
            <a:r>
              <a:rPr lang="en-US" sz="1200" b="0" u="none" strike="noStrike" kern="1200" dirty="0" err="1">
                <a:solidFill>
                  <a:schemeClr val="tx1"/>
                </a:solidFill>
                <a:effectLst/>
                <a:latin typeface="+mn-lt"/>
                <a:ea typeface="+mn-ea"/>
                <a:cs typeface="+mn-cs"/>
              </a:rPr>
              <a:t>specialities</a:t>
            </a:r>
            <a:r>
              <a:rPr lang="en-US" sz="1200" b="0" u="none" strike="noStrike" kern="1200" dirty="0">
                <a:solidFill>
                  <a:schemeClr val="tx1"/>
                </a:solidFill>
                <a:effectLst/>
                <a:latin typeface="+mn-lt"/>
                <a:ea typeface="+mn-ea"/>
                <a:cs typeface="+mn-cs"/>
              </a:rPr>
              <a:t>. They also found that the overall  perception interest of students decreased when given real exposure to neurosurgery, with the primary factors cited being interest in other surgical specialties and incompatible lifestyle. While on some level it would be in our interest for every student to apply to neurosurgery, the reality is that many students may not be able to “go the distance’ as it were, and helping them realize this early allows us to more effectively recruit and retain those who have the qualities necessary to thrive in our field.</a:t>
            </a:r>
          </a:p>
          <a:p>
            <a:r>
              <a:rPr lang="en-US" sz="1200" b="0" u="none" strike="noStrike" kern="1200" dirty="0">
                <a:solidFill>
                  <a:schemeClr val="tx1"/>
                </a:solidFill>
                <a:effectLst/>
                <a:latin typeface="+mn-lt"/>
                <a:ea typeface="+mn-ea"/>
                <a:cs typeface="+mn-cs"/>
              </a:rPr>
              <a:t>In contrast to our results, Vanderbilt has published on slight increases in interest in neurosurgery after their course, but this consisted of classroom based experiences only and the overall percentage of students leaving with a high interest in a neurosurgical career was similar to our own.</a:t>
            </a:r>
            <a:endParaRPr lang="en-US" dirty="0"/>
          </a:p>
        </p:txBody>
      </p:sp>
      <p:sp>
        <p:nvSpPr>
          <p:cNvPr id="4" name="Slide Number Placeholder 3"/>
          <p:cNvSpPr>
            <a:spLocks noGrp="1"/>
          </p:cNvSpPr>
          <p:nvPr>
            <p:ph type="sldNum" sz="quarter" idx="10"/>
          </p:nvPr>
        </p:nvSpPr>
        <p:spPr/>
        <p:txBody>
          <a:bodyPr/>
          <a:lstStyle/>
          <a:p>
            <a:fld id="{B43121EE-D16C-4788-B8E7-A94591B96F3D}" type="slidenum">
              <a:rPr lang="en-US" smtClean="0"/>
              <a:t>26</a:t>
            </a:fld>
            <a:endParaRPr lang="en-US"/>
          </a:p>
        </p:txBody>
      </p:sp>
    </p:spTree>
    <p:extLst>
      <p:ext uri="{BB962C8B-B14F-4D97-AF65-F5344CB8AC3E}">
        <p14:creationId xmlns:p14="http://schemas.microsoft.com/office/powerpoint/2010/main" val="2452009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I will briefly touch on interest groups, which have become increasingly organized under the AANS </a:t>
            </a:r>
            <a:r>
              <a:rPr lang="en-US" dirty="0" err="1"/>
              <a:t>purvue</a:t>
            </a:r>
            <a:r>
              <a:rPr lang="en-US" dirty="0"/>
              <a:t> of the young neurosurgery committee. They serve as a good pool of potential students for shadowing and research but tend to be relative unstructured. We have worked to better engage them through unique opportunities such as </a:t>
            </a:r>
            <a:r>
              <a:rPr lang="en-US" dirty="0" err="1"/>
              <a:t>paried</a:t>
            </a:r>
            <a:r>
              <a:rPr lang="en-US" dirty="0"/>
              <a:t> mentorships for first year medical students with junior residents for longitudinal exposure during medical school. We also run very popular OR </a:t>
            </a:r>
            <a:r>
              <a:rPr lang="en-US" dirty="0" err="1"/>
              <a:t>ettiquite</a:t>
            </a:r>
            <a:r>
              <a:rPr lang="en-US" dirty="0"/>
              <a:t> and suturing skills workshops. I have found that medical students tend to have  a lot of valuable talents. </a:t>
            </a:r>
            <a:r>
              <a:rPr lang="en-US" dirty="0" err="1"/>
              <a:t>Mnay</a:t>
            </a:r>
            <a:r>
              <a:rPr lang="en-US" dirty="0"/>
              <a:t> of them have proven themselves to be fantastic artists, as demonstrated here. They also may be skilled at statistics or at other things that make them especially valuable for publications.</a:t>
            </a:r>
          </a:p>
        </p:txBody>
      </p:sp>
      <p:sp>
        <p:nvSpPr>
          <p:cNvPr id="4" name="Slide Number Placeholder 3"/>
          <p:cNvSpPr>
            <a:spLocks noGrp="1"/>
          </p:cNvSpPr>
          <p:nvPr>
            <p:ph type="sldNum" sz="quarter" idx="10"/>
          </p:nvPr>
        </p:nvSpPr>
        <p:spPr/>
        <p:txBody>
          <a:bodyPr/>
          <a:lstStyle/>
          <a:p>
            <a:fld id="{B43121EE-D16C-4788-B8E7-A94591B96F3D}" type="slidenum">
              <a:rPr lang="en-US" smtClean="0"/>
              <a:t>27</a:t>
            </a:fld>
            <a:endParaRPr lang="en-US"/>
          </a:p>
        </p:txBody>
      </p:sp>
    </p:spTree>
    <p:extLst>
      <p:ext uri="{BB962C8B-B14F-4D97-AF65-F5344CB8AC3E}">
        <p14:creationId xmlns:p14="http://schemas.microsoft.com/office/powerpoint/2010/main" val="3198195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Now that our course has become well established, it is my hope to further expand into related areas. We hope to develop a one day teaching module specific to neurosurgical residents . We also plan to track the long term match rates of past students into neurosurgery and other surgical fields. We would like to start seeking funding for the </a:t>
            </a:r>
            <a:r>
              <a:rPr lang="en-US" dirty="0" err="1"/>
              <a:t>prepation</a:t>
            </a:r>
            <a:r>
              <a:rPr lang="en-US" dirty="0"/>
              <a:t> of formalized materials that can be distributed to other training programs similar to the lectures already available on the Senior Society webpage but with additional teacher’s manual materials for residents. Until this happens, I would Happy to share our existing materials with any program interested in this type of course. Lastly, we are still working out the details on how we could best represent functional neurosurgery given the limitations of cadaver course.</a:t>
            </a:r>
          </a:p>
        </p:txBody>
      </p:sp>
      <p:sp>
        <p:nvSpPr>
          <p:cNvPr id="4" name="Slide Number Placeholder 3"/>
          <p:cNvSpPr>
            <a:spLocks noGrp="1"/>
          </p:cNvSpPr>
          <p:nvPr>
            <p:ph type="sldNum" sz="quarter" idx="10"/>
          </p:nvPr>
        </p:nvSpPr>
        <p:spPr/>
        <p:txBody>
          <a:bodyPr/>
          <a:lstStyle/>
          <a:p>
            <a:fld id="{B43121EE-D16C-4788-B8E7-A94591B96F3D}" type="slidenum">
              <a:rPr lang="en-US" smtClean="0"/>
              <a:t>28</a:t>
            </a:fld>
            <a:endParaRPr lang="en-US"/>
          </a:p>
        </p:txBody>
      </p:sp>
    </p:spTree>
    <p:extLst>
      <p:ext uri="{BB962C8B-B14F-4D97-AF65-F5344CB8AC3E}">
        <p14:creationId xmlns:p14="http://schemas.microsoft.com/office/powerpoint/2010/main" val="2336233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I would like first like to acknowledge Dr. Quest, who’s medical student course was a major inspiration to the beginnings of my interest in organized medical education when I was at Columbia</a:t>
            </a:r>
          </a:p>
        </p:txBody>
      </p:sp>
      <p:sp>
        <p:nvSpPr>
          <p:cNvPr id="4" name="Slide Number Placeholder 3"/>
          <p:cNvSpPr>
            <a:spLocks noGrp="1"/>
          </p:cNvSpPr>
          <p:nvPr>
            <p:ph type="sldNum" sz="quarter" idx="10"/>
          </p:nvPr>
        </p:nvSpPr>
        <p:spPr/>
        <p:txBody>
          <a:bodyPr/>
          <a:lstStyle/>
          <a:p>
            <a:fld id="{B43121EE-D16C-4788-B8E7-A94591B96F3D}" type="slidenum">
              <a:rPr lang="en-US" smtClean="0"/>
              <a:t>29</a:t>
            </a:fld>
            <a:endParaRPr lang="en-US"/>
          </a:p>
        </p:txBody>
      </p:sp>
    </p:spTree>
    <p:extLst>
      <p:ext uri="{BB962C8B-B14F-4D97-AF65-F5344CB8AC3E}">
        <p14:creationId xmlns:p14="http://schemas.microsoft.com/office/powerpoint/2010/main" val="143303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Today I would like to speak about two major challenges that we face as a field. First, how can we recruit the best possible students and second, how can we ensure that they go on to be the best possible teacher. I will then speak on how both of these can be addressed to the benefit of residents and medical students in the form of pre-clinical courses and interest groups</a:t>
            </a:r>
          </a:p>
        </p:txBody>
      </p:sp>
      <p:sp>
        <p:nvSpPr>
          <p:cNvPr id="4" name="Slide Number Placeholder 3"/>
          <p:cNvSpPr>
            <a:spLocks noGrp="1"/>
          </p:cNvSpPr>
          <p:nvPr>
            <p:ph type="sldNum" sz="quarter" idx="10"/>
          </p:nvPr>
        </p:nvSpPr>
        <p:spPr/>
        <p:txBody>
          <a:bodyPr/>
          <a:lstStyle/>
          <a:p>
            <a:fld id="{B43121EE-D16C-4788-B8E7-A94591B96F3D}" type="slidenum">
              <a:rPr lang="en-US" smtClean="0"/>
              <a:t>3</a:t>
            </a:fld>
            <a:endParaRPr lang="en-US"/>
          </a:p>
        </p:txBody>
      </p:sp>
    </p:spTree>
    <p:extLst>
      <p:ext uri="{BB962C8B-B14F-4D97-AF65-F5344CB8AC3E}">
        <p14:creationId xmlns:p14="http://schemas.microsoft.com/office/powerpoint/2010/main" val="3281347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Next I would like to thank all of the faculty that have given their time to teaching and proctoring this course over the years</a:t>
            </a:r>
          </a:p>
        </p:txBody>
      </p:sp>
      <p:sp>
        <p:nvSpPr>
          <p:cNvPr id="4" name="Slide Number Placeholder 3"/>
          <p:cNvSpPr>
            <a:spLocks noGrp="1"/>
          </p:cNvSpPr>
          <p:nvPr>
            <p:ph type="sldNum" sz="quarter" idx="5"/>
          </p:nvPr>
        </p:nvSpPr>
        <p:spPr/>
        <p:txBody>
          <a:bodyPr/>
          <a:lstStyle/>
          <a:p>
            <a:fld id="{B43121EE-D16C-4788-B8E7-A94591B96F3D}" type="slidenum">
              <a:rPr lang="en-US" smtClean="0"/>
              <a:t>30</a:t>
            </a:fld>
            <a:endParaRPr lang="en-US"/>
          </a:p>
        </p:txBody>
      </p:sp>
    </p:spTree>
    <p:extLst>
      <p:ext uri="{BB962C8B-B14F-4D97-AF65-F5344CB8AC3E}">
        <p14:creationId xmlns:p14="http://schemas.microsoft.com/office/powerpoint/2010/main" val="2051239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would also like to thank all of the residents who have been involved over the years.</a:t>
            </a:r>
          </a:p>
        </p:txBody>
      </p:sp>
      <p:sp>
        <p:nvSpPr>
          <p:cNvPr id="4" name="Slide Number Placeholder 3"/>
          <p:cNvSpPr>
            <a:spLocks noGrp="1"/>
          </p:cNvSpPr>
          <p:nvPr>
            <p:ph type="sldNum" sz="quarter" idx="10"/>
          </p:nvPr>
        </p:nvSpPr>
        <p:spPr/>
        <p:txBody>
          <a:bodyPr/>
          <a:lstStyle/>
          <a:p>
            <a:fld id="{B43121EE-D16C-4788-B8E7-A94591B96F3D}" type="slidenum">
              <a:rPr lang="en-US" smtClean="0"/>
              <a:t>31</a:t>
            </a:fld>
            <a:endParaRPr lang="en-US"/>
          </a:p>
        </p:txBody>
      </p:sp>
    </p:spTree>
    <p:extLst>
      <p:ext uri="{BB962C8B-B14F-4D97-AF65-F5344CB8AC3E}">
        <p14:creationId xmlns:p14="http://schemas.microsoft.com/office/powerpoint/2010/main" val="1744920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And lastly thank you for this opportunity to present today.</a:t>
            </a:r>
          </a:p>
        </p:txBody>
      </p:sp>
      <p:sp>
        <p:nvSpPr>
          <p:cNvPr id="4" name="Slide Number Placeholder 3"/>
          <p:cNvSpPr>
            <a:spLocks noGrp="1"/>
          </p:cNvSpPr>
          <p:nvPr>
            <p:ph type="sldNum" sz="quarter" idx="10"/>
          </p:nvPr>
        </p:nvSpPr>
        <p:spPr/>
        <p:txBody>
          <a:bodyPr/>
          <a:lstStyle/>
          <a:p>
            <a:fld id="{B43121EE-D16C-4788-B8E7-A94591B96F3D}" type="slidenum">
              <a:rPr lang="en-US" smtClean="0"/>
              <a:t>32</a:t>
            </a:fld>
            <a:endParaRPr lang="en-US"/>
          </a:p>
        </p:txBody>
      </p:sp>
    </p:spTree>
    <p:extLst>
      <p:ext uri="{BB962C8B-B14F-4D97-AF65-F5344CB8AC3E}">
        <p14:creationId xmlns:p14="http://schemas.microsoft.com/office/powerpoint/2010/main" val="258206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According to match statistics, neurosurgery positions make up less than one percent, but we remain committed to recruiting the best students to our field. Due to the demands and schedules of surgical fields, we are heavily underrepresented in many cases in the role of medical educators early in medical curricula as well as in the leadership positions related to medical education. For example, at UPMC, the vast majority of the curriculum committee is made up of physicians from medical specialties and only 20% is made up of surgical specialists. None are neurosurgeons. This is a critical committee and it is being run by physicians who do not necessarily value the same things we do in terms of educational goals.</a:t>
            </a:r>
          </a:p>
        </p:txBody>
      </p:sp>
      <p:sp>
        <p:nvSpPr>
          <p:cNvPr id="4" name="Slide Number Placeholder 3"/>
          <p:cNvSpPr>
            <a:spLocks noGrp="1"/>
          </p:cNvSpPr>
          <p:nvPr>
            <p:ph type="sldNum" sz="quarter" idx="10"/>
          </p:nvPr>
        </p:nvSpPr>
        <p:spPr/>
        <p:txBody>
          <a:bodyPr/>
          <a:lstStyle/>
          <a:p>
            <a:fld id="{B43121EE-D16C-4788-B8E7-A94591B96F3D}" type="slidenum">
              <a:rPr lang="en-US" smtClean="0"/>
              <a:t>4</a:t>
            </a:fld>
            <a:endParaRPr lang="en-US"/>
          </a:p>
        </p:txBody>
      </p:sp>
    </p:spTree>
    <p:extLst>
      <p:ext uri="{BB962C8B-B14F-4D97-AF65-F5344CB8AC3E}">
        <p14:creationId xmlns:p14="http://schemas.microsoft.com/office/powerpoint/2010/main" val="352492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r>
              <a:rPr lang="en-US" dirty="0" err="1"/>
              <a:t>Antomy</a:t>
            </a:r>
            <a:r>
              <a:rPr lang="en-US" dirty="0"/>
              <a:t> has long been a course that served as a foundation for students but also as a recruitment tool for by providing time for surgeons to demonstrate clinical correlation in the form of surgical procedures performed on cadavers. However, increasing cuts to anatomy has made this less feasible.  At UPMC in the 1990s anatomy consisted of approximately 100 days of dissections and lectures. By 2010 it had been reduced to 40 days by relying on </a:t>
            </a:r>
            <a:r>
              <a:rPr lang="en-US" dirty="0" err="1"/>
              <a:t>prosections</a:t>
            </a:r>
            <a:r>
              <a:rPr lang="en-US" dirty="0"/>
              <a:t> more heavily and as of this year the anatomy course has been reduced to 18 full days of lecture and dissection spread out over about 2 months.  Neuroanatomy was completely removed from the first year curriculum and it now consists 5 2 hour </a:t>
            </a:r>
            <a:r>
              <a:rPr lang="en-US" dirty="0" err="1"/>
              <a:t>prosection</a:t>
            </a:r>
            <a:r>
              <a:rPr lang="en-US" dirty="0"/>
              <a:t> reviews and 7 one hour lectures at the end of the second year of medical school.  These are not likely decisions that we would have made and they are not malicious in nature, but we do not have a seat at the table currently.</a:t>
            </a:r>
          </a:p>
        </p:txBody>
      </p:sp>
      <p:sp>
        <p:nvSpPr>
          <p:cNvPr id="4" name="Slide Number Placeholder 3"/>
          <p:cNvSpPr>
            <a:spLocks noGrp="1"/>
          </p:cNvSpPr>
          <p:nvPr>
            <p:ph type="sldNum" sz="quarter" idx="10"/>
          </p:nvPr>
        </p:nvSpPr>
        <p:spPr/>
        <p:txBody>
          <a:bodyPr/>
          <a:lstStyle/>
          <a:p>
            <a:fld id="{B43121EE-D16C-4788-B8E7-A94591B96F3D}" type="slidenum">
              <a:rPr lang="en-US" smtClean="0"/>
              <a:t>5</a:t>
            </a:fld>
            <a:endParaRPr lang="en-US"/>
          </a:p>
        </p:txBody>
      </p:sp>
    </p:spTree>
    <p:extLst>
      <p:ext uri="{BB962C8B-B14F-4D97-AF65-F5344CB8AC3E}">
        <p14:creationId xmlns:p14="http://schemas.microsoft.com/office/powerpoint/2010/main" val="389390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While anatomy is not necessarily the only meaningful pre-clinical course for future surgeons, learning anatomy and , more importantly, learning how to learn from anatomy is critical to surgical specialties training. I have had the privilege of spending a significant amount of time performing dissections as part of my training, and each dissection that I do only reinforces to me its value to myself, but also to all physicians. There is a growing body of literature that suggests that medical students are not learning sufficient anatomy due to similar trends at many schools. In a study of approximately 350 pre-clinical students having completed anatomy after a transition away from dissections, almost 40 percent were found to have failed a test of general clinically applicable anatomy based on the scoring by their own anatomy teachers and nearly 60% failed to reach the level expected of students by teaching physicians. Here is an example of one question from the test.</a:t>
            </a:r>
          </a:p>
        </p:txBody>
      </p:sp>
      <p:sp>
        <p:nvSpPr>
          <p:cNvPr id="4" name="Slide Number Placeholder 3"/>
          <p:cNvSpPr>
            <a:spLocks noGrp="1"/>
          </p:cNvSpPr>
          <p:nvPr>
            <p:ph type="sldNum" sz="quarter" idx="10"/>
          </p:nvPr>
        </p:nvSpPr>
        <p:spPr/>
        <p:txBody>
          <a:bodyPr/>
          <a:lstStyle/>
          <a:p>
            <a:fld id="{B43121EE-D16C-4788-B8E7-A94591B96F3D}" type="slidenum">
              <a:rPr lang="en-US" smtClean="0"/>
              <a:t>6</a:t>
            </a:fld>
            <a:endParaRPr lang="en-US"/>
          </a:p>
        </p:txBody>
      </p:sp>
    </p:spTree>
    <p:extLst>
      <p:ext uri="{BB962C8B-B14F-4D97-AF65-F5344CB8AC3E}">
        <p14:creationId xmlns:p14="http://schemas.microsoft.com/office/powerpoint/2010/main" val="2978066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So what happens when we no longer get to meet students when they at the beginning of their journey? Neurosurgery, as a small but extraordinary field, relies more heavily on general knowledge of the field rather than direct exposure of pre-medical student compared to more accessible fields such as emergency medicine and general </a:t>
            </a:r>
            <a:r>
              <a:rPr lang="en-US" dirty="0" err="1"/>
              <a:t>suregery</a:t>
            </a:r>
            <a:r>
              <a:rPr lang="en-US" dirty="0"/>
              <a:t>. Unfortunately, that also means that the perception of the kind of person that makes the best neurosurgeon is heavily biased by media portrayals and the understanding of what it is we do and why is frequently misrepresented. Without aggressive direct interaction with medical students, those who we attract may not actually be the ones most suited  or prepared to pursue a neurosurgical residency and career</a:t>
            </a:r>
          </a:p>
        </p:txBody>
      </p:sp>
      <p:sp>
        <p:nvSpPr>
          <p:cNvPr id="4" name="Slide Number Placeholder 3"/>
          <p:cNvSpPr>
            <a:spLocks noGrp="1"/>
          </p:cNvSpPr>
          <p:nvPr>
            <p:ph type="sldNum" sz="quarter" idx="10"/>
          </p:nvPr>
        </p:nvSpPr>
        <p:spPr/>
        <p:txBody>
          <a:bodyPr/>
          <a:lstStyle/>
          <a:p>
            <a:fld id="{B43121EE-D16C-4788-B8E7-A94591B96F3D}" type="slidenum">
              <a:rPr lang="en-US" smtClean="0"/>
              <a:t>7</a:t>
            </a:fld>
            <a:endParaRPr lang="en-US"/>
          </a:p>
        </p:txBody>
      </p:sp>
    </p:spTree>
    <p:extLst>
      <p:ext uri="{BB962C8B-B14F-4D97-AF65-F5344CB8AC3E}">
        <p14:creationId xmlns:p14="http://schemas.microsoft.com/office/powerpoint/2010/main" val="12086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r>
              <a:rPr lang="en-US" dirty="0"/>
              <a:t>The second challenge that I want to address is that of teaching teachers. The ACGME definition of core faculty for a neurosurgery residency program in the very first bylaw emphasizes that these individuals should be qualified instructors with an interest in resident education.  </a:t>
            </a:r>
          </a:p>
        </p:txBody>
      </p:sp>
      <p:sp>
        <p:nvSpPr>
          <p:cNvPr id="4" name="Slide Number Placeholder 3"/>
          <p:cNvSpPr>
            <a:spLocks noGrp="1"/>
          </p:cNvSpPr>
          <p:nvPr>
            <p:ph type="sldNum" sz="quarter" idx="10"/>
          </p:nvPr>
        </p:nvSpPr>
        <p:spPr/>
        <p:txBody>
          <a:bodyPr/>
          <a:lstStyle/>
          <a:p>
            <a:fld id="{B43121EE-D16C-4788-B8E7-A94591B96F3D}" type="slidenum">
              <a:rPr lang="en-US" smtClean="0"/>
              <a:t>8</a:t>
            </a:fld>
            <a:endParaRPr lang="en-US"/>
          </a:p>
        </p:txBody>
      </p:sp>
    </p:spTree>
    <p:extLst>
      <p:ext uri="{BB962C8B-B14F-4D97-AF65-F5344CB8AC3E}">
        <p14:creationId xmlns:p14="http://schemas.microsoft.com/office/powerpoint/2010/main" val="733701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how do we ensure that the residents benefitting from this education go forward with the skills to become educators themselves. I have been very fortunate to have had many great educators </a:t>
            </a:r>
            <a:r>
              <a:rPr lang="en-US" dirty="0" err="1"/>
              <a:t>sas</a:t>
            </a:r>
            <a:r>
              <a:rPr lang="en-US" dirty="0"/>
              <a:t> part of my training, but at no point has there been any formalized time to </a:t>
            </a:r>
            <a:r>
              <a:rPr lang="en-US" sz="1200" kern="1200" dirty="0">
                <a:solidFill>
                  <a:schemeClr val="tx1"/>
                </a:solidFill>
                <a:effectLst/>
                <a:latin typeface="+mn-lt"/>
                <a:ea typeface="+mn-ea"/>
                <a:cs typeface="+mn-cs"/>
              </a:rPr>
              <a:t> p</a:t>
            </a:r>
            <a:r>
              <a:rPr lang="en-US" dirty="0"/>
              <a:t>repare residents for how best to become educators. Often the time constraints within and without of the operating room are major barriers to residents who desire to teach and developing teaching skills. </a:t>
            </a:r>
          </a:p>
          <a:p>
            <a:endParaRPr lang="en-US" dirty="0"/>
          </a:p>
        </p:txBody>
      </p:sp>
      <p:sp>
        <p:nvSpPr>
          <p:cNvPr id="4" name="Slide Number Placeholder 3"/>
          <p:cNvSpPr>
            <a:spLocks noGrp="1"/>
          </p:cNvSpPr>
          <p:nvPr>
            <p:ph type="sldNum" sz="quarter" idx="10"/>
          </p:nvPr>
        </p:nvSpPr>
        <p:spPr/>
        <p:txBody>
          <a:bodyPr/>
          <a:lstStyle/>
          <a:p>
            <a:fld id="{B43121EE-D16C-4788-B8E7-A94591B96F3D}" type="slidenum">
              <a:rPr lang="en-US" smtClean="0"/>
              <a:t>9</a:t>
            </a:fld>
            <a:endParaRPr lang="en-US"/>
          </a:p>
        </p:txBody>
      </p:sp>
    </p:spTree>
    <p:extLst>
      <p:ext uri="{BB962C8B-B14F-4D97-AF65-F5344CB8AC3E}">
        <p14:creationId xmlns:p14="http://schemas.microsoft.com/office/powerpoint/2010/main" val="722239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1.xml"/><Relationship Id="rId7" Type="http://schemas.openxmlformats.org/officeDocument/2006/relationships/image" Target="../media/image33.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4.pn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emf"/><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8.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49.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image" Target="../media/image1.emf"/><Relationship Id="rId7" Type="http://schemas.openxmlformats.org/officeDocument/2006/relationships/image" Target="../media/image56.jpg"/><Relationship Id="rId12"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60.jp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s>
</file>

<file path=ppt/slides/_rels/slide31.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2.jpg"/><Relationship Id="rId3" Type="http://schemas.openxmlformats.org/officeDocument/2006/relationships/image" Target="../media/image1.emf"/><Relationship Id="rId7" Type="http://schemas.openxmlformats.org/officeDocument/2006/relationships/image" Target="../media/image66.jpg"/><Relationship Id="rId12" Type="http://schemas.openxmlformats.org/officeDocument/2006/relationships/image" Target="../media/image71.jpg"/><Relationship Id="rId17" Type="http://schemas.openxmlformats.org/officeDocument/2006/relationships/image" Target="../media/image76.jpg"/><Relationship Id="rId2" Type="http://schemas.openxmlformats.org/officeDocument/2006/relationships/notesSlide" Target="../notesSlides/notesSlide31.xml"/><Relationship Id="rId16" Type="http://schemas.openxmlformats.org/officeDocument/2006/relationships/image" Target="../media/image75.jpg"/><Relationship Id="rId1" Type="http://schemas.openxmlformats.org/officeDocument/2006/relationships/slideLayout" Target="../slideLayouts/slideLayout4.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5" Type="http://schemas.openxmlformats.org/officeDocument/2006/relationships/image" Target="../media/image7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 Id="rId14" Type="http://schemas.openxmlformats.org/officeDocument/2006/relationships/image" Target="../media/image73.jp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tiff"/><Relationship Id="rId10" Type="http://schemas.openxmlformats.org/officeDocument/2006/relationships/image" Target="../media/image9.png"/><Relationship Id="rId4" Type="http://schemas.openxmlformats.org/officeDocument/2006/relationships/image" Target="../media/image1.emf"/><Relationship Id="rId9"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26A7478-04B9-4956-A792-0752FA37AC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normAutofit fontScale="90000"/>
          </a:bodyPr>
          <a:lstStyle/>
          <a:p>
            <a:r>
              <a:rPr lang="en-US" dirty="0">
                <a:solidFill>
                  <a:srgbClr val="FFFF00"/>
                </a:solidFill>
              </a:rPr>
              <a:t>Early Medical School Engagement and Neurosurgical Interest Groups </a:t>
            </a:r>
            <a:r>
              <a:rPr lang="en-US" dirty="0"/>
              <a:t>	</a:t>
            </a:r>
            <a:br>
              <a:rPr lang="en-US" dirty="0"/>
            </a:br>
            <a:br>
              <a:rPr lang="en-US" dirty="0">
                <a:solidFill>
                  <a:srgbClr val="FFFF00"/>
                </a:solidFill>
              </a:rPr>
            </a:br>
            <a:br>
              <a:rPr lang="en-US" dirty="0">
                <a:solidFill>
                  <a:srgbClr val="FFFF00"/>
                </a:solidFill>
              </a:rPr>
            </a:br>
            <a:endParaRPr lang="en-US" b="1" dirty="0">
              <a:solidFill>
                <a:srgbClr val="FFFF00"/>
              </a:solidFill>
            </a:endParaRPr>
          </a:p>
        </p:txBody>
      </p:sp>
      <p:sp>
        <p:nvSpPr>
          <p:cNvPr id="3" name="Subtitle 2"/>
          <p:cNvSpPr>
            <a:spLocks noGrp="1"/>
          </p:cNvSpPr>
          <p:nvPr>
            <p:ph type="subTitle" idx="1"/>
          </p:nvPr>
        </p:nvSpPr>
        <p:spPr/>
        <p:txBody>
          <a:bodyPr>
            <a:normAutofit fontScale="55000" lnSpcReduction="20000"/>
          </a:bodyPr>
          <a:lstStyle/>
          <a:p>
            <a:r>
              <a:rPr lang="en-US" b="1" dirty="0">
                <a:solidFill>
                  <a:srgbClr val="FFFF00"/>
                </a:solidFill>
              </a:rPr>
              <a:t>Michael M. McDowell, MD</a:t>
            </a:r>
          </a:p>
          <a:p>
            <a:r>
              <a:rPr lang="en-US" b="1" dirty="0">
                <a:solidFill>
                  <a:srgbClr val="FFFF00"/>
                </a:solidFill>
              </a:rPr>
              <a:t> L. Dade Lunsford, MD</a:t>
            </a:r>
          </a:p>
          <a:p>
            <a:r>
              <a:rPr lang="en-US" b="1" dirty="0">
                <a:solidFill>
                  <a:srgbClr val="FFFF00"/>
                </a:solidFill>
              </a:rPr>
              <a:t>Robert M. Friedlander, MD, MA</a:t>
            </a:r>
          </a:p>
          <a:p>
            <a:r>
              <a:rPr lang="en-US" b="1" dirty="0">
                <a:solidFill>
                  <a:srgbClr val="FFFF00"/>
                </a:solidFill>
              </a:rPr>
              <a:t>Raymond F. </a:t>
            </a:r>
            <a:r>
              <a:rPr lang="en-US" b="1" dirty="0" err="1">
                <a:solidFill>
                  <a:srgbClr val="FFFF00"/>
                </a:solidFill>
              </a:rPr>
              <a:t>Sekula</a:t>
            </a:r>
            <a:r>
              <a:rPr lang="en-US" b="1" dirty="0">
                <a:solidFill>
                  <a:srgbClr val="FFFF00"/>
                </a:solidFill>
              </a:rPr>
              <a:t>, MD, MBA</a:t>
            </a:r>
          </a:p>
          <a:p>
            <a:endParaRPr lang="en-US" b="1" dirty="0">
              <a:solidFill>
                <a:srgbClr val="FFFF00"/>
              </a:solidFill>
            </a:endParaRPr>
          </a:p>
          <a:p>
            <a:r>
              <a:rPr lang="en-US" b="1" dirty="0">
                <a:solidFill>
                  <a:srgbClr val="FFFF00"/>
                </a:solidFill>
              </a:rPr>
              <a:t>University of Pittsburgh Medical Center</a:t>
            </a:r>
            <a:endParaRPr lang="en-US" dirty="0">
              <a:solidFill>
                <a:srgbClr val="FFFF00"/>
              </a:solidFill>
            </a:endParaRPr>
          </a:p>
        </p:txBody>
      </p:sp>
      <p:pic>
        <p:nvPicPr>
          <p:cNvPr id="6" name="Picture 5">
            <a:extLst>
              <a:ext uri="{FF2B5EF4-FFF2-40B4-BE49-F238E27FC236}">
                <a16:creationId xmlns:a16="http://schemas.microsoft.com/office/drawing/2014/main" id="{06F52C32-2386-4833-93EE-49D02E2D770F}"/>
              </a:ext>
            </a:extLst>
          </p:cNvPr>
          <p:cNvPicPr>
            <a:picLocks noChangeAspect="1"/>
          </p:cNvPicPr>
          <p:nvPr/>
        </p:nvPicPr>
        <p:blipFill>
          <a:blip r:embed="rId4"/>
          <a:stretch>
            <a:fillRect/>
          </a:stretch>
        </p:blipFill>
        <p:spPr>
          <a:xfrm>
            <a:off x="0" y="5943600"/>
            <a:ext cx="1270878" cy="990600"/>
          </a:xfrm>
          <a:prstGeom prst="rect">
            <a:avLst/>
          </a:prstGeom>
        </p:spPr>
      </p:pic>
    </p:spTree>
    <p:extLst>
      <p:ext uri="{BB962C8B-B14F-4D97-AF65-F5344CB8AC3E}">
        <p14:creationId xmlns:p14="http://schemas.microsoft.com/office/powerpoint/2010/main" val="164252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solidFill>
                  <a:srgbClr val="FFFF00"/>
                </a:solidFill>
              </a:rPr>
              <a:t> Transitioning Absence to Asset: Pre-Clinical Courses </a:t>
            </a:r>
          </a:p>
        </p:txBody>
      </p:sp>
      <p:graphicFrame>
        <p:nvGraphicFramePr>
          <p:cNvPr id="4" name="Object 3">
            <a:extLst>
              <a:ext uri="{FF2B5EF4-FFF2-40B4-BE49-F238E27FC236}">
                <a16:creationId xmlns:a16="http://schemas.microsoft.com/office/drawing/2014/main" id="{D7E9A60B-86A7-44DE-8EB1-A078C1B5A7D9}"/>
              </a:ext>
            </a:extLst>
          </p:cNvPr>
          <p:cNvGraphicFramePr>
            <a:graphicFrameLocks noChangeAspect="1"/>
          </p:cNvGraphicFramePr>
          <p:nvPr/>
        </p:nvGraphicFramePr>
        <p:xfrm>
          <a:off x="504468" y="1828800"/>
          <a:ext cx="8182332" cy="2789237"/>
        </p:xfrm>
        <a:graphic>
          <a:graphicData uri="http://schemas.openxmlformats.org/presentationml/2006/ole">
            <mc:AlternateContent xmlns:mc="http://schemas.openxmlformats.org/markup-compatibility/2006">
              <mc:Choice xmlns:v="urn:schemas-microsoft-com:vml" Requires="v">
                <p:oleObj spid="_x0000_s5149" name="Bitmap Image" r:id="rId5" imgW="13554000" imgH="4619520" progId="Paint.Picture">
                  <p:embed/>
                </p:oleObj>
              </mc:Choice>
              <mc:Fallback>
                <p:oleObj name="Bitmap Image" r:id="rId5" imgW="13554000" imgH="4619520" progId="Paint.Picture">
                  <p:embed/>
                  <p:pic>
                    <p:nvPicPr>
                      <p:cNvPr id="4" name="Object 3">
                        <a:extLst>
                          <a:ext uri="{FF2B5EF4-FFF2-40B4-BE49-F238E27FC236}">
                            <a16:creationId xmlns:a16="http://schemas.microsoft.com/office/drawing/2014/main" id="{D7E9A60B-86A7-44DE-8EB1-A078C1B5A7D9}"/>
                          </a:ext>
                        </a:extLst>
                      </p:cNvPr>
                      <p:cNvPicPr/>
                      <p:nvPr/>
                    </p:nvPicPr>
                    <p:blipFill>
                      <a:blip r:embed="rId6"/>
                      <a:stretch>
                        <a:fillRect/>
                      </a:stretch>
                    </p:blipFill>
                    <p:spPr>
                      <a:xfrm>
                        <a:off x="504468" y="1828800"/>
                        <a:ext cx="8182332" cy="2789237"/>
                      </a:xfrm>
                      <a:prstGeom prst="rect">
                        <a:avLst/>
                      </a:prstGeom>
                    </p:spPr>
                  </p:pic>
                </p:oleObj>
              </mc:Fallback>
            </mc:AlternateContent>
          </a:graphicData>
        </a:graphic>
      </p:graphicFrame>
      <p:pic>
        <p:nvPicPr>
          <p:cNvPr id="8" name="Picture 7" descr="A couple of people posing for the camera&#10;&#10;Description automatically generated">
            <a:extLst>
              <a:ext uri="{FF2B5EF4-FFF2-40B4-BE49-F238E27FC236}">
                <a16:creationId xmlns:a16="http://schemas.microsoft.com/office/drawing/2014/main" id="{47815B29-1F06-4D38-972E-243EDFA773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4046" y="4876800"/>
            <a:ext cx="2895908" cy="1092207"/>
          </a:xfrm>
          <a:prstGeom prst="rect">
            <a:avLst/>
          </a:prstGeom>
        </p:spPr>
      </p:pic>
    </p:spTree>
    <p:extLst>
      <p:ext uri="{BB962C8B-B14F-4D97-AF65-F5344CB8AC3E}">
        <p14:creationId xmlns:p14="http://schemas.microsoft.com/office/powerpoint/2010/main" val="18542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solidFill>
                  <a:srgbClr val="FFFF00"/>
                </a:solidFill>
              </a:rPr>
              <a:t> Transitioning Absence to Asset: Pre-Clinical Courses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a:xfrm>
            <a:off x="457200" y="1600200"/>
            <a:ext cx="8305800" cy="4525963"/>
          </a:xfrm>
        </p:spPr>
        <p:txBody>
          <a:bodyPr>
            <a:normAutofit fontScale="92500" lnSpcReduction="10000"/>
          </a:bodyPr>
          <a:lstStyle/>
          <a:p>
            <a:pPr marL="0" indent="0">
              <a:buNone/>
            </a:pPr>
            <a:endParaRPr lang="en-US" dirty="0">
              <a:solidFill>
                <a:srgbClr val="FFFF00"/>
              </a:solidFill>
            </a:endParaRPr>
          </a:p>
          <a:p>
            <a:r>
              <a:rPr lang="en-US" dirty="0">
                <a:solidFill>
                  <a:srgbClr val="FFFF00"/>
                </a:solidFill>
              </a:rPr>
              <a:t>Cadavers through collaboration with anatomy division</a:t>
            </a:r>
          </a:p>
          <a:p>
            <a:endParaRPr lang="en-US" dirty="0">
              <a:solidFill>
                <a:srgbClr val="FFFF00"/>
              </a:solidFill>
            </a:endParaRPr>
          </a:p>
          <a:p>
            <a:r>
              <a:rPr lang="en-US" dirty="0">
                <a:solidFill>
                  <a:srgbClr val="FFFF00"/>
                </a:solidFill>
              </a:rPr>
              <a:t>Utilizing disposable or older surgical instruments from the operating room</a:t>
            </a:r>
          </a:p>
          <a:p>
            <a:endParaRPr lang="en-US" dirty="0">
              <a:solidFill>
                <a:srgbClr val="FFFF00"/>
              </a:solidFill>
            </a:endParaRPr>
          </a:p>
          <a:p>
            <a:r>
              <a:rPr lang="en-US" dirty="0">
                <a:solidFill>
                  <a:srgbClr val="FFFF00"/>
                </a:solidFill>
              </a:rPr>
              <a:t>Use of neurosurgery controlled educational space</a:t>
            </a:r>
          </a:p>
          <a:p>
            <a:endParaRPr lang="en-US" dirty="0">
              <a:solidFill>
                <a:srgbClr val="FFFF00"/>
              </a:solidFill>
            </a:endParaRPr>
          </a:p>
          <a:p>
            <a:r>
              <a:rPr lang="en-US" dirty="0">
                <a:solidFill>
                  <a:srgbClr val="FFFF00"/>
                </a:solidFill>
              </a:rPr>
              <a:t>Collaboration with industry to utilize demonstration equipment</a:t>
            </a:r>
          </a:p>
        </p:txBody>
      </p:sp>
    </p:spTree>
    <p:extLst>
      <p:ext uri="{BB962C8B-B14F-4D97-AF65-F5344CB8AC3E}">
        <p14:creationId xmlns:p14="http://schemas.microsoft.com/office/powerpoint/2010/main" val="74158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Modules</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a:xfrm>
            <a:off x="457200" y="1600200"/>
            <a:ext cx="8229600" cy="4525963"/>
          </a:xfrm>
        </p:spPr>
        <p:txBody>
          <a:bodyPr>
            <a:normAutofit fontScale="92500"/>
          </a:bodyPr>
          <a:lstStyle/>
          <a:p>
            <a:r>
              <a:rPr lang="en-US" dirty="0">
                <a:solidFill>
                  <a:srgbClr val="FFFF00"/>
                </a:solidFill>
              </a:rPr>
              <a:t>Introduction to Neurosurgery (Lumbar Punctures) </a:t>
            </a:r>
          </a:p>
          <a:p>
            <a:r>
              <a:rPr lang="en-US" dirty="0">
                <a:solidFill>
                  <a:srgbClr val="FFFF00"/>
                </a:solidFill>
              </a:rPr>
              <a:t>Stereotactic Radiosurgery (Gamma Knife Planning)</a:t>
            </a:r>
          </a:p>
          <a:p>
            <a:r>
              <a:rPr lang="en-US" dirty="0">
                <a:solidFill>
                  <a:srgbClr val="FFFF00"/>
                </a:solidFill>
              </a:rPr>
              <a:t>Emergent Procedures (Hemicraniectomy and EVDs)</a:t>
            </a:r>
          </a:p>
          <a:p>
            <a:r>
              <a:rPr lang="en-US" dirty="0">
                <a:solidFill>
                  <a:srgbClr val="FFFF00"/>
                </a:solidFill>
              </a:rPr>
              <a:t>Pediatric (Chiari Decompression) </a:t>
            </a:r>
          </a:p>
          <a:p>
            <a:r>
              <a:rPr lang="en-US" dirty="0">
                <a:solidFill>
                  <a:srgbClr val="FFFF00"/>
                </a:solidFill>
              </a:rPr>
              <a:t>Tumor (</a:t>
            </a:r>
            <a:r>
              <a:rPr lang="en-US" dirty="0" err="1">
                <a:solidFill>
                  <a:srgbClr val="FFFF00"/>
                </a:solidFill>
              </a:rPr>
              <a:t>Endoport</a:t>
            </a:r>
            <a:r>
              <a:rPr lang="en-US" dirty="0">
                <a:solidFill>
                  <a:srgbClr val="FFFF00"/>
                </a:solidFill>
              </a:rPr>
              <a:t>)</a:t>
            </a:r>
          </a:p>
          <a:p>
            <a:r>
              <a:rPr lang="en-US" dirty="0">
                <a:solidFill>
                  <a:srgbClr val="FFFF00"/>
                </a:solidFill>
              </a:rPr>
              <a:t>Endoscopic Endonasal Approach (</a:t>
            </a:r>
            <a:r>
              <a:rPr lang="en-US" dirty="0" err="1">
                <a:solidFill>
                  <a:srgbClr val="FFFF00"/>
                </a:solidFill>
              </a:rPr>
              <a:t>Sellar</a:t>
            </a:r>
            <a:r>
              <a:rPr lang="en-US" dirty="0">
                <a:solidFill>
                  <a:srgbClr val="FFFF00"/>
                </a:solidFill>
              </a:rPr>
              <a:t> Approach)</a:t>
            </a:r>
          </a:p>
          <a:p>
            <a:r>
              <a:rPr lang="en-US" dirty="0">
                <a:solidFill>
                  <a:srgbClr val="FFFF00"/>
                </a:solidFill>
              </a:rPr>
              <a:t>Peripheral (Carpal and Cubital Tunnel Decompression)</a:t>
            </a:r>
          </a:p>
          <a:p>
            <a:r>
              <a:rPr lang="en-US" dirty="0">
                <a:solidFill>
                  <a:srgbClr val="FFFF00"/>
                </a:solidFill>
              </a:rPr>
              <a:t>Spine (ACDF and Posterior Lumbar Fusion)</a:t>
            </a:r>
          </a:p>
          <a:p>
            <a:r>
              <a:rPr lang="en-US" dirty="0">
                <a:solidFill>
                  <a:srgbClr val="FFFF00"/>
                </a:solidFill>
              </a:rPr>
              <a:t>Vascular (Carotid Endarterectomy) </a:t>
            </a:r>
          </a:p>
        </p:txBody>
      </p:sp>
    </p:spTree>
    <p:extLst>
      <p:ext uri="{BB962C8B-B14F-4D97-AF65-F5344CB8AC3E}">
        <p14:creationId xmlns:p14="http://schemas.microsoft.com/office/powerpoint/2010/main" val="43853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Two Hour Format </a:t>
            </a:r>
          </a:p>
        </p:txBody>
      </p:sp>
      <p:pic>
        <p:nvPicPr>
          <p:cNvPr id="10" name="Content Placeholder 9" descr="A group of people in a room&#10;&#10;Description automatically generated">
            <a:extLst>
              <a:ext uri="{FF2B5EF4-FFF2-40B4-BE49-F238E27FC236}">
                <a16:creationId xmlns:a16="http://schemas.microsoft.com/office/drawing/2014/main" id="{BF8B88D8-70D7-4B83-9F98-30E038AF160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14400" y="1417638"/>
            <a:ext cx="7620000" cy="4286249"/>
          </a:xfrm>
        </p:spPr>
      </p:pic>
      <p:pic>
        <p:nvPicPr>
          <p:cNvPr id="5" name="Content Placeholder 4" descr="A group of men in a room&#10;&#10;Description automatically generated">
            <a:extLst>
              <a:ext uri="{FF2B5EF4-FFF2-40B4-BE49-F238E27FC236}">
                <a16:creationId xmlns:a16="http://schemas.microsoft.com/office/drawing/2014/main" id="{D14A2CF7-93E1-4942-8BF9-4920BEB8630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914400" y="1417638"/>
            <a:ext cx="7620000" cy="4286249"/>
          </a:xfrm>
        </p:spPr>
      </p:pic>
    </p:spTree>
    <p:extLst>
      <p:ext uri="{BB962C8B-B14F-4D97-AF65-F5344CB8AC3E}">
        <p14:creationId xmlns:p14="http://schemas.microsoft.com/office/powerpoint/2010/main" val="103886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pic>
        <p:nvPicPr>
          <p:cNvPr id="7" name="Content Placeholder 6" descr="A group of people standing in a room&#10;&#10;Description automatically generated">
            <a:extLst>
              <a:ext uri="{FF2B5EF4-FFF2-40B4-BE49-F238E27FC236}">
                <a16:creationId xmlns:a16="http://schemas.microsoft.com/office/drawing/2014/main" id="{8E6934CA-7A05-409F-B989-8D586D0C97FF}"/>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4400550" y="2093913"/>
            <a:ext cx="4743450" cy="2668587"/>
          </a:xfrm>
        </p:spPr>
      </p:pic>
      <p:pic>
        <p:nvPicPr>
          <p:cNvPr id="4" name="Picture 3">
            <a:extLst>
              <a:ext uri="{FF2B5EF4-FFF2-40B4-BE49-F238E27FC236}">
                <a16:creationId xmlns:a16="http://schemas.microsoft.com/office/drawing/2014/main" id="{5B53BDFE-D7FA-4DDD-9851-6F244195DED6}"/>
              </a:ext>
            </a:extLst>
          </p:cNvPr>
          <p:cNvPicPr>
            <a:picLocks noChangeAspect="1"/>
          </p:cNvPicPr>
          <p:nvPr/>
        </p:nvPicPr>
        <p:blipFill>
          <a:blip r:embed="rId5"/>
          <a:stretch>
            <a:fillRect/>
          </a:stretch>
        </p:blipFill>
        <p:spPr>
          <a:xfrm>
            <a:off x="240228" y="1066800"/>
            <a:ext cx="3848637" cy="4991797"/>
          </a:xfrm>
          <a:prstGeom prst="rect">
            <a:avLst/>
          </a:prstGeom>
        </p:spPr>
      </p:pic>
      <p:sp>
        <p:nvSpPr>
          <p:cNvPr id="12" name="Title 1">
            <a:extLst>
              <a:ext uri="{FF2B5EF4-FFF2-40B4-BE49-F238E27FC236}">
                <a16:creationId xmlns:a16="http://schemas.microsoft.com/office/drawing/2014/main" id="{BE42D94B-8E30-4DEA-8F14-94AFDDDFF75C}"/>
              </a:ext>
            </a:extLst>
          </p:cNvPr>
          <p:cNvSpPr txBox="1">
            <a:spLocks/>
          </p:cNvSpPr>
          <p:nvPr/>
        </p:nvSpPr>
        <p:spPr>
          <a:xfrm>
            <a:off x="457200" y="0"/>
            <a:ext cx="83820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rPr>
              <a:t> Breadth not Depth</a:t>
            </a:r>
          </a:p>
        </p:txBody>
      </p:sp>
    </p:spTree>
    <p:extLst>
      <p:ext uri="{BB962C8B-B14F-4D97-AF65-F5344CB8AC3E}">
        <p14:creationId xmlns:p14="http://schemas.microsoft.com/office/powerpoint/2010/main" val="37440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solidFill>
                  <a:srgbClr val="FFFF00"/>
                </a:solidFill>
              </a:rPr>
              <a:t>Total Monetary Cost</a:t>
            </a:r>
            <a:br>
              <a:rPr lang="en-US" dirty="0">
                <a:solidFill>
                  <a:srgbClr val="FFFF00"/>
                </a:solidFill>
              </a:rPr>
            </a:br>
            <a:r>
              <a:rPr lang="en-US" dirty="0">
                <a:solidFill>
                  <a:srgbClr val="FFFF00"/>
                </a:solidFill>
              </a:rPr>
              <a:t>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a:xfrm>
            <a:off x="457200" y="2743200"/>
            <a:ext cx="8229600" cy="3382963"/>
          </a:xfrm>
        </p:spPr>
        <p:txBody>
          <a:bodyPr>
            <a:normAutofit/>
          </a:bodyPr>
          <a:lstStyle/>
          <a:p>
            <a:pPr marL="0" indent="0" algn="ctr">
              <a:buNone/>
            </a:pPr>
            <a:r>
              <a:rPr lang="en-US" sz="9600" dirty="0">
                <a:solidFill>
                  <a:srgbClr val="FFFF00"/>
                </a:solidFill>
              </a:rPr>
              <a:t>$0.00</a:t>
            </a:r>
          </a:p>
        </p:txBody>
      </p:sp>
    </p:spTree>
    <p:extLst>
      <p:ext uri="{BB962C8B-B14F-4D97-AF65-F5344CB8AC3E}">
        <p14:creationId xmlns:p14="http://schemas.microsoft.com/office/powerpoint/2010/main" val="125249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80">
                                          <p:stCondLst>
                                            <p:cond delay="0"/>
                                          </p:stCondLst>
                                        </p:cTn>
                                        <p:tgtEl>
                                          <p:spTgt spid="11">
                                            <p:txEl>
                                              <p:pRg st="0" end="0"/>
                                            </p:txEl>
                                          </p:spTgt>
                                        </p:tgtEl>
                                      </p:cBhvr>
                                    </p:animEffect>
                                    <p:anim calcmode="lin" valueType="num">
                                      <p:cBhvr>
                                        <p:cTn id="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xEl>
                                              <p:pRg st="0" end="0"/>
                                            </p:txEl>
                                          </p:spTgt>
                                        </p:tgtEl>
                                      </p:cBhvr>
                                      <p:to x="100000" y="60000"/>
                                    </p:animScale>
                                    <p:animScale>
                                      <p:cBhvr>
                                        <p:cTn id="14" dur="166" decel="50000">
                                          <p:stCondLst>
                                            <p:cond delay="676"/>
                                          </p:stCondLst>
                                        </p:cTn>
                                        <p:tgtEl>
                                          <p:spTgt spid="11">
                                            <p:txEl>
                                              <p:pRg st="0" end="0"/>
                                            </p:txEl>
                                          </p:spTgt>
                                        </p:tgtEl>
                                      </p:cBhvr>
                                      <p:to x="100000" y="100000"/>
                                    </p:animScale>
                                    <p:animScale>
                                      <p:cBhvr>
                                        <p:cTn id="15" dur="26">
                                          <p:stCondLst>
                                            <p:cond delay="1312"/>
                                          </p:stCondLst>
                                        </p:cTn>
                                        <p:tgtEl>
                                          <p:spTgt spid="11">
                                            <p:txEl>
                                              <p:pRg st="0" end="0"/>
                                            </p:txEl>
                                          </p:spTgt>
                                        </p:tgtEl>
                                      </p:cBhvr>
                                      <p:to x="100000" y="80000"/>
                                    </p:animScale>
                                    <p:animScale>
                                      <p:cBhvr>
                                        <p:cTn id="16" dur="166" decel="50000">
                                          <p:stCondLst>
                                            <p:cond delay="1338"/>
                                          </p:stCondLst>
                                        </p:cTn>
                                        <p:tgtEl>
                                          <p:spTgt spid="11">
                                            <p:txEl>
                                              <p:pRg st="0" end="0"/>
                                            </p:txEl>
                                          </p:spTgt>
                                        </p:tgtEl>
                                      </p:cBhvr>
                                      <p:to x="100000" y="100000"/>
                                    </p:animScale>
                                    <p:animScale>
                                      <p:cBhvr>
                                        <p:cTn id="17" dur="26">
                                          <p:stCondLst>
                                            <p:cond delay="1642"/>
                                          </p:stCondLst>
                                        </p:cTn>
                                        <p:tgtEl>
                                          <p:spTgt spid="11">
                                            <p:txEl>
                                              <p:pRg st="0" end="0"/>
                                            </p:txEl>
                                          </p:spTgt>
                                        </p:tgtEl>
                                      </p:cBhvr>
                                      <p:to x="100000" y="90000"/>
                                    </p:animScale>
                                    <p:animScale>
                                      <p:cBhvr>
                                        <p:cTn id="18" dur="166" decel="50000">
                                          <p:stCondLst>
                                            <p:cond delay="1668"/>
                                          </p:stCondLst>
                                        </p:cTn>
                                        <p:tgtEl>
                                          <p:spTgt spid="11">
                                            <p:txEl>
                                              <p:pRg st="0" end="0"/>
                                            </p:txEl>
                                          </p:spTgt>
                                        </p:tgtEl>
                                      </p:cBhvr>
                                      <p:to x="100000" y="100000"/>
                                    </p:animScale>
                                    <p:animScale>
                                      <p:cBhvr>
                                        <p:cTn id="19" dur="26">
                                          <p:stCondLst>
                                            <p:cond delay="1808"/>
                                          </p:stCondLst>
                                        </p:cTn>
                                        <p:tgtEl>
                                          <p:spTgt spid="11">
                                            <p:txEl>
                                              <p:pRg st="0" end="0"/>
                                            </p:txEl>
                                          </p:spTgt>
                                        </p:tgtEl>
                                      </p:cBhvr>
                                      <p:to x="100000" y="95000"/>
                                    </p:animScale>
                                    <p:animScale>
                                      <p:cBhvr>
                                        <p:cTn id="20"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Demonstrating Effectiveness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a:xfrm>
            <a:off x="457200" y="1600200"/>
            <a:ext cx="8305800" cy="4525963"/>
          </a:xfrm>
        </p:spPr>
        <p:txBody>
          <a:bodyPr>
            <a:normAutofit lnSpcReduction="10000"/>
          </a:bodyPr>
          <a:lstStyle/>
          <a:p>
            <a:endParaRPr lang="en-US" dirty="0">
              <a:solidFill>
                <a:srgbClr val="FFFF00"/>
              </a:solidFill>
            </a:endParaRPr>
          </a:p>
          <a:p>
            <a:r>
              <a:rPr lang="en-US" dirty="0">
                <a:solidFill>
                  <a:srgbClr val="FFFF00"/>
                </a:solidFill>
              </a:rPr>
              <a:t>Cap of 16 pre-clinical students per year </a:t>
            </a:r>
          </a:p>
          <a:p>
            <a:endParaRPr lang="en-US" dirty="0">
              <a:solidFill>
                <a:srgbClr val="FFFF00"/>
              </a:solidFill>
            </a:endParaRPr>
          </a:p>
          <a:p>
            <a:r>
              <a:rPr lang="en-US" dirty="0">
                <a:solidFill>
                  <a:srgbClr val="FFFF00"/>
                </a:solidFill>
              </a:rPr>
              <a:t>Pre-course and post-course digital surveys</a:t>
            </a:r>
          </a:p>
          <a:p>
            <a:endParaRPr lang="en-US" dirty="0">
              <a:solidFill>
                <a:srgbClr val="FFFF00"/>
              </a:solidFill>
            </a:endParaRPr>
          </a:p>
          <a:p>
            <a:r>
              <a:rPr lang="en-US" dirty="0">
                <a:solidFill>
                  <a:srgbClr val="FFFF00"/>
                </a:solidFill>
              </a:rPr>
              <a:t>Likert Scale: 1 (low) to 10 (high)</a:t>
            </a:r>
          </a:p>
          <a:p>
            <a:endParaRPr lang="en-US" dirty="0">
              <a:solidFill>
                <a:srgbClr val="FFFF00"/>
              </a:solidFill>
            </a:endParaRPr>
          </a:p>
          <a:p>
            <a:r>
              <a:rPr lang="en-US" dirty="0">
                <a:solidFill>
                  <a:srgbClr val="FFFF00"/>
                </a:solidFill>
              </a:rPr>
              <a:t>Compared results of first and third years for quality purposes</a:t>
            </a:r>
          </a:p>
          <a:p>
            <a:endParaRPr lang="en-US" dirty="0">
              <a:solidFill>
                <a:srgbClr val="FFFF00"/>
              </a:solidFill>
            </a:endParaRPr>
          </a:p>
        </p:txBody>
      </p:sp>
    </p:spTree>
    <p:extLst>
      <p:ext uri="{BB962C8B-B14F-4D97-AF65-F5344CB8AC3E}">
        <p14:creationId xmlns:p14="http://schemas.microsoft.com/office/powerpoint/2010/main" val="171592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Demonstrating Effectiveness </a:t>
            </a:r>
          </a:p>
        </p:txBody>
      </p:sp>
      <p:sp>
        <p:nvSpPr>
          <p:cNvPr id="3" name="Content Placeholder 2">
            <a:extLst>
              <a:ext uri="{FF2B5EF4-FFF2-40B4-BE49-F238E27FC236}">
                <a16:creationId xmlns:a16="http://schemas.microsoft.com/office/drawing/2014/main" id="{447ED566-33A4-437D-9C9F-3DCA8960BE03}"/>
              </a:ext>
            </a:extLst>
          </p:cNvPr>
          <p:cNvSpPr>
            <a:spLocks noGrp="1"/>
          </p:cNvSpPr>
          <p:nvPr>
            <p:ph sz="half" idx="2"/>
          </p:nvPr>
        </p:nvSpPr>
        <p:spPr/>
        <p:txBody>
          <a:bodyPr/>
          <a:lstStyle/>
          <a:p>
            <a:endParaRPr lang="en-US"/>
          </a:p>
        </p:txBody>
      </p:sp>
      <p:sp>
        <p:nvSpPr>
          <p:cNvPr id="7" name="Content Placeholder 6">
            <a:extLst>
              <a:ext uri="{FF2B5EF4-FFF2-40B4-BE49-F238E27FC236}">
                <a16:creationId xmlns:a16="http://schemas.microsoft.com/office/drawing/2014/main" id="{D82034AF-16DD-4A6D-85B8-826E8F668FF9}"/>
              </a:ext>
            </a:extLst>
          </p:cNvPr>
          <p:cNvSpPr>
            <a:spLocks noGrp="1"/>
          </p:cNvSpPr>
          <p:nvPr>
            <p:ph sz="half" idx="1"/>
          </p:nvPr>
        </p:nvSpPr>
        <p:spPr/>
        <p:txBody>
          <a:bodyPr/>
          <a:lstStyle/>
          <a:p>
            <a:endParaRPr lang="en-US" dirty="0"/>
          </a:p>
        </p:txBody>
      </p:sp>
      <p:pic>
        <p:nvPicPr>
          <p:cNvPr id="8" name="Picture 7">
            <a:extLst>
              <a:ext uri="{FF2B5EF4-FFF2-40B4-BE49-F238E27FC236}">
                <a16:creationId xmlns:a16="http://schemas.microsoft.com/office/drawing/2014/main" id="{CEECAF3C-6985-40E4-9C92-B99CED75208F}"/>
              </a:ext>
            </a:extLst>
          </p:cNvPr>
          <p:cNvPicPr>
            <a:picLocks noChangeAspect="1"/>
          </p:cNvPicPr>
          <p:nvPr/>
        </p:nvPicPr>
        <p:blipFill>
          <a:blip r:embed="rId4"/>
          <a:stretch>
            <a:fillRect/>
          </a:stretch>
        </p:blipFill>
        <p:spPr>
          <a:xfrm>
            <a:off x="609600" y="1828800"/>
            <a:ext cx="7683634" cy="3757613"/>
          </a:xfrm>
          <a:prstGeom prst="rect">
            <a:avLst/>
          </a:prstGeom>
        </p:spPr>
      </p:pic>
    </p:spTree>
    <p:extLst>
      <p:ext uri="{BB962C8B-B14F-4D97-AF65-F5344CB8AC3E}">
        <p14:creationId xmlns:p14="http://schemas.microsoft.com/office/powerpoint/2010/main" val="6781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Teaching is Learning</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p:txBody>
          <a:bodyPr>
            <a:normAutofit/>
          </a:bodyPr>
          <a:lstStyle/>
          <a:p>
            <a:endParaRPr lang="en-US" dirty="0">
              <a:solidFill>
                <a:srgbClr val="FFFF00"/>
              </a:solidFill>
            </a:endParaRPr>
          </a:p>
          <a:p>
            <a:endParaRPr lang="en-US" dirty="0">
              <a:solidFill>
                <a:srgbClr val="FFFF00"/>
              </a:solidFill>
            </a:endParaRPr>
          </a:p>
        </p:txBody>
      </p:sp>
      <p:sp>
        <p:nvSpPr>
          <p:cNvPr id="3" name="Content Placeholder 2">
            <a:extLst>
              <a:ext uri="{FF2B5EF4-FFF2-40B4-BE49-F238E27FC236}">
                <a16:creationId xmlns:a16="http://schemas.microsoft.com/office/drawing/2014/main" id="{447ED566-33A4-437D-9C9F-3DCA8960BE03}"/>
              </a:ext>
            </a:extLst>
          </p:cNvPr>
          <p:cNvSpPr>
            <a:spLocks noGrp="1"/>
          </p:cNvSpPr>
          <p:nvPr>
            <p:ph sz="half" idx="2"/>
          </p:nvPr>
        </p:nvSpPr>
        <p:spPr/>
        <p:txBody>
          <a:bodyPr/>
          <a:lstStyle/>
          <a:p>
            <a:endParaRPr lang="en-US" dirty="0"/>
          </a:p>
        </p:txBody>
      </p:sp>
      <p:pic>
        <p:nvPicPr>
          <p:cNvPr id="4" name="Picture 3">
            <a:extLst>
              <a:ext uri="{FF2B5EF4-FFF2-40B4-BE49-F238E27FC236}">
                <a16:creationId xmlns:a16="http://schemas.microsoft.com/office/drawing/2014/main" id="{777D0F25-C7E4-49CA-8B6F-97A5E5767729}"/>
              </a:ext>
            </a:extLst>
          </p:cNvPr>
          <p:cNvPicPr>
            <a:picLocks noChangeAspect="1"/>
          </p:cNvPicPr>
          <p:nvPr/>
        </p:nvPicPr>
        <p:blipFill>
          <a:blip r:embed="rId4"/>
          <a:stretch>
            <a:fillRect/>
          </a:stretch>
        </p:blipFill>
        <p:spPr>
          <a:xfrm>
            <a:off x="294077" y="2214429"/>
            <a:ext cx="5183013" cy="3043371"/>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CBE3F2FA-315F-4514-B413-1C9F2E381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7205" y="1265238"/>
            <a:ext cx="2990326" cy="5318124"/>
          </a:xfrm>
          <a:prstGeom prst="rect">
            <a:avLst/>
          </a:prstGeom>
        </p:spPr>
      </p:pic>
      <p:pic>
        <p:nvPicPr>
          <p:cNvPr id="5" name="Picture 4">
            <a:extLst>
              <a:ext uri="{FF2B5EF4-FFF2-40B4-BE49-F238E27FC236}">
                <a16:creationId xmlns:a16="http://schemas.microsoft.com/office/drawing/2014/main" id="{B50493EB-ADE4-4EA4-98D2-209F948888F4}"/>
              </a:ext>
            </a:extLst>
          </p:cNvPr>
          <p:cNvPicPr>
            <a:picLocks noChangeAspect="1"/>
          </p:cNvPicPr>
          <p:nvPr/>
        </p:nvPicPr>
        <p:blipFill>
          <a:blip r:embed="rId6"/>
          <a:stretch>
            <a:fillRect/>
          </a:stretch>
        </p:blipFill>
        <p:spPr>
          <a:xfrm>
            <a:off x="256469" y="0"/>
            <a:ext cx="8675151" cy="6934200"/>
          </a:xfrm>
          <a:prstGeom prst="rect">
            <a:avLst/>
          </a:prstGeom>
        </p:spPr>
      </p:pic>
    </p:spTree>
    <p:extLst>
      <p:ext uri="{BB962C8B-B14F-4D97-AF65-F5344CB8AC3E}">
        <p14:creationId xmlns:p14="http://schemas.microsoft.com/office/powerpoint/2010/main" val="291769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pic>
        <p:nvPicPr>
          <p:cNvPr id="5" name="Content Placeholder 4" descr="A picture containing person, indoor, wall, man&#10;&#10;Description automatically generated">
            <a:extLst>
              <a:ext uri="{FF2B5EF4-FFF2-40B4-BE49-F238E27FC236}">
                <a16:creationId xmlns:a16="http://schemas.microsoft.com/office/drawing/2014/main" id="{81B5EDCF-71F3-4FEA-A382-63AA5A75C9C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28216" y="1480343"/>
            <a:ext cx="3393251" cy="4525963"/>
          </a:xfrm>
        </p:spPr>
      </p:pic>
      <p:pic>
        <p:nvPicPr>
          <p:cNvPr id="10" name="Content Placeholder 9" descr="A group of people sitting in front of a television&#10;&#10;Description automatically generated">
            <a:extLst>
              <a:ext uri="{FF2B5EF4-FFF2-40B4-BE49-F238E27FC236}">
                <a16:creationId xmlns:a16="http://schemas.microsoft.com/office/drawing/2014/main" id="{2A1B5045-87B2-42A6-86D5-4D8AE5A65528}"/>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22533" y="1489868"/>
            <a:ext cx="5171016" cy="3878262"/>
          </a:xfrm>
        </p:spPr>
      </p:pic>
      <p:sp>
        <p:nvSpPr>
          <p:cNvPr id="7" name="Title 1">
            <a:extLst>
              <a:ext uri="{FF2B5EF4-FFF2-40B4-BE49-F238E27FC236}">
                <a16:creationId xmlns:a16="http://schemas.microsoft.com/office/drawing/2014/main" id="{FA15A776-CC41-4FF2-8FEB-EA446B65AEA1}"/>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rgbClr val="FFFF00"/>
                </a:solidFill>
              </a:rPr>
              <a:t> Teaching is Learning</a:t>
            </a:r>
            <a:endParaRPr lang="en-US" dirty="0">
              <a:solidFill>
                <a:srgbClr val="FFFF00"/>
              </a:solidFill>
            </a:endParaRPr>
          </a:p>
        </p:txBody>
      </p:sp>
    </p:spTree>
    <p:extLst>
      <p:ext uri="{BB962C8B-B14F-4D97-AF65-F5344CB8AC3E}">
        <p14:creationId xmlns:p14="http://schemas.microsoft.com/office/powerpoint/2010/main" val="31457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rgbClr val="FFFF00"/>
                </a:solidFill>
              </a:rPr>
              <a:t>Conflicts of Interest</a:t>
            </a:r>
          </a:p>
        </p:txBody>
      </p:sp>
      <p:sp>
        <p:nvSpPr>
          <p:cNvPr id="3" name="Content Placeholder 2"/>
          <p:cNvSpPr>
            <a:spLocks noGrp="1"/>
          </p:cNvSpPr>
          <p:nvPr>
            <p:ph idx="1"/>
          </p:nvPr>
        </p:nvSpPr>
        <p:spPr>
          <a:xfrm>
            <a:off x="457200" y="1600200"/>
            <a:ext cx="8229600" cy="4876799"/>
          </a:xfrm>
        </p:spPr>
        <p:txBody>
          <a:bodyPr>
            <a:normAutofit/>
          </a:bodyPr>
          <a:lstStyle/>
          <a:p>
            <a:r>
              <a:rPr lang="en-US" dirty="0">
                <a:solidFill>
                  <a:srgbClr val="FFFF00"/>
                </a:solidFill>
              </a:rPr>
              <a:t>Demonstration products loaned by Stryker, Karl Storz, and Zimmer Biomet were used for teaching purposes without financial transaction. </a:t>
            </a:r>
          </a:p>
        </p:txBody>
      </p:sp>
    </p:spTree>
    <p:extLst>
      <p:ext uri="{BB962C8B-B14F-4D97-AF65-F5344CB8AC3E}">
        <p14:creationId xmlns:p14="http://schemas.microsoft.com/office/powerpoint/2010/main" val="5867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“Near-Peer Learning”</a:t>
            </a:r>
          </a:p>
        </p:txBody>
      </p:sp>
      <p:sp>
        <p:nvSpPr>
          <p:cNvPr id="3" name="Content Placeholder 2">
            <a:extLst>
              <a:ext uri="{FF2B5EF4-FFF2-40B4-BE49-F238E27FC236}">
                <a16:creationId xmlns:a16="http://schemas.microsoft.com/office/drawing/2014/main" id="{447ED566-33A4-437D-9C9F-3DCA8960BE03}"/>
              </a:ext>
            </a:extLst>
          </p:cNvPr>
          <p:cNvSpPr>
            <a:spLocks noGrp="1"/>
          </p:cNvSpPr>
          <p:nvPr>
            <p:ph sz="half" idx="2"/>
          </p:nvPr>
        </p:nvSpPr>
        <p:spPr/>
        <p:txBody>
          <a:bodyPr/>
          <a:lstStyle/>
          <a:p>
            <a:endParaRPr lang="en-US" dirty="0"/>
          </a:p>
        </p:txBody>
      </p:sp>
      <p:pic>
        <p:nvPicPr>
          <p:cNvPr id="4" name="Picture 3">
            <a:extLst>
              <a:ext uri="{FF2B5EF4-FFF2-40B4-BE49-F238E27FC236}">
                <a16:creationId xmlns:a16="http://schemas.microsoft.com/office/drawing/2014/main" id="{ADF9A5A6-398D-4C43-9253-8608A5229F9E}"/>
              </a:ext>
            </a:extLst>
          </p:cNvPr>
          <p:cNvPicPr>
            <a:picLocks noChangeAspect="1"/>
          </p:cNvPicPr>
          <p:nvPr/>
        </p:nvPicPr>
        <p:blipFill>
          <a:blip r:embed="rId4"/>
          <a:stretch>
            <a:fillRect/>
          </a:stretch>
        </p:blipFill>
        <p:spPr>
          <a:xfrm>
            <a:off x="4953000" y="3276600"/>
            <a:ext cx="3316979" cy="2295525"/>
          </a:xfrm>
          <a:prstGeom prst="rect">
            <a:avLst/>
          </a:prstGeom>
        </p:spPr>
      </p:pic>
      <p:sp>
        <p:nvSpPr>
          <p:cNvPr id="7" name="Content Placeholder 6">
            <a:extLst>
              <a:ext uri="{FF2B5EF4-FFF2-40B4-BE49-F238E27FC236}">
                <a16:creationId xmlns:a16="http://schemas.microsoft.com/office/drawing/2014/main" id="{735929CF-D334-4B6F-89BB-A2B8D054155A}"/>
              </a:ext>
            </a:extLst>
          </p:cNvPr>
          <p:cNvSpPr>
            <a:spLocks noGrp="1"/>
          </p:cNvSpPr>
          <p:nvPr>
            <p:ph sz="half" idx="1"/>
          </p:nvPr>
        </p:nvSpPr>
        <p:spPr/>
        <p:txBody>
          <a:bodyPr/>
          <a:lstStyle/>
          <a:p>
            <a:endParaRPr lang="en-US"/>
          </a:p>
        </p:txBody>
      </p:sp>
      <p:pic>
        <p:nvPicPr>
          <p:cNvPr id="8" name="Picture 7">
            <a:extLst>
              <a:ext uri="{FF2B5EF4-FFF2-40B4-BE49-F238E27FC236}">
                <a16:creationId xmlns:a16="http://schemas.microsoft.com/office/drawing/2014/main" id="{F40162AC-A3B1-45B1-ACB2-4B8B44E8F8E6}"/>
              </a:ext>
            </a:extLst>
          </p:cNvPr>
          <p:cNvPicPr>
            <a:picLocks noChangeAspect="1"/>
          </p:cNvPicPr>
          <p:nvPr/>
        </p:nvPicPr>
        <p:blipFill>
          <a:blip r:embed="rId5"/>
          <a:stretch>
            <a:fillRect/>
          </a:stretch>
        </p:blipFill>
        <p:spPr>
          <a:xfrm>
            <a:off x="4495800" y="2186451"/>
            <a:ext cx="4571996" cy="564223"/>
          </a:xfrm>
          <a:prstGeom prst="rect">
            <a:avLst/>
          </a:prstGeom>
        </p:spPr>
      </p:pic>
      <p:pic>
        <p:nvPicPr>
          <p:cNvPr id="10" name="Picture 9">
            <a:extLst>
              <a:ext uri="{FF2B5EF4-FFF2-40B4-BE49-F238E27FC236}">
                <a16:creationId xmlns:a16="http://schemas.microsoft.com/office/drawing/2014/main" id="{91C5BE14-9AD9-4B03-976B-8604F91E519E}"/>
              </a:ext>
            </a:extLst>
          </p:cNvPr>
          <p:cNvPicPr>
            <a:picLocks noChangeAspect="1"/>
          </p:cNvPicPr>
          <p:nvPr/>
        </p:nvPicPr>
        <p:blipFill>
          <a:blip r:embed="rId6"/>
          <a:stretch>
            <a:fillRect/>
          </a:stretch>
        </p:blipFill>
        <p:spPr>
          <a:xfrm>
            <a:off x="81000" y="3790917"/>
            <a:ext cx="4593116" cy="1391444"/>
          </a:xfrm>
          <a:prstGeom prst="rect">
            <a:avLst/>
          </a:prstGeom>
        </p:spPr>
      </p:pic>
      <p:pic>
        <p:nvPicPr>
          <p:cNvPr id="13" name="Picture 12">
            <a:extLst>
              <a:ext uri="{FF2B5EF4-FFF2-40B4-BE49-F238E27FC236}">
                <a16:creationId xmlns:a16="http://schemas.microsoft.com/office/drawing/2014/main" id="{17952A46-A861-420F-8D6F-FF0828FEF0D3}"/>
              </a:ext>
            </a:extLst>
          </p:cNvPr>
          <p:cNvPicPr>
            <a:picLocks noChangeAspect="1"/>
          </p:cNvPicPr>
          <p:nvPr/>
        </p:nvPicPr>
        <p:blipFill>
          <a:blip r:embed="rId7"/>
          <a:stretch>
            <a:fillRect/>
          </a:stretch>
        </p:blipFill>
        <p:spPr>
          <a:xfrm>
            <a:off x="451882" y="1292953"/>
            <a:ext cx="3815318" cy="1859756"/>
          </a:xfrm>
          <a:prstGeom prst="rect">
            <a:avLst/>
          </a:prstGeom>
        </p:spPr>
      </p:pic>
    </p:spTree>
    <p:extLst>
      <p:ext uri="{BB962C8B-B14F-4D97-AF65-F5344CB8AC3E}">
        <p14:creationId xmlns:p14="http://schemas.microsoft.com/office/powerpoint/2010/main" val="131961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p:txBody>
          <a:bodyPr>
            <a:normAutofit/>
          </a:bodyPr>
          <a:lstStyle/>
          <a:p>
            <a:r>
              <a:rPr lang="en-US" dirty="0">
                <a:solidFill>
                  <a:srgbClr val="FFFF00"/>
                </a:solidFill>
              </a:rPr>
              <a:t> </a:t>
            </a:r>
          </a:p>
          <a:p>
            <a:endParaRPr lang="en-US" dirty="0">
              <a:solidFill>
                <a:srgbClr val="FFFF00"/>
              </a:solidFill>
            </a:endParaRPr>
          </a:p>
        </p:txBody>
      </p:sp>
      <p:sp>
        <p:nvSpPr>
          <p:cNvPr id="3" name="Content Placeholder 2">
            <a:extLst>
              <a:ext uri="{FF2B5EF4-FFF2-40B4-BE49-F238E27FC236}">
                <a16:creationId xmlns:a16="http://schemas.microsoft.com/office/drawing/2014/main" id="{447ED566-33A4-437D-9C9F-3DCA8960BE03}"/>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666905C2-13D8-4506-AE1B-B19969BBBDDC}"/>
              </a:ext>
            </a:extLst>
          </p:cNvPr>
          <p:cNvPicPr>
            <a:picLocks noChangeAspect="1"/>
          </p:cNvPicPr>
          <p:nvPr/>
        </p:nvPicPr>
        <p:blipFill>
          <a:blip r:embed="rId5"/>
          <a:stretch>
            <a:fillRect/>
          </a:stretch>
        </p:blipFill>
        <p:spPr>
          <a:xfrm>
            <a:off x="276515" y="801972"/>
            <a:ext cx="3936465" cy="1596455"/>
          </a:xfrm>
          <a:prstGeom prst="rect">
            <a:avLst/>
          </a:prstGeom>
        </p:spPr>
      </p:pic>
      <p:graphicFrame>
        <p:nvGraphicFramePr>
          <p:cNvPr id="7" name="Object 6">
            <a:extLst>
              <a:ext uri="{FF2B5EF4-FFF2-40B4-BE49-F238E27FC236}">
                <a16:creationId xmlns:a16="http://schemas.microsoft.com/office/drawing/2014/main" id="{DFC6F656-AF94-4053-9273-1437974AC87C}"/>
              </a:ext>
            </a:extLst>
          </p:cNvPr>
          <p:cNvGraphicFramePr>
            <a:graphicFrameLocks noChangeAspect="1"/>
          </p:cNvGraphicFramePr>
          <p:nvPr>
            <p:extLst>
              <p:ext uri="{D42A27DB-BD31-4B8C-83A1-F6EECF244321}">
                <p14:modId xmlns:p14="http://schemas.microsoft.com/office/powerpoint/2010/main" val="3134116657"/>
              </p:ext>
            </p:extLst>
          </p:nvPr>
        </p:nvGraphicFramePr>
        <p:xfrm>
          <a:off x="4584966" y="801972"/>
          <a:ext cx="4330433" cy="5221812"/>
        </p:xfrm>
        <a:graphic>
          <a:graphicData uri="http://schemas.openxmlformats.org/presentationml/2006/ole">
            <mc:AlternateContent xmlns:mc="http://schemas.openxmlformats.org/markup-compatibility/2006">
              <mc:Choice xmlns:v="urn:schemas-microsoft-com:vml" Requires="v">
                <p:oleObj spid="_x0000_s7186" name="Bitmap Image" r:id="rId6" imgW="7210440" imgH="8696160" progId="Paint.Picture">
                  <p:embed/>
                </p:oleObj>
              </mc:Choice>
              <mc:Fallback>
                <p:oleObj name="Bitmap Image" r:id="rId6" imgW="7210440" imgH="8696160" progId="Paint.Picture">
                  <p:embed/>
                  <p:pic>
                    <p:nvPicPr>
                      <p:cNvPr id="7" name="Object 6">
                        <a:extLst>
                          <a:ext uri="{FF2B5EF4-FFF2-40B4-BE49-F238E27FC236}">
                            <a16:creationId xmlns:a16="http://schemas.microsoft.com/office/drawing/2014/main" id="{DFC6F656-AF94-4053-9273-1437974AC87C}"/>
                          </a:ext>
                        </a:extLst>
                      </p:cNvPr>
                      <p:cNvPicPr/>
                      <p:nvPr/>
                    </p:nvPicPr>
                    <p:blipFill>
                      <a:blip r:embed="rId7"/>
                      <a:stretch>
                        <a:fillRect/>
                      </a:stretch>
                    </p:blipFill>
                    <p:spPr>
                      <a:xfrm>
                        <a:off x="4584966" y="801972"/>
                        <a:ext cx="4330433" cy="5221812"/>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9031ADD-2D8B-44AD-B6A5-D9D0EAD14E2A}"/>
              </a:ext>
            </a:extLst>
          </p:cNvPr>
          <p:cNvPicPr>
            <a:picLocks noChangeAspect="1"/>
          </p:cNvPicPr>
          <p:nvPr/>
        </p:nvPicPr>
        <p:blipFill>
          <a:blip r:embed="rId8"/>
          <a:stretch>
            <a:fillRect/>
          </a:stretch>
        </p:blipFill>
        <p:spPr>
          <a:xfrm>
            <a:off x="457200" y="2580989"/>
            <a:ext cx="3515291" cy="3839864"/>
          </a:xfrm>
          <a:prstGeom prst="rect">
            <a:avLst/>
          </a:prstGeom>
        </p:spPr>
      </p:pic>
    </p:spTree>
    <p:extLst>
      <p:ext uri="{BB962C8B-B14F-4D97-AF65-F5344CB8AC3E}">
        <p14:creationId xmlns:p14="http://schemas.microsoft.com/office/powerpoint/2010/main" val="146614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Results</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p:txBody>
          <a:bodyPr>
            <a:normAutofit/>
          </a:bodyPr>
          <a:lstStyle/>
          <a:p>
            <a:endParaRPr lang="en-US" dirty="0">
              <a:solidFill>
                <a:srgbClr val="FFFF00"/>
              </a:solidFill>
            </a:endParaRPr>
          </a:p>
          <a:p>
            <a:endParaRPr lang="en-US" dirty="0">
              <a:solidFill>
                <a:srgbClr val="FFFF00"/>
              </a:solidFill>
            </a:endParaRPr>
          </a:p>
        </p:txBody>
      </p:sp>
      <p:sp>
        <p:nvSpPr>
          <p:cNvPr id="3" name="Content Placeholder 2">
            <a:extLst>
              <a:ext uri="{FF2B5EF4-FFF2-40B4-BE49-F238E27FC236}">
                <a16:creationId xmlns:a16="http://schemas.microsoft.com/office/drawing/2014/main" id="{447ED566-33A4-437D-9C9F-3DCA8960BE03}"/>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7FD988B9-E2C5-4B7D-A19A-C48DF2598817}"/>
              </a:ext>
            </a:extLst>
          </p:cNvPr>
          <p:cNvPicPr>
            <a:picLocks noChangeAspect="1"/>
          </p:cNvPicPr>
          <p:nvPr/>
        </p:nvPicPr>
        <p:blipFill>
          <a:blip r:embed="rId4"/>
          <a:stretch>
            <a:fillRect/>
          </a:stretch>
        </p:blipFill>
        <p:spPr>
          <a:xfrm>
            <a:off x="1066800" y="1806693"/>
            <a:ext cx="6858000" cy="4112976"/>
          </a:xfrm>
          <a:prstGeom prst="rect">
            <a:avLst/>
          </a:prstGeom>
        </p:spPr>
      </p:pic>
      <p:pic>
        <p:nvPicPr>
          <p:cNvPr id="5" name="Picture 4">
            <a:extLst>
              <a:ext uri="{FF2B5EF4-FFF2-40B4-BE49-F238E27FC236}">
                <a16:creationId xmlns:a16="http://schemas.microsoft.com/office/drawing/2014/main" id="{2575A178-89A9-4C25-B84C-8584D66F98BD}"/>
              </a:ext>
            </a:extLst>
          </p:cNvPr>
          <p:cNvPicPr>
            <a:picLocks noChangeAspect="1"/>
          </p:cNvPicPr>
          <p:nvPr/>
        </p:nvPicPr>
        <p:blipFill>
          <a:blip r:embed="rId5"/>
          <a:stretch>
            <a:fillRect/>
          </a:stretch>
        </p:blipFill>
        <p:spPr>
          <a:xfrm>
            <a:off x="51067" y="1353884"/>
            <a:ext cx="9144000" cy="5239003"/>
          </a:xfrm>
          <a:prstGeom prst="rect">
            <a:avLst/>
          </a:prstGeom>
        </p:spPr>
      </p:pic>
    </p:spTree>
    <p:extLst>
      <p:ext uri="{BB962C8B-B14F-4D97-AF65-F5344CB8AC3E}">
        <p14:creationId xmlns:p14="http://schemas.microsoft.com/office/powerpoint/2010/main" val="114256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B84CC77-64E4-4B57-9BF8-B5CDD585FF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p:txBody>
          <a:bodyPr>
            <a:normAutofit/>
          </a:bodyPr>
          <a:lstStyle/>
          <a:p>
            <a:r>
              <a:rPr lang="en-US" dirty="0">
                <a:solidFill>
                  <a:srgbClr val="FFFF00"/>
                </a:solidFill>
              </a:rPr>
              <a:t> </a:t>
            </a:r>
          </a:p>
          <a:p>
            <a:endParaRPr lang="en-US" dirty="0">
              <a:solidFill>
                <a:srgbClr val="FFFF00"/>
              </a:solidFill>
            </a:endParaRPr>
          </a:p>
        </p:txBody>
      </p:sp>
      <p:pic>
        <p:nvPicPr>
          <p:cNvPr id="4098" name="Picture 2" descr="Image result for elizabeth tyler-kabara">
            <a:extLst>
              <a:ext uri="{FF2B5EF4-FFF2-40B4-BE49-F238E27FC236}">
                <a16:creationId xmlns:a16="http://schemas.microsoft.com/office/drawing/2014/main" id="{76B51D0B-9667-4827-AB34-AFF9CC42F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476" y="248911"/>
            <a:ext cx="4117757" cy="2734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510F95-CDB4-42C4-BA96-1FCC4D0C1992}"/>
              </a:ext>
            </a:extLst>
          </p:cNvPr>
          <p:cNvPicPr>
            <a:picLocks noChangeAspect="1"/>
          </p:cNvPicPr>
          <p:nvPr/>
        </p:nvPicPr>
        <p:blipFill>
          <a:blip r:embed="rId5"/>
          <a:stretch>
            <a:fillRect/>
          </a:stretch>
        </p:blipFill>
        <p:spPr>
          <a:xfrm>
            <a:off x="151741" y="248911"/>
            <a:ext cx="4525006" cy="2734057"/>
          </a:xfrm>
          <a:prstGeom prst="rect">
            <a:avLst/>
          </a:prstGeom>
        </p:spPr>
      </p:pic>
      <p:pic>
        <p:nvPicPr>
          <p:cNvPr id="13" name="Picture 12">
            <a:extLst>
              <a:ext uri="{FF2B5EF4-FFF2-40B4-BE49-F238E27FC236}">
                <a16:creationId xmlns:a16="http://schemas.microsoft.com/office/drawing/2014/main" id="{CF904376-84B9-450F-9A8B-17421B02EF7D}"/>
              </a:ext>
            </a:extLst>
          </p:cNvPr>
          <p:cNvPicPr>
            <a:picLocks noChangeAspect="1"/>
          </p:cNvPicPr>
          <p:nvPr/>
        </p:nvPicPr>
        <p:blipFill>
          <a:blip r:embed="rId6"/>
          <a:stretch>
            <a:fillRect/>
          </a:stretch>
        </p:blipFill>
        <p:spPr>
          <a:xfrm>
            <a:off x="63166" y="3110845"/>
            <a:ext cx="4737434" cy="712510"/>
          </a:xfrm>
          <a:prstGeom prst="rect">
            <a:avLst/>
          </a:prstGeom>
        </p:spPr>
      </p:pic>
      <p:pic>
        <p:nvPicPr>
          <p:cNvPr id="9" name="Picture 8">
            <a:extLst>
              <a:ext uri="{FF2B5EF4-FFF2-40B4-BE49-F238E27FC236}">
                <a16:creationId xmlns:a16="http://schemas.microsoft.com/office/drawing/2014/main" id="{D0D245F5-D97F-4CE7-972D-7B012D24EFFC}"/>
              </a:ext>
            </a:extLst>
          </p:cNvPr>
          <p:cNvPicPr>
            <a:picLocks noChangeAspect="1"/>
          </p:cNvPicPr>
          <p:nvPr/>
        </p:nvPicPr>
        <p:blipFill>
          <a:blip r:embed="rId7"/>
          <a:stretch>
            <a:fillRect/>
          </a:stretch>
        </p:blipFill>
        <p:spPr>
          <a:xfrm>
            <a:off x="75558" y="3110845"/>
            <a:ext cx="4744092" cy="712510"/>
          </a:xfrm>
          <a:prstGeom prst="rect">
            <a:avLst/>
          </a:prstGeom>
        </p:spPr>
      </p:pic>
      <p:pic>
        <p:nvPicPr>
          <p:cNvPr id="12" name="Content Placeholder 11" descr="A screenshot of a cell phone&#10;&#10;Description automatically generated">
            <a:extLst>
              <a:ext uri="{FF2B5EF4-FFF2-40B4-BE49-F238E27FC236}">
                <a16:creationId xmlns:a16="http://schemas.microsoft.com/office/drawing/2014/main" id="{494F5E9E-B58E-4293-89C3-71B194127B11}"/>
              </a:ext>
            </a:extLst>
          </p:cNvPr>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5058417" y="3085101"/>
            <a:ext cx="4038600" cy="3591624"/>
          </a:xfrm>
        </p:spPr>
      </p:pic>
      <p:pic>
        <p:nvPicPr>
          <p:cNvPr id="10" name="Picture 9">
            <a:extLst>
              <a:ext uri="{FF2B5EF4-FFF2-40B4-BE49-F238E27FC236}">
                <a16:creationId xmlns:a16="http://schemas.microsoft.com/office/drawing/2014/main" id="{9F89A9B1-D254-4807-99FA-0E13DD4280C1}"/>
              </a:ext>
            </a:extLst>
          </p:cNvPr>
          <p:cNvPicPr>
            <a:picLocks noChangeAspect="1"/>
          </p:cNvPicPr>
          <p:nvPr/>
        </p:nvPicPr>
        <p:blipFill>
          <a:blip r:embed="rId9"/>
          <a:stretch>
            <a:fillRect/>
          </a:stretch>
        </p:blipFill>
        <p:spPr>
          <a:xfrm>
            <a:off x="5077467" y="3110845"/>
            <a:ext cx="4031942" cy="3591624"/>
          </a:xfrm>
          <a:prstGeom prst="rect">
            <a:avLst/>
          </a:prstGeom>
        </p:spPr>
      </p:pic>
    </p:spTree>
    <p:extLst>
      <p:ext uri="{BB962C8B-B14F-4D97-AF65-F5344CB8AC3E}">
        <p14:creationId xmlns:p14="http://schemas.microsoft.com/office/powerpoint/2010/main" val="29875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pic>
        <p:nvPicPr>
          <p:cNvPr id="5" name="Content Placeholder 4" descr="Two people standing in a room&#10;&#10;Description automatically generated">
            <a:extLst>
              <a:ext uri="{FF2B5EF4-FFF2-40B4-BE49-F238E27FC236}">
                <a16:creationId xmlns:a16="http://schemas.microsoft.com/office/drawing/2014/main" id="{37C5B5A0-4021-42D0-BFB1-EF8236755A3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00713" y="342900"/>
            <a:ext cx="5554135" cy="3124200"/>
          </a:xfrm>
        </p:spPr>
      </p:pic>
      <p:pic>
        <p:nvPicPr>
          <p:cNvPr id="10" name="Picture 9">
            <a:extLst>
              <a:ext uri="{FF2B5EF4-FFF2-40B4-BE49-F238E27FC236}">
                <a16:creationId xmlns:a16="http://schemas.microsoft.com/office/drawing/2014/main" id="{DF2CB0BE-A3DD-4502-8B8F-6E6FBB351A30}"/>
              </a:ext>
            </a:extLst>
          </p:cNvPr>
          <p:cNvPicPr>
            <a:picLocks noChangeAspect="1"/>
          </p:cNvPicPr>
          <p:nvPr/>
        </p:nvPicPr>
        <p:blipFill>
          <a:blip r:embed="rId5"/>
          <a:stretch>
            <a:fillRect/>
          </a:stretch>
        </p:blipFill>
        <p:spPr>
          <a:xfrm>
            <a:off x="6155560" y="514350"/>
            <a:ext cx="2810907" cy="4999038"/>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464EE7F7-67D5-4398-9C98-94D471722E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55" y="3563937"/>
            <a:ext cx="4978426" cy="2800184"/>
          </a:xfrm>
          <a:prstGeom prst="rect">
            <a:avLst/>
          </a:prstGeom>
        </p:spPr>
      </p:pic>
    </p:spTree>
    <p:extLst>
      <p:ext uri="{BB962C8B-B14F-4D97-AF65-F5344CB8AC3E}">
        <p14:creationId xmlns:p14="http://schemas.microsoft.com/office/powerpoint/2010/main" val="123549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Neurosurgery as a Career </a:t>
            </a:r>
          </a:p>
        </p:txBody>
      </p:sp>
      <p:pic>
        <p:nvPicPr>
          <p:cNvPr id="15" name="Picture 14">
            <a:extLst>
              <a:ext uri="{FF2B5EF4-FFF2-40B4-BE49-F238E27FC236}">
                <a16:creationId xmlns:a16="http://schemas.microsoft.com/office/drawing/2014/main" id="{FD2A0207-557D-4286-8027-86924588D2A4}"/>
              </a:ext>
            </a:extLst>
          </p:cNvPr>
          <p:cNvPicPr>
            <a:picLocks noChangeAspect="1"/>
          </p:cNvPicPr>
          <p:nvPr/>
        </p:nvPicPr>
        <p:blipFill>
          <a:blip r:embed="rId4"/>
          <a:stretch>
            <a:fillRect/>
          </a:stretch>
        </p:blipFill>
        <p:spPr>
          <a:xfrm>
            <a:off x="2671762" y="1524000"/>
            <a:ext cx="3800475" cy="4743450"/>
          </a:xfrm>
          <a:prstGeom prst="rect">
            <a:avLst/>
          </a:prstGeom>
        </p:spPr>
      </p:pic>
    </p:spTree>
    <p:extLst>
      <p:ext uri="{BB962C8B-B14F-4D97-AF65-F5344CB8AC3E}">
        <p14:creationId xmlns:p14="http://schemas.microsoft.com/office/powerpoint/2010/main" val="364881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2800" dirty="0">
                <a:solidFill>
                  <a:srgbClr val="FFFF00"/>
                </a:solidFill>
              </a:rPr>
              <a:t>“Neurosurgery is a lifestyle specialty. The lifestyle is neurosurgery.”  -Anonymous</a:t>
            </a:r>
          </a:p>
        </p:txBody>
      </p:sp>
      <p:sp>
        <p:nvSpPr>
          <p:cNvPr id="3" name="Content Placeholder 2">
            <a:extLst>
              <a:ext uri="{FF2B5EF4-FFF2-40B4-BE49-F238E27FC236}">
                <a16:creationId xmlns:a16="http://schemas.microsoft.com/office/drawing/2014/main" id="{447ED566-33A4-437D-9C9F-3DCA8960BE03}"/>
              </a:ext>
            </a:extLst>
          </p:cNvPr>
          <p:cNvSpPr>
            <a:spLocks noGrp="1"/>
          </p:cNvSpPr>
          <p:nvPr>
            <p:ph sz="half" idx="2"/>
          </p:nvPr>
        </p:nvSpPr>
        <p:spPr/>
        <p:txBody>
          <a:bodyPr/>
          <a:lstStyle/>
          <a:p>
            <a:endParaRPr lang="en-US" dirty="0"/>
          </a:p>
        </p:txBody>
      </p:sp>
      <p:pic>
        <p:nvPicPr>
          <p:cNvPr id="4" name="Picture 3">
            <a:extLst>
              <a:ext uri="{FF2B5EF4-FFF2-40B4-BE49-F238E27FC236}">
                <a16:creationId xmlns:a16="http://schemas.microsoft.com/office/drawing/2014/main" id="{BC4019D4-38AE-4089-9D48-A5015A16BA9C}"/>
              </a:ext>
            </a:extLst>
          </p:cNvPr>
          <p:cNvPicPr>
            <a:picLocks noChangeAspect="1"/>
          </p:cNvPicPr>
          <p:nvPr/>
        </p:nvPicPr>
        <p:blipFill>
          <a:blip r:embed="rId5"/>
          <a:stretch>
            <a:fillRect/>
          </a:stretch>
        </p:blipFill>
        <p:spPr>
          <a:xfrm>
            <a:off x="1117867" y="2611614"/>
            <a:ext cx="7010400" cy="3101375"/>
          </a:xfrm>
          <a:prstGeom prst="rect">
            <a:avLst/>
          </a:prstGeom>
        </p:spPr>
      </p:pic>
      <p:graphicFrame>
        <p:nvGraphicFramePr>
          <p:cNvPr id="5" name="Object 4">
            <a:extLst>
              <a:ext uri="{FF2B5EF4-FFF2-40B4-BE49-F238E27FC236}">
                <a16:creationId xmlns:a16="http://schemas.microsoft.com/office/drawing/2014/main" id="{7F921A38-F8BE-4665-81EC-7789D9A1F8EC}"/>
              </a:ext>
            </a:extLst>
          </p:cNvPr>
          <p:cNvGraphicFramePr>
            <a:graphicFrameLocks noChangeAspect="1"/>
          </p:cNvGraphicFramePr>
          <p:nvPr>
            <p:extLst>
              <p:ext uri="{D42A27DB-BD31-4B8C-83A1-F6EECF244321}">
                <p14:modId xmlns:p14="http://schemas.microsoft.com/office/powerpoint/2010/main" val="3407982136"/>
              </p:ext>
            </p:extLst>
          </p:nvPr>
        </p:nvGraphicFramePr>
        <p:xfrm>
          <a:off x="965468" y="1524000"/>
          <a:ext cx="7562850" cy="800100"/>
        </p:xfrm>
        <a:graphic>
          <a:graphicData uri="http://schemas.openxmlformats.org/presentationml/2006/ole">
            <mc:AlternateContent xmlns:mc="http://schemas.openxmlformats.org/markup-compatibility/2006">
              <mc:Choice xmlns:v="urn:schemas-microsoft-com:vml" Requires="v">
                <p:oleObj spid="_x0000_s6168" name="Bitmap Image" r:id="rId6" imgW="7562880" imgH="800280" progId="Paint.Picture">
                  <p:embed/>
                </p:oleObj>
              </mc:Choice>
              <mc:Fallback>
                <p:oleObj name="Bitmap Image" r:id="rId6" imgW="7562880" imgH="800280" progId="Paint.Picture">
                  <p:embed/>
                  <p:pic>
                    <p:nvPicPr>
                      <p:cNvPr id="0" name=""/>
                      <p:cNvPicPr/>
                      <p:nvPr/>
                    </p:nvPicPr>
                    <p:blipFill>
                      <a:blip r:embed="rId7"/>
                      <a:stretch>
                        <a:fillRect/>
                      </a:stretch>
                    </p:blipFill>
                    <p:spPr>
                      <a:xfrm>
                        <a:off x="965468" y="1524000"/>
                        <a:ext cx="7562850" cy="8001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C58E33EE-2785-487D-8896-F93E11EF4490}"/>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35218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Interest Groups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p:txBody>
          <a:bodyPr>
            <a:normAutofit/>
          </a:bodyPr>
          <a:lstStyle/>
          <a:p>
            <a:r>
              <a:rPr lang="en-US" dirty="0">
                <a:solidFill>
                  <a:srgbClr val="FFFF00"/>
                </a:solidFill>
              </a:rPr>
              <a:t>Paired mentorships</a:t>
            </a:r>
          </a:p>
          <a:p>
            <a:endParaRPr lang="en-US" dirty="0">
              <a:solidFill>
                <a:srgbClr val="FFFF00"/>
              </a:solidFill>
            </a:endParaRPr>
          </a:p>
          <a:p>
            <a:r>
              <a:rPr lang="en-US">
                <a:solidFill>
                  <a:srgbClr val="FFFF00"/>
                </a:solidFill>
              </a:rPr>
              <a:t>Suture skills </a:t>
            </a:r>
            <a:r>
              <a:rPr lang="en-US" dirty="0">
                <a:solidFill>
                  <a:srgbClr val="FFFF00"/>
                </a:solidFill>
              </a:rPr>
              <a:t>and OR </a:t>
            </a:r>
            <a:r>
              <a:rPr lang="en-US">
                <a:solidFill>
                  <a:srgbClr val="FFFF00"/>
                </a:solidFill>
              </a:rPr>
              <a:t>etiquette workshops </a:t>
            </a:r>
            <a:endParaRPr lang="en-US" dirty="0">
              <a:solidFill>
                <a:srgbClr val="FFFF00"/>
              </a:solidFill>
            </a:endParaRPr>
          </a:p>
          <a:p>
            <a:endParaRPr lang="en-US" dirty="0">
              <a:solidFill>
                <a:srgbClr val="FFFF00"/>
              </a:solidFill>
            </a:endParaRPr>
          </a:p>
          <a:p>
            <a:r>
              <a:rPr lang="en-US" dirty="0">
                <a:solidFill>
                  <a:srgbClr val="FFFF00"/>
                </a:solidFill>
              </a:rPr>
              <a:t>Medical illustration, statistical knowledge and other skills</a:t>
            </a:r>
          </a:p>
          <a:p>
            <a:endParaRPr lang="en-US" dirty="0">
              <a:solidFill>
                <a:srgbClr val="FFFF00"/>
              </a:solidFill>
            </a:endParaRPr>
          </a:p>
        </p:txBody>
      </p:sp>
      <p:sp>
        <p:nvSpPr>
          <p:cNvPr id="9" name="Content Placeholder 8">
            <a:extLst>
              <a:ext uri="{FF2B5EF4-FFF2-40B4-BE49-F238E27FC236}">
                <a16:creationId xmlns:a16="http://schemas.microsoft.com/office/drawing/2014/main" id="{69BDDF4A-E6D7-4504-A52F-FE67288D93F4}"/>
              </a:ext>
            </a:extLst>
          </p:cNvPr>
          <p:cNvSpPr>
            <a:spLocks noGrp="1"/>
          </p:cNvSpPr>
          <p:nvPr>
            <p:ph sz="half" idx="2"/>
          </p:nvPr>
        </p:nvSpPr>
        <p:spPr/>
        <p:txBody>
          <a:bodyPr>
            <a:normAutofit/>
          </a:bodyPr>
          <a:lstStyle/>
          <a:p>
            <a:endParaRPr lang="en-US" dirty="0"/>
          </a:p>
        </p:txBody>
      </p:sp>
      <p:pic>
        <p:nvPicPr>
          <p:cNvPr id="3" name="Picture 2">
            <a:extLst>
              <a:ext uri="{FF2B5EF4-FFF2-40B4-BE49-F238E27FC236}">
                <a16:creationId xmlns:a16="http://schemas.microsoft.com/office/drawing/2014/main" id="{A1AAE990-6EE7-4CBA-8A04-F18CE4105E89}"/>
              </a:ext>
            </a:extLst>
          </p:cNvPr>
          <p:cNvPicPr>
            <a:picLocks noChangeAspect="1"/>
          </p:cNvPicPr>
          <p:nvPr/>
        </p:nvPicPr>
        <p:blipFill>
          <a:blip r:embed="rId4"/>
          <a:stretch>
            <a:fillRect/>
          </a:stretch>
        </p:blipFill>
        <p:spPr>
          <a:xfrm>
            <a:off x="5760744" y="3972034"/>
            <a:ext cx="1813510" cy="2434432"/>
          </a:xfrm>
          <a:prstGeom prst="rect">
            <a:avLst/>
          </a:prstGeom>
        </p:spPr>
      </p:pic>
      <p:pic>
        <p:nvPicPr>
          <p:cNvPr id="7" name="Picture 6" descr="A picture containing person, clothing&#10;&#10;Description automatically generated">
            <a:extLst>
              <a:ext uri="{FF2B5EF4-FFF2-40B4-BE49-F238E27FC236}">
                <a16:creationId xmlns:a16="http://schemas.microsoft.com/office/drawing/2014/main" id="{BE064245-2A7A-46CC-B146-ED62E26FAA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6176" y="1382749"/>
            <a:ext cx="2822647" cy="2434432"/>
          </a:xfrm>
          <a:prstGeom prst="rect">
            <a:avLst/>
          </a:prstGeom>
        </p:spPr>
      </p:pic>
    </p:spTree>
    <p:extLst>
      <p:ext uri="{BB962C8B-B14F-4D97-AF65-F5344CB8AC3E}">
        <p14:creationId xmlns:p14="http://schemas.microsoft.com/office/powerpoint/2010/main" val="4582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Future Directions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a:xfrm>
            <a:off x="457200" y="1600200"/>
            <a:ext cx="8229600" cy="4525963"/>
          </a:xfrm>
        </p:spPr>
        <p:txBody>
          <a:bodyPr>
            <a:normAutofit fontScale="92500" lnSpcReduction="10000"/>
          </a:bodyPr>
          <a:lstStyle/>
          <a:p>
            <a:r>
              <a:rPr lang="en-US" dirty="0">
                <a:solidFill>
                  <a:srgbClr val="FFFF00"/>
                </a:solidFill>
              </a:rPr>
              <a:t>Develop a one day neurosurgical resident as teacher module</a:t>
            </a:r>
          </a:p>
          <a:p>
            <a:endParaRPr lang="en-US" dirty="0">
              <a:solidFill>
                <a:srgbClr val="FFFF00"/>
              </a:solidFill>
            </a:endParaRPr>
          </a:p>
          <a:p>
            <a:r>
              <a:rPr lang="en-US" dirty="0">
                <a:solidFill>
                  <a:srgbClr val="FFFF00"/>
                </a:solidFill>
              </a:rPr>
              <a:t>Track the rate of former students matching into neurosurgery and other surgical fields</a:t>
            </a:r>
          </a:p>
          <a:p>
            <a:endParaRPr lang="en-US" dirty="0">
              <a:solidFill>
                <a:srgbClr val="FFFF00"/>
              </a:solidFill>
            </a:endParaRPr>
          </a:p>
          <a:p>
            <a:r>
              <a:rPr lang="en-US" dirty="0">
                <a:solidFill>
                  <a:srgbClr val="FFFF00"/>
                </a:solidFill>
              </a:rPr>
              <a:t>Produce formalized materials for distribution to other programs</a:t>
            </a:r>
          </a:p>
          <a:p>
            <a:endParaRPr lang="en-US" dirty="0">
              <a:solidFill>
                <a:srgbClr val="FFFF00"/>
              </a:solidFill>
            </a:endParaRPr>
          </a:p>
          <a:p>
            <a:r>
              <a:rPr lang="en-US" dirty="0">
                <a:solidFill>
                  <a:srgbClr val="FFFF00"/>
                </a:solidFill>
              </a:rPr>
              <a:t>Functional module: stereotactic biopsy, temporal lobectomy</a:t>
            </a:r>
          </a:p>
          <a:p>
            <a:endParaRPr lang="en-US" dirty="0">
              <a:solidFill>
                <a:srgbClr val="FFFF00"/>
              </a:solidFill>
            </a:endParaRPr>
          </a:p>
        </p:txBody>
      </p:sp>
    </p:spTree>
    <p:extLst>
      <p:ext uri="{BB962C8B-B14F-4D97-AF65-F5344CB8AC3E}">
        <p14:creationId xmlns:p14="http://schemas.microsoft.com/office/powerpoint/2010/main" val="132169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2C9B1940-D88F-4598-A75E-33A6AE4AB4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Early Influences </a:t>
            </a:r>
          </a:p>
        </p:txBody>
      </p:sp>
      <p:pic>
        <p:nvPicPr>
          <p:cNvPr id="8" name="Content Placeholder 7" descr="A person wearing glasses and smiling at the camera&#10;&#10;Description automatically generated">
            <a:extLst>
              <a:ext uri="{FF2B5EF4-FFF2-40B4-BE49-F238E27FC236}">
                <a16:creationId xmlns:a16="http://schemas.microsoft.com/office/drawing/2014/main" id="{A0FE9DC9-6CE1-4B73-8FF5-C1511A48E30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552700" y="1768476"/>
            <a:ext cx="4038600" cy="4159412"/>
          </a:xfrm>
        </p:spPr>
      </p:pic>
    </p:spTree>
    <p:extLst>
      <p:ext uri="{BB962C8B-B14F-4D97-AF65-F5344CB8AC3E}">
        <p14:creationId xmlns:p14="http://schemas.microsoft.com/office/powerpoint/2010/main" val="191016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Introduction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a:xfrm>
            <a:off x="457200" y="1600200"/>
            <a:ext cx="8305800" cy="4525963"/>
          </a:xfrm>
        </p:spPr>
        <p:txBody>
          <a:bodyPr>
            <a:normAutofit/>
          </a:bodyPr>
          <a:lstStyle/>
          <a:p>
            <a:endParaRPr lang="en-US" dirty="0">
              <a:solidFill>
                <a:srgbClr val="FFFF00"/>
              </a:solidFill>
            </a:endParaRPr>
          </a:p>
          <a:p>
            <a:r>
              <a:rPr lang="en-US" dirty="0">
                <a:solidFill>
                  <a:srgbClr val="FFFF00"/>
                </a:solidFill>
              </a:rPr>
              <a:t>Challenge: Recruitment and visibility</a:t>
            </a:r>
          </a:p>
          <a:p>
            <a:endParaRPr lang="en-US" dirty="0">
              <a:solidFill>
                <a:srgbClr val="FFFF00"/>
              </a:solidFill>
            </a:endParaRPr>
          </a:p>
          <a:p>
            <a:r>
              <a:rPr lang="en-US" dirty="0">
                <a:solidFill>
                  <a:srgbClr val="FFFF00"/>
                </a:solidFill>
              </a:rPr>
              <a:t>Challenge: Training educators</a:t>
            </a:r>
          </a:p>
          <a:p>
            <a:endParaRPr lang="en-US" dirty="0">
              <a:solidFill>
                <a:srgbClr val="FFFF00"/>
              </a:solidFill>
            </a:endParaRPr>
          </a:p>
          <a:p>
            <a:r>
              <a:rPr lang="en-US" dirty="0">
                <a:solidFill>
                  <a:srgbClr val="FFFF00"/>
                </a:solidFill>
              </a:rPr>
              <a:t>Solution: Pre-clinical courses</a:t>
            </a:r>
          </a:p>
          <a:p>
            <a:endParaRPr lang="en-US" dirty="0">
              <a:solidFill>
                <a:srgbClr val="FFFF00"/>
              </a:solidFill>
            </a:endParaRPr>
          </a:p>
          <a:p>
            <a:r>
              <a:rPr lang="en-US" dirty="0">
                <a:solidFill>
                  <a:srgbClr val="FFFF00"/>
                </a:solidFill>
              </a:rPr>
              <a:t>Solution: Interest groups</a:t>
            </a:r>
          </a:p>
          <a:p>
            <a:endParaRPr lang="en-US" dirty="0">
              <a:solidFill>
                <a:srgbClr val="FFFF00"/>
              </a:solidFill>
            </a:endParaRPr>
          </a:p>
        </p:txBody>
      </p:sp>
    </p:spTree>
    <p:extLst>
      <p:ext uri="{BB962C8B-B14F-4D97-AF65-F5344CB8AC3E}">
        <p14:creationId xmlns:p14="http://schemas.microsoft.com/office/powerpoint/2010/main" val="355189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fade">
                                      <p:cBhvr>
                                        <p:cTn id="2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87EE58AA-F575-430F-AA29-859D088F29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6000" b="1" dirty="0">
                <a:ln w="11430"/>
                <a:solidFill>
                  <a:srgbClr val="FFFF00"/>
                </a:solidFill>
                <a:effectLst>
                  <a:outerShdw blurRad="80000" dist="40000" dir="5040000" algn="tl">
                    <a:srgbClr val="000000">
                      <a:alpha val="30000"/>
                    </a:srgbClr>
                  </a:outerShdw>
                </a:effectLst>
                <a:latin typeface="Arial"/>
                <a:cs typeface="Arial"/>
              </a:rPr>
              <a:t> </a:t>
            </a:r>
          </a:p>
        </p:txBody>
      </p:sp>
      <p:sp>
        <p:nvSpPr>
          <p:cNvPr id="7" name="Content Placeholder 6">
            <a:extLst>
              <a:ext uri="{FF2B5EF4-FFF2-40B4-BE49-F238E27FC236}">
                <a16:creationId xmlns:a16="http://schemas.microsoft.com/office/drawing/2014/main" id="{9CF15107-FC73-46E7-96DD-6EBEB6255B54}"/>
              </a:ext>
            </a:extLst>
          </p:cNvPr>
          <p:cNvSpPr>
            <a:spLocks noGrp="1"/>
          </p:cNvSpPr>
          <p:nvPr>
            <p:ph idx="1"/>
          </p:nvPr>
        </p:nvSpPr>
        <p:spPr>
          <a:xfrm>
            <a:off x="457200" y="152400"/>
            <a:ext cx="8229600" cy="5973763"/>
          </a:xfrm>
        </p:spPr>
        <p:txBody>
          <a:bodyPr/>
          <a:lstStyle/>
          <a:p>
            <a:pPr marL="0" indent="0" algn="ctr">
              <a:buNone/>
            </a:pPr>
            <a:r>
              <a:rPr lang="en-US" dirty="0">
                <a:solidFill>
                  <a:srgbClr val="FFFF00"/>
                </a:solidFill>
              </a:rPr>
              <a:t>Thank You!</a:t>
            </a:r>
          </a:p>
        </p:txBody>
      </p:sp>
      <p:sp>
        <p:nvSpPr>
          <p:cNvPr id="3" name="TextBox 2">
            <a:extLst>
              <a:ext uri="{FF2B5EF4-FFF2-40B4-BE49-F238E27FC236}">
                <a16:creationId xmlns:a16="http://schemas.microsoft.com/office/drawing/2014/main" id="{900E0836-319C-47E5-BFBD-A261322DFEB9}"/>
              </a:ext>
            </a:extLst>
          </p:cNvPr>
          <p:cNvSpPr txBox="1"/>
          <p:nvPr/>
        </p:nvSpPr>
        <p:spPr>
          <a:xfrm>
            <a:off x="438150" y="2908498"/>
            <a:ext cx="8229600" cy="307777"/>
          </a:xfrm>
          <a:prstGeom prst="rect">
            <a:avLst/>
          </a:prstGeom>
          <a:noFill/>
        </p:spPr>
        <p:txBody>
          <a:bodyPr wrap="square" rtlCol="0">
            <a:spAutoFit/>
          </a:bodyPr>
          <a:lstStyle/>
          <a:p>
            <a:r>
              <a:rPr lang="en-US" sz="1400" dirty="0">
                <a:solidFill>
                  <a:srgbClr val="FFFF00"/>
                </a:solidFill>
              </a:rPr>
              <a:t>   </a:t>
            </a:r>
            <a:r>
              <a:rPr lang="en-US" sz="1200" dirty="0">
                <a:solidFill>
                  <a:srgbClr val="FFFF00"/>
                </a:solidFill>
              </a:rPr>
              <a:t>Dr. Raymond </a:t>
            </a:r>
            <a:r>
              <a:rPr lang="en-US" sz="1200" dirty="0" err="1">
                <a:solidFill>
                  <a:srgbClr val="FFFF00"/>
                </a:solidFill>
              </a:rPr>
              <a:t>Sekula</a:t>
            </a:r>
            <a:r>
              <a:rPr lang="en-US" sz="1200" dirty="0">
                <a:solidFill>
                  <a:srgbClr val="FFFF00"/>
                </a:solidFill>
              </a:rPr>
              <a:t>           Dr.  L Dade Lunsford           Dr. Robert Friedlander           Dr. Johnathan </a:t>
            </a:r>
            <a:r>
              <a:rPr lang="en-US" sz="1200" dirty="0" err="1">
                <a:solidFill>
                  <a:srgbClr val="FFFF00"/>
                </a:solidFill>
              </a:rPr>
              <a:t>Engh</a:t>
            </a:r>
            <a:r>
              <a:rPr lang="en-US" sz="1200" dirty="0">
                <a:solidFill>
                  <a:srgbClr val="FFFF00"/>
                </a:solidFill>
              </a:rPr>
              <a:t>             Dr. Peter </a:t>
            </a:r>
            <a:r>
              <a:rPr lang="en-US" sz="1200" dirty="0" err="1">
                <a:solidFill>
                  <a:srgbClr val="FFFF00"/>
                </a:solidFill>
              </a:rPr>
              <a:t>Gerszten</a:t>
            </a:r>
            <a:r>
              <a:rPr lang="en-US" sz="1200" dirty="0">
                <a:solidFill>
                  <a:srgbClr val="FFFF00"/>
                </a:solidFill>
              </a:rPr>
              <a:t>   </a:t>
            </a:r>
            <a:endParaRPr lang="en-US" sz="1400" dirty="0">
              <a:solidFill>
                <a:srgbClr val="FFFF00"/>
              </a:solidFill>
            </a:endParaRPr>
          </a:p>
        </p:txBody>
      </p:sp>
      <p:pic>
        <p:nvPicPr>
          <p:cNvPr id="10" name="Picture 9">
            <a:extLst>
              <a:ext uri="{FF2B5EF4-FFF2-40B4-BE49-F238E27FC236}">
                <a16:creationId xmlns:a16="http://schemas.microsoft.com/office/drawing/2014/main" id="{194103F0-0A6F-4859-B790-3C16D7685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50" y="923491"/>
            <a:ext cx="1214369" cy="1821553"/>
          </a:xfrm>
          <a:prstGeom prst="rect">
            <a:avLst/>
          </a:prstGeom>
        </p:spPr>
      </p:pic>
      <p:pic>
        <p:nvPicPr>
          <p:cNvPr id="6" name="Picture 5" descr="A person wearing a suit and tie smiling at the camera&#10;&#10;Description automatically generated">
            <a:extLst>
              <a:ext uri="{FF2B5EF4-FFF2-40B4-BE49-F238E27FC236}">
                <a16:creationId xmlns:a16="http://schemas.microsoft.com/office/drawing/2014/main" id="{821DA152-4825-4BFD-AAB4-A2BC8DF93C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044" y="952315"/>
            <a:ext cx="1214369" cy="1821553"/>
          </a:xfrm>
          <a:prstGeom prst="rect">
            <a:avLst/>
          </a:prstGeom>
        </p:spPr>
      </p:pic>
      <p:pic>
        <p:nvPicPr>
          <p:cNvPr id="9" name="Picture 8" descr="A person wearing a suit and tie smiling at the camera&#10;&#10;Description automatically generated">
            <a:extLst>
              <a:ext uri="{FF2B5EF4-FFF2-40B4-BE49-F238E27FC236}">
                <a16:creationId xmlns:a16="http://schemas.microsoft.com/office/drawing/2014/main" id="{C354274B-DCCB-4745-BFDF-F839F0D33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056" y="923491"/>
            <a:ext cx="1214369" cy="1821553"/>
          </a:xfrm>
          <a:prstGeom prst="rect">
            <a:avLst/>
          </a:prstGeom>
        </p:spPr>
      </p:pic>
      <p:pic>
        <p:nvPicPr>
          <p:cNvPr id="13" name="Picture 12" descr="A person wearing a suit and tie smiling at the camera&#10;&#10;Description automatically generated">
            <a:extLst>
              <a:ext uri="{FF2B5EF4-FFF2-40B4-BE49-F238E27FC236}">
                <a16:creationId xmlns:a16="http://schemas.microsoft.com/office/drawing/2014/main" id="{750FE407-97CC-4BFC-B468-C019DF918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613" y="954721"/>
            <a:ext cx="1211159" cy="1816739"/>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EAB92203-6390-49C4-AC09-322BC57DB1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4032" y="947103"/>
            <a:ext cx="1211159" cy="1816739"/>
          </a:xfrm>
          <a:prstGeom prst="rect">
            <a:avLst/>
          </a:prstGeom>
        </p:spPr>
      </p:pic>
      <p:pic>
        <p:nvPicPr>
          <p:cNvPr id="19" name="Picture 18" descr="A person smiling for the camera&#10;&#10;Description automatically generated">
            <a:extLst>
              <a:ext uri="{FF2B5EF4-FFF2-40B4-BE49-F238E27FC236}">
                <a16:creationId xmlns:a16="http://schemas.microsoft.com/office/drawing/2014/main" id="{8449572A-01A6-403C-A29F-5433F1430E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7956" y="3481150"/>
            <a:ext cx="1214369" cy="1821553"/>
          </a:xfrm>
          <a:prstGeom prst="rect">
            <a:avLst/>
          </a:prstGeom>
        </p:spPr>
      </p:pic>
      <p:pic>
        <p:nvPicPr>
          <p:cNvPr id="20" name="Picture 19" descr="A person wearing a suit and tie&#10;&#10;Description automatically generated">
            <a:extLst>
              <a:ext uri="{FF2B5EF4-FFF2-40B4-BE49-F238E27FC236}">
                <a16:creationId xmlns:a16="http://schemas.microsoft.com/office/drawing/2014/main" id="{BE320B81-ECD8-4885-9A75-D4E4AF5AB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057" y="3481150"/>
            <a:ext cx="1208699" cy="1813048"/>
          </a:xfrm>
          <a:prstGeom prst="rect">
            <a:avLst/>
          </a:prstGeom>
        </p:spPr>
      </p:pic>
      <p:pic>
        <p:nvPicPr>
          <p:cNvPr id="22" name="Picture 21" descr="A person wearing a suit and tie smiling at the camera&#10;&#10;Description automatically generated">
            <a:extLst>
              <a:ext uri="{FF2B5EF4-FFF2-40B4-BE49-F238E27FC236}">
                <a16:creationId xmlns:a16="http://schemas.microsoft.com/office/drawing/2014/main" id="{6B1106DB-EC03-420D-8782-EBD690FB41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9525" y="3505200"/>
            <a:ext cx="1198336" cy="1797503"/>
          </a:xfrm>
          <a:prstGeom prst="rect">
            <a:avLst/>
          </a:prstGeom>
        </p:spPr>
      </p:pic>
      <p:pic>
        <p:nvPicPr>
          <p:cNvPr id="29" name="Picture 28" descr="A person wearing a suit and tie smiling at the camera&#10;&#10;Description automatically generated">
            <a:extLst>
              <a:ext uri="{FF2B5EF4-FFF2-40B4-BE49-F238E27FC236}">
                <a16:creationId xmlns:a16="http://schemas.microsoft.com/office/drawing/2014/main" id="{759FE099-09D8-4A94-9D32-B9F9E0DBD7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19613" y="3505200"/>
            <a:ext cx="1211159" cy="1816739"/>
          </a:xfrm>
          <a:prstGeom prst="rect">
            <a:avLst/>
          </a:prstGeom>
        </p:spPr>
      </p:pic>
      <p:pic>
        <p:nvPicPr>
          <p:cNvPr id="31" name="Picture 30" descr="A person wearing a suit and tie looking at the camera&#10;&#10;Description automatically generated">
            <a:extLst>
              <a:ext uri="{FF2B5EF4-FFF2-40B4-BE49-F238E27FC236}">
                <a16:creationId xmlns:a16="http://schemas.microsoft.com/office/drawing/2014/main" id="{E3D69A85-4090-4AF4-AF57-0D2D1700CB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34032" y="3505200"/>
            <a:ext cx="1211159" cy="1816739"/>
          </a:xfrm>
          <a:prstGeom prst="rect">
            <a:avLst/>
          </a:prstGeom>
        </p:spPr>
      </p:pic>
      <p:sp>
        <p:nvSpPr>
          <p:cNvPr id="32" name="TextBox 31">
            <a:extLst>
              <a:ext uri="{FF2B5EF4-FFF2-40B4-BE49-F238E27FC236}">
                <a16:creationId xmlns:a16="http://schemas.microsoft.com/office/drawing/2014/main" id="{AD5429DD-5CD1-4348-8686-D482F5F0C44E}"/>
              </a:ext>
            </a:extLst>
          </p:cNvPr>
          <p:cNvSpPr txBox="1"/>
          <p:nvPr/>
        </p:nvSpPr>
        <p:spPr>
          <a:xfrm>
            <a:off x="419100" y="5429234"/>
            <a:ext cx="8229600" cy="307777"/>
          </a:xfrm>
          <a:prstGeom prst="rect">
            <a:avLst/>
          </a:prstGeom>
          <a:noFill/>
        </p:spPr>
        <p:txBody>
          <a:bodyPr wrap="square" rtlCol="0">
            <a:spAutoFit/>
          </a:bodyPr>
          <a:lstStyle/>
          <a:p>
            <a:r>
              <a:rPr lang="en-US" sz="1400" dirty="0">
                <a:solidFill>
                  <a:srgbClr val="FFFF00"/>
                </a:solidFill>
              </a:rPr>
              <a:t>     </a:t>
            </a:r>
            <a:r>
              <a:rPr lang="en-US" sz="1200" dirty="0">
                <a:solidFill>
                  <a:srgbClr val="FFFF00"/>
                </a:solidFill>
              </a:rPr>
              <a:t>Dr. Bradley Gross           Dr. Elizabeth Tyler-</a:t>
            </a:r>
            <a:r>
              <a:rPr lang="en-US" sz="1200" dirty="0" err="1">
                <a:solidFill>
                  <a:srgbClr val="FFFF00"/>
                </a:solidFill>
              </a:rPr>
              <a:t>Kabara</a:t>
            </a:r>
            <a:r>
              <a:rPr lang="en-US" sz="1200" dirty="0">
                <a:solidFill>
                  <a:srgbClr val="FFFF00"/>
                </a:solidFill>
              </a:rPr>
              <a:t>          Dr. Daniel Wecht              Dr. Nduka </a:t>
            </a:r>
            <a:r>
              <a:rPr lang="en-US" sz="1200" dirty="0" err="1">
                <a:solidFill>
                  <a:srgbClr val="FFFF00"/>
                </a:solidFill>
              </a:rPr>
              <a:t>Amankulor</a:t>
            </a:r>
            <a:r>
              <a:rPr lang="en-US" sz="1200" dirty="0">
                <a:solidFill>
                  <a:srgbClr val="FFFF00"/>
                </a:solidFill>
              </a:rPr>
              <a:t>          Dr. Brian </a:t>
            </a:r>
            <a:r>
              <a:rPr lang="en-US" sz="1200" dirty="0" err="1">
                <a:solidFill>
                  <a:srgbClr val="FFFF00"/>
                </a:solidFill>
              </a:rPr>
              <a:t>Jankowitz</a:t>
            </a:r>
            <a:endParaRPr lang="en-US" sz="1400" dirty="0">
              <a:solidFill>
                <a:srgbClr val="FFFF00"/>
              </a:solidFill>
            </a:endParaRPr>
          </a:p>
        </p:txBody>
      </p:sp>
    </p:spTree>
    <p:extLst>
      <p:ext uri="{BB962C8B-B14F-4D97-AF65-F5344CB8AC3E}">
        <p14:creationId xmlns:p14="http://schemas.microsoft.com/office/powerpoint/2010/main" val="66384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a:extLst>
              <a:ext uri="{FF2B5EF4-FFF2-40B4-BE49-F238E27FC236}">
                <a16:creationId xmlns:a16="http://schemas.microsoft.com/office/drawing/2014/main" id="{5ECCB9AC-A8A3-4175-A2BE-B6A602316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solidFill>
                  <a:srgbClr val="FFFF00"/>
                </a:solidFill>
              </a:rPr>
              <a:t>Thank You!</a:t>
            </a:r>
            <a:br>
              <a:rPr lang="en-US" dirty="0">
                <a:solidFill>
                  <a:srgbClr val="FFFF00"/>
                </a:solidFill>
              </a:rPr>
            </a:br>
            <a:r>
              <a:rPr lang="en-US" dirty="0">
                <a:solidFill>
                  <a:srgbClr val="FFFF00"/>
                </a:solidFill>
              </a:rPr>
              <a:t> </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p:txBody>
          <a:bodyPr>
            <a:normAutofit/>
          </a:bodyPr>
          <a:lstStyle/>
          <a:p>
            <a:pPr marL="0" indent="0">
              <a:buNone/>
            </a:pPr>
            <a:r>
              <a:rPr lang="en-US" dirty="0">
                <a:solidFill>
                  <a:srgbClr val="FFFF00"/>
                </a:solidFill>
              </a:rPr>
              <a:t> </a:t>
            </a:r>
          </a:p>
          <a:p>
            <a:endParaRPr lang="en-US" dirty="0">
              <a:solidFill>
                <a:srgbClr val="FFFF00"/>
              </a:solidFill>
            </a:endParaRPr>
          </a:p>
        </p:txBody>
      </p:sp>
      <p:pic>
        <p:nvPicPr>
          <p:cNvPr id="5" name="Picture 4" descr="A person smiling for the camera&#10;&#10;Description automatically generated">
            <a:extLst>
              <a:ext uri="{FF2B5EF4-FFF2-40B4-BE49-F238E27FC236}">
                <a16:creationId xmlns:a16="http://schemas.microsoft.com/office/drawing/2014/main" id="{06DBE2E1-E183-4D05-8FF9-6C9E7AC17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005" y="889650"/>
            <a:ext cx="1219200" cy="1828800"/>
          </a:xfrm>
          <a:prstGeom prst="rect">
            <a:avLst/>
          </a:prstGeom>
        </p:spPr>
      </p:pic>
      <p:pic>
        <p:nvPicPr>
          <p:cNvPr id="8" name="Picture 7" descr="A person wearing a suit and tie smiling and looking at the camera&#10;&#10;Description automatically generated">
            <a:extLst>
              <a:ext uri="{FF2B5EF4-FFF2-40B4-BE49-F238E27FC236}">
                <a16:creationId xmlns:a16="http://schemas.microsoft.com/office/drawing/2014/main" id="{7E76EF58-4B02-4916-A870-6D2A8F4CB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805" y="889650"/>
            <a:ext cx="1219200" cy="1828800"/>
          </a:xfrm>
          <a:prstGeom prst="rect">
            <a:avLst/>
          </a:prstGeom>
        </p:spPr>
      </p:pic>
      <p:pic>
        <p:nvPicPr>
          <p:cNvPr id="10" name="Picture 9">
            <a:extLst>
              <a:ext uri="{FF2B5EF4-FFF2-40B4-BE49-F238E27FC236}">
                <a16:creationId xmlns:a16="http://schemas.microsoft.com/office/drawing/2014/main" id="{40BA9044-A5DC-4E67-A689-9DE8D8B70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1003" y="2921749"/>
            <a:ext cx="1257166" cy="1870567"/>
          </a:xfrm>
          <a:prstGeom prst="rect">
            <a:avLst/>
          </a:prstGeom>
        </p:spPr>
      </p:pic>
      <p:pic>
        <p:nvPicPr>
          <p:cNvPr id="13" name="Picture 12" descr="A person posing for the camera&#10;&#10;Description automatically generated">
            <a:extLst>
              <a:ext uri="{FF2B5EF4-FFF2-40B4-BE49-F238E27FC236}">
                <a16:creationId xmlns:a16="http://schemas.microsoft.com/office/drawing/2014/main" id="{9F10D5B1-FE6F-45A2-921B-4871295BD2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405" y="889650"/>
            <a:ext cx="1219200" cy="1828800"/>
          </a:xfrm>
          <a:prstGeom prst="rect">
            <a:avLst/>
          </a:prstGeom>
        </p:spPr>
      </p:pic>
      <p:pic>
        <p:nvPicPr>
          <p:cNvPr id="15" name="Picture 14" descr="A person wearing a suit and tie smiling at the camera&#10;&#10;Description automatically generated">
            <a:extLst>
              <a:ext uri="{FF2B5EF4-FFF2-40B4-BE49-F238E27FC236}">
                <a16:creationId xmlns:a16="http://schemas.microsoft.com/office/drawing/2014/main" id="{18D05B9B-A00B-407A-A278-805BEB23C8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9205" y="889650"/>
            <a:ext cx="1219200" cy="1828800"/>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0A16E918-50F1-409B-AD26-AEE428D4C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955" y="2901012"/>
            <a:ext cx="1231766" cy="1847649"/>
          </a:xfrm>
          <a:prstGeom prst="rect">
            <a:avLst/>
          </a:prstGeom>
        </p:spPr>
      </p:pic>
      <p:pic>
        <p:nvPicPr>
          <p:cNvPr id="19" name="Picture 18" descr="A person wearing glasses and smiling at the camera&#10;&#10;Description automatically generated">
            <a:extLst>
              <a:ext uri="{FF2B5EF4-FFF2-40B4-BE49-F238E27FC236}">
                <a16:creationId xmlns:a16="http://schemas.microsoft.com/office/drawing/2014/main" id="{8ED1FDB0-712A-4E1E-A3C2-1B79BE5F8A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0539" y="2920062"/>
            <a:ext cx="1244466" cy="1847649"/>
          </a:xfrm>
          <a:prstGeom prst="rect">
            <a:avLst/>
          </a:prstGeom>
        </p:spPr>
      </p:pic>
      <p:pic>
        <p:nvPicPr>
          <p:cNvPr id="21" name="Picture 20" descr="A person wearing a suit and tie smiling at the camera&#10;&#10;Description automatically generated">
            <a:extLst>
              <a:ext uri="{FF2B5EF4-FFF2-40B4-BE49-F238E27FC236}">
                <a16:creationId xmlns:a16="http://schemas.microsoft.com/office/drawing/2014/main" id="{1F49F488-581A-4572-9D40-11AC7C9F6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4823" y="2921749"/>
            <a:ext cx="1257166" cy="1885749"/>
          </a:xfrm>
          <a:prstGeom prst="rect">
            <a:avLst/>
          </a:prstGeom>
        </p:spPr>
      </p:pic>
      <p:pic>
        <p:nvPicPr>
          <p:cNvPr id="23" name="Picture 22" descr="A person wearing glasses and smiling at the camera&#10;&#10;Description automatically generated">
            <a:extLst>
              <a:ext uri="{FF2B5EF4-FFF2-40B4-BE49-F238E27FC236}">
                <a16:creationId xmlns:a16="http://schemas.microsoft.com/office/drawing/2014/main" id="{D0544AD4-F041-4900-BD64-E816D64A22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7987" y="2902699"/>
            <a:ext cx="1200418" cy="1885749"/>
          </a:xfrm>
          <a:prstGeom prst="rect">
            <a:avLst/>
          </a:prstGeom>
        </p:spPr>
      </p:pic>
      <p:pic>
        <p:nvPicPr>
          <p:cNvPr id="25" name="Picture 24" descr="A person smiling for the camera&#10;&#10;Description automatically generated">
            <a:extLst>
              <a:ext uri="{FF2B5EF4-FFF2-40B4-BE49-F238E27FC236}">
                <a16:creationId xmlns:a16="http://schemas.microsoft.com/office/drawing/2014/main" id="{C9228412-1300-4395-9B87-6AFA1D5AB5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60182" y="903567"/>
            <a:ext cx="1226045" cy="1814884"/>
          </a:xfrm>
          <a:prstGeom prst="rect">
            <a:avLst/>
          </a:prstGeom>
        </p:spPr>
      </p:pic>
      <p:pic>
        <p:nvPicPr>
          <p:cNvPr id="27" name="Picture 26" descr="A person wearing a suit and tie smiling at the camera&#10;&#10;Description automatically generated">
            <a:extLst>
              <a:ext uri="{FF2B5EF4-FFF2-40B4-BE49-F238E27FC236}">
                <a16:creationId xmlns:a16="http://schemas.microsoft.com/office/drawing/2014/main" id="{EE06CCA9-F22C-432C-8FF8-367370FEC8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90769" y="4975791"/>
            <a:ext cx="1238250" cy="1847649"/>
          </a:xfrm>
          <a:prstGeom prst="rect">
            <a:avLst/>
          </a:prstGeom>
        </p:spPr>
      </p:pic>
      <p:pic>
        <p:nvPicPr>
          <p:cNvPr id="29" name="Picture 28" descr="A person smiling and posing for the camera&#10;&#10;Description automatically generated">
            <a:extLst>
              <a:ext uri="{FF2B5EF4-FFF2-40B4-BE49-F238E27FC236}">
                <a16:creationId xmlns:a16="http://schemas.microsoft.com/office/drawing/2014/main" id="{242A7B12-1DDF-4F99-B626-A7F1741A49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7826" y="4974786"/>
            <a:ext cx="1238786" cy="1858179"/>
          </a:xfrm>
          <a:prstGeom prst="rect">
            <a:avLst/>
          </a:prstGeom>
        </p:spPr>
      </p:pic>
      <p:pic>
        <p:nvPicPr>
          <p:cNvPr id="31" name="Picture 30" descr="A person wearing a suit and tie smiling at the camera&#10;&#10;Description automatically generated">
            <a:extLst>
              <a:ext uri="{FF2B5EF4-FFF2-40B4-BE49-F238E27FC236}">
                <a16:creationId xmlns:a16="http://schemas.microsoft.com/office/drawing/2014/main" id="{7A8E8E39-F08B-4348-B8FA-BB294A04CC5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86637" y="4973264"/>
            <a:ext cx="1257166" cy="1885749"/>
          </a:xfrm>
          <a:prstGeom prst="rect">
            <a:avLst/>
          </a:prstGeom>
        </p:spPr>
      </p:pic>
      <p:pic>
        <p:nvPicPr>
          <p:cNvPr id="33" name="Picture 32" descr="A person wearing glasses and smiling at the camera&#10;&#10;Description automatically generated">
            <a:extLst>
              <a:ext uri="{FF2B5EF4-FFF2-40B4-BE49-F238E27FC236}">
                <a16:creationId xmlns:a16="http://schemas.microsoft.com/office/drawing/2014/main" id="{AC92CAF1-C32A-4B83-AA25-CFA66BF6A4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43828" y="4976365"/>
            <a:ext cx="1270991" cy="1856600"/>
          </a:xfrm>
          <a:prstGeom prst="rect">
            <a:avLst/>
          </a:prstGeom>
        </p:spPr>
      </p:pic>
    </p:spTree>
    <p:extLst>
      <p:ext uri="{BB962C8B-B14F-4D97-AF65-F5344CB8AC3E}">
        <p14:creationId xmlns:p14="http://schemas.microsoft.com/office/powerpoint/2010/main" val="359959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22" presetClass="entr" presetSubtype="4" fill="hold" nodeType="withEffect">
                                  <p:stCondLst>
                                    <p:cond delay="1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150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nodeType="withEffect">
                                  <p:stCondLst>
                                    <p:cond delay="175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225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10" presetClass="entr" presetSubtype="0" fill="hold" nodeType="withEffect">
                                  <p:stCondLst>
                                    <p:cond delay="2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275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30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325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sp>
        <p:nvSpPr>
          <p:cNvPr id="3" name="Content Placeholder 2">
            <a:extLst>
              <a:ext uri="{FF2B5EF4-FFF2-40B4-BE49-F238E27FC236}">
                <a16:creationId xmlns:a16="http://schemas.microsoft.com/office/drawing/2014/main" id="{447ED566-33A4-437D-9C9F-3DCA8960BE03}"/>
              </a:ext>
            </a:extLst>
          </p:cNvPr>
          <p:cNvSpPr>
            <a:spLocks noGrp="1"/>
          </p:cNvSpPr>
          <p:nvPr>
            <p:ph sz="half" idx="2"/>
          </p:nvPr>
        </p:nvSpPr>
        <p:spPr/>
        <p:txBody>
          <a:bodyPr/>
          <a:lstStyle/>
          <a:p>
            <a:endParaRPr lang="en-US" dirty="0"/>
          </a:p>
        </p:txBody>
      </p:sp>
      <p:pic>
        <p:nvPicPr>
          <p:cNvPr id="7" name="Picture 6">
            <a:extLst>
              <a:ext uri="{FF2B5EF4-FFF2-40B4-BE49-F238E27FC236}">
                <a16:creationId xmlns:a16="http://schemas.microsoft.com/office/drawing/2014/main" id="{753DE33B-2E6E-4C71-B133-770F2F72A5D4}"/>
              </a:ext>
            </a:extLst>
          </p:cNvPr>
          <p:cNvPicPr>
            <a:picLocks noChangeAspect="1"/>
          </p:cNvPicPr>
          <p:nvPr/>
        </p:nvPicPr>
        <p:blipFill>
          <a:blip r:embed="rId4"/>
          <a:stretch>
            <a:fillRect/>
          </a:stretch>
        </p:blipFill>
        <p:spPr>
          <a:xfrm>
            <a:off x="1066800" y="832644"/>
            <a:ext cx="7010400" cy="5464334"/>
          </a:xfrm>
          <a:prstGeom prst="rect">
            <a:avLst/>
          </a:prstGeom>
        </p:spPr>
      </p:pic>
    </p:spTree>
    <p:extLst>
      <p:ext uri="{BB962C8B-B14F-4D97-AF65-F5344CB8AC3E}">
        <p14:creationId xmlns:p14="http://schemas.microsoft.com/office/powerpoint/2010/main" val="126571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Recruitment and Visibility</a:t>
            </a:r>
          </a:p>
        </p:txBody>
      </p:sp>
      <p:sp>
        <p:nvSpPr>
          <p:cNvPr id="11" name="Content Placeholder 10">
            <a:extLst>
              <a:ext uri="{FF2B5EF4-FFF2-40B4-BE49-F238E27FC236}">
                <a16:creationId xmlns:a16="http://schemas.microsoft.com/office/drawing/2014/main" id="{E3F442BB-28D7-4AF4-86A8-055E1D2E93B0}"/>
              </a:ext>
            </a:extLst>
          </p:cNvPr>
          <p:cNvSpPr>
            <a:spLocks noGrp="1"/>
          </p:cNvSpPr>
          <p:nvPr>
            <p:ph sz="half" idx="1"/>
          </p:nvPr>
        </p:nvSpPr>
        <p:spPr/>
        <p:txBody>
          <a:bodyPr>
            <a:normAutofit/>
          </a:bodyPr>
          <a:lstStyle/>
          <a:p>
            <a:pPr marL="0" indent="0">
              <a:buNone/>
            </a:pPr>
            <a:r>
              <a:rPr lang="en-US" dirty="0">
                <a:solidFill>
                  <a:srgbClr val="FFFF00"/>
                </a:solidFill>
              </a:rPr>
              <a:t> </a:t>
            </a:r>
          </a:p>
          <a:p>
            <a:endParaRPr lang="en-US" dirty="0">
              <a:solidFill>
                <a:srgbClr val="FFFF00"/>
              </a:solidFill>
            </a:endParaRPr>
          </a:p>
        </p:txBody>
      </p:sp>
      <p:pic>
        <p:nvPicPr>
          <p:cNvPr id="4" name="Content Placeholder 3">
            <a:extLst>
              <a:ext uri="{FF2B5EF4-FFF2-40B4-BE49-F238E27FC236}">
                <a16:creationId xmlns:a16="http://schemas.microsoft.com/office/drawing/2014/main" id="{11F44EE7-7216-419C-9A26-0D349B6FD174}"/>
              </a:ext>
            </a:extLst>
          </p:cNvPr>
          <p:cNvPicPr>
            <a:picLocks noGrp="1" noChangeAspect="1"/>
          </p:cNvPicPr>
          <p:nvPr>
            <p:ph sz="half" idx="2"/>
          </p:nvPr>
        </p:nvPicPr>
        <p:blipFill>
          <a:blip r:embed="rId4"/>
          <a:stretch>
            <a:fillRect/>
          </a:stretch>
        </p:blipFill>
        <p:spPr>
          <a:xfrm>
            <a:off x="1163213" y="1417638"/>
            <a:ext cx="6817574" cy="2316162"/>
          </a:xfrm>
          <a:prstGeom prst="rect">
            <a:avLst/>
          </a:prstGeom>
        </p:spPr>
      </p:pic>
      <p:sp>
        <p:nvSpPr>
          <p:cNvPr id="5" name="Rectangle 4">
            <a:extLst>
              <a:ext uri="{FF2B5EF4-FFF2-40B4-BE49-F238E27FC236}">
                <a16:creationId xmlns:a16="http://schemas.microsoft.com/office/drawing/2014/main" id="{E29D1D73-DB8A-42A1-BD37-3478F5A2D467}"/>
              </a:ext>
            </a:extLst>
          </p:cNvPr>
          <p:cNvSpPr/>
          <p:nvPr/>
        </p:nvSpPr>
        <p:spPr>
          <a:xfrm>
            <a:off x="3335482" y="1905000"/>
            <a:ext cx="529936"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a:extLst>
              <a:ext uri="{FF2B5EF4-FFF2-40B4-BE49-F238E27FC236}">
                <a16:creationId xmlns:a16="http://schemas.microsoft.com/office/drawing/2014/main" id="{B935E831-5825-4326-AEEF-4BA24BAD6BBE}"/>
              </a:ext>
            </a:extLst>
          </p:cNvPr>
          <p:cNvPicPr>
            <a:picLocks noChangeAspect="1"/>
          </p:cNvPicPr>
          <p:nvPr/>
        </p:nvPicPr>
        <p:blipFill>
          <a:blip r:embed="rId5"/>
          <a:stretch>
            <a:fillRect/>
          </a:stretch>
        </p:blipFill>
        <p:spPr>
          <a:xfrm>
            <a:off x="2279705" y="3886200"/>
            <a:ext cx="4584589" cy="2755631"/>
          </a:xfrm>
          <a:prstGeom prst="rect">
            <a:avLst/>
          </a:prstGeom>
        </p:spPr>
      </p:pic>
    </p:spTree>
    <p:extLst>
      <p:ext uri="{BB962C8B-B14F-4D97-AF65-F5344CB8AC3E}">
        <p14:creationId xmlns:p14="http://schemas.microsoft.com/office/powerpoint/2010/main" val="200427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solidFill>
                  <a:srgbClr val="FFFF00"/>
                </a:solidFill>
              </a:rPr>
              <a:t> Anatomy Education at University of Pittsburgh</a:t>
            </a:r>
          </a:p>
        </p:txBody>
      </p:sp>
      <p:sp>
        <p:nvSpPr>
          <p:cNvPr id="7" name="Rectangle 6">
            <a:extLst>
              <a:ext uri="{FF2B5EF4-FFF2-40B4-BE49-F238E27FC236}">
                <a16:creationId xmlns:a16="http://schemas.microsoft.com/office/drawing/2014/main" id="{B5B3E835-C4DA-4FE9-A656-94E6B01A724C}"/>
              </a:ext>
            </a:extLst>
          </p:cNvPr>
          <p:cNvSpPr/>
          <p:nvPr/>
        </p:nvSpPr>
        <p:spPr>
          <a:xfrm>
            <a:off x="131447" y="2782677"/>
            <a:ext cx="2676823" cy="646331"/>
          </a:xfrm>
          <a:prstGeom prst="rect">
            <a:avLst/>
          </a:prstGeom>
          <a:noFill/>
        </p:spPr>
        <p:txBody>
          <a:bodyPr wrap="none" lIns="91440" tIns="45720" rIns="91440" bIns="45720">
            <a:spAutoFit/>
          </a:bodyPr>
          <a:lstStyle/>
          <a:p>
            <a:pPr algn="ctr"/>
            <a:r>
              <a:rPr lang="en-US" sz="3600" b="0" cap="none" spc="0" dirty="0">
                <a:ln w="0"/>
                <a:solidFill>
                  <a:srgbClr val="FFFF00"/>
                </a:solidFill>
                <a:effectLst>
                  <a:outerShdw blurRad="38100" dist="19050" dir="2700000" algn="tl" rotWithShape="0">
                    <a:schemeClr val="dk1">
                      <a:alpha val="40000"/>
                    </a:schemeClr>
                  </a:outerShdw>
                </a:effectLst>
              </a:rPr>
              <a:t>Full semester</a:t>
            </a:r>
          </a:p>
        </p:txBody>
      </p:sp>
      <p:sp>
        <p:nvSpPr>
          <p:cNvPr id="10" name="Rectangle 9">
            <a:extLst>
              <a:ext uri="{FF2B5EF4-FFF2-40B4-BE49-F238E27FC236}">
                <a16:creationId xmlns:a16="http://schemas.microsoft.com/office/drawing/2014/main" id="{05A3A66D-89F5-4AF6-8068-539A3FAC9680}"/>
              </a:ext>
            </a:extLst>
          </p:cNvPr>
          <p:cNvSpPr/>
          <p:nvPr/>
        </p:nvSpPr>
        <p:spPr>
          <a:xfrm>
            <a:off x="3477309" y="2782668"/>
            <a:ext cx="2688044" cy="646331"/>
          </a:xfrm>
          <a:prstGeom prst="rect">
            <a:avLst/>
          </a:prstGeom>
          <a:noFill/>
        </p:spPr>
        <p:txBody>
          <a:bodyPr wrap="none" lIns="91440" tIns="45720" rIns="91440" bIns="45720">
            <a:spAutoFit/>
          </a:bodyPr>
          <a:lstStyle/>
          <a:p>
            <a:pPr algn="ctr"/>
            <a:r>
              <a:rPr lang="en-US" sz="3600" b="0" cap="none" spc="0" dirty="0">
                <a:ln w="0"/>
                <a:solidFill>
                  <a:srgbClr val="FFFF00"/>
                </a:solidFill>
                <a:effectLst>
                  <a:outerShdw blurRad="38100" dist="19050" dir="2700000" algn="tl" rotWithShape="0">
                    <a:schemeClr val="dk1">
                      <a:alpha val="40000"/>
                    </a:schemeClr>
                  </a:outerShdw>
                </a:effectLst>
              </a:rPr>
              <a:t>1/3 Semester</a:t>
            </a:r>
          </a:p>
        </p:txBody>
      </p:sp>
      <p:sp>
        <p:nvSpPr>
          <p:cNvPr id="12" name="Rectangle 11">
            <a:extLst>
              <a:ext uri="{FF2B5EF4-FFF2-40B4-BE49-F238E27FC236}">
                <a16:creationId xmlns:a16="http://schemas.microsoft.com/office/drawing/2014/main" id="{4EA60114-7B59-4F63-9784-B625DA719B63}"/>
              </a:ext>
            </a:extLst>
          </p:cNvPr>
          <p:cNvSpPr/>
          <p:nvPr/>
        </p:nvSpPr>
        <p:spPr>
          <a:xfrm>
            <a:off x="6834388" y="2782669"/>
            <a:ext cx="2295757" cy="646331"/>
          </a:xfrm>
          <a:prstGeom prst="rect">
            <a:avLst/>
          </a:prstGeom>
          <a:noFill/>
        </p:spPr>
        <p:txBody>
          <a:bodyPr wrap="none" lIns="91440" tIns="45720" rIns="91440" bIns="45720">
            <a:spAutoFit/>
          </a:bodyPr>
          <a:lstStyle/>
          <a:p>
            <a:pPr algn="ctr"/>
            <a:r>
              <a:rPr lang="en-US" sz="3600" dirty="0">
                <a:ln w="0"/>
                <a:solidFill>
                  <a:srgbClr val="FFFF00"/>
                </a:solidFill>
                <a:effectLst>
                  <a:outerShdw blurRad="38100" dist="19050" dir="2700000" algn="tl" rotWithShape="0">
                    <a:schemeClr val="dk1">
                      <a:alpha val="40000"/>
                    </a:schemeClr>
                  </a:outerShdw>
                </a:effectLst>
              </a:rPr>
              <a:t>18 full days</a:t>
            </a:r>
            <a:endParaRPr lang="en-US" sz="3600" b="0" cap="none" spc="0" dirty="0">
              <a:ln w="0"/>
              <a:solidFill>
                <a:srgbClr val="FFFF00"/>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D7C592C-C534-4CAF-AD1B-805BBDAE4481}"/>
              </a:ext>
            </a:extLst>
          </p:cNvPr>
          <p:cNvSpPr/>
          <p:nvPr/>
        </p:nvSpPr>
        <p:spPr>
          <a:xfrm>
            <a:off x="1905000" y="3936379"/>
            <a:ext cx="2375650" cy="461665"/>
          </a:xfrm>
          <a:prstGeom prst="rect">
            <a:avLst/>
          </a:prstGeom>
          <a:noFill/>
        </p:spPr>
        <p:txBody>
          <a:bodyPr wrap="none" lIns="91440" tIns="45720" rIns="91440" bIns="45720">
            <a:spAutoFit/>
          </a:bodyPr>
          <a:lstStyle/>
          <a:p>
            <a:pPr algn="ctr"/>
            <a:r>
              <a:rPr lang="en-US" sz="2400" b="0" cap="none" spc="0" dirty="0">
                <a:ln w="0"/>
                <a:solidFill>
                  <a:srgbClr val="FFFF00"/>
                </a:solidFill>
                <a:effectLst>
                  <a:outerShdw blurRad="38100" dist="19050" dir="2700000" algn="tl" rotWithShape="0">
                    <a:schemeClr val="dk1">
                      <a:alpha val="40000"/>
                    </a:schemeClr>
                  </a:outerShdw>
                </a:effectLst>
              </a:rPr>
              <a:t>Partial </a:t>
            </a:r>
            <a:r>
              <a:rPr lang="en-US" sz="2400" b="0" cap="none" spc="0" dirty="0" err="1">
                <a:ln w="0"/>
                <a:solidFill>
                  <a:srgbClr val="FFFF00"/>
                </a:solidFill>
                <a:effectLst>
                  <a:outerShdw blurRad="38100" dist="19050" dir="2700000" algn="tl" rotWithShape="0">
                    <a:schemeClr val="dk1">
                      <a:alpha val="40000"/>
                    </a:schemeClr>
                  </a:outerShdw>
                </a:effectLst>
              </a:rPr>
              <a:t>Prosection</a:t>
            </a:r>
            <a:endParaRPr lang="en-US" sz="2400" b="0" cap="none" spc="0" dirty="0">
              <a:ln w="0"/>
              <a:solidFill>
                <a:srgbClr val="FFFF00"/>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0539B980-DC64-4418-B908-2CDFBD8FE23E}"/>
              </a:ext>
            </a:extLst>
          </p:cNvPr>
          <p:cNvSpPr/>
          <p:nvPr/>
        </p:nvSpPr>
        <p:spPr>
          <a:xfrm>
            <a:off x="5584113" y="3567048"/>
            <a:ext cx="2058064" cy="830997"/>
          </a:xfrm>
          <a:prstGeom prst="rect">
            <a:avLst/>
          </a:prstGeom>
          <a:noFill/>
        </p:spPr>
        <p:txBody>
          <a:bodyPr wrap="none" lIns="91440" tIns="45720" rIns="91440" bIns="45720">
            <a:spAutoFit/>
          </a:bodyPr>
          <a:lstStyle/>
          <a:p>
            <a:pPr algn="ctr"/>
            <a:r>
              <a:rPr lang="en-US" sz="2400" b="0" cap="none" spc="0" dirty="0">
                <a:ln w="0"/>
                <a:solidFill>
                  <a:srgbClr val="FFFF00"/>
                </a:solidFill>
                <a:effectLst>
                  <a:outerShdw blurRad="38100" dist="19050" dir="2700000" algn="tl" rotWithShape="0">
                    <a:schemeClr val="dk1">
                      <a:alpha val="40000"/>
                    </a:schemeClr>
                  </a:outerShdw>
                </a:effectLst>
              </a:rPr>
              <a:t>Removal of </a:t>
            </a:r>
            <a:br>
              <a:rPr lang="en-US" sz="2400" b="0" cap="none" spc="0" dirty="0">
                <a:ln w="0"/>
                <a:solidFill>
                  <a:srgbClr val="FFFF00"/>
                </a:solidFill>
                <a:effectLst>
                  <a:outerShdw blurRad="38100" dist="19050" dir="2700000" algn="tl" rotWithShape="0">
                    <a:schemeClr val="dk1">
                      <a:alpha val="40000"/>
                    </a:schemeClr>
                  </a:outerShdw>
                </a:effectLst>
              </a:rPr>
            </a:br>
            <a:r>
              <a:rPr lang="en-US" sz="2400" b="0" cap="none" spc="0" dirty="0">
                <a:ln w="0"/>
                <a:solidFill>
                  <a:srgbClr val="FFFF00"/>
                </a:solidFill>
                <a:effectLst>
                  <a:outerShdw blurRad="38100" dist="19050" dir="2700000" algn="tl" rotWithShape="0">
                    <a:schemeClr val="dk1">
                      <a:alpha val="40000"/>
                    </a:schemeClr>
                  </a:outerShdw>
                </a:effectLst>
              </a:rPr>
              <a:t>Neuroanatomy</a:t>
            </a:r>
          </a:p>
        </p:txBody>
      </p:sp>
      <p:sp>
        <p:nvSpPr>
          <p:cNvPr id="16" name="Rectangle 15">
            <a:extLst>
              <a:ext uri="{FF2B5EF4-FFF2-40B4-BE49-F238E27FC236}">
                <a16:creationId xmlns:a16="http://schemas.microsoft.com/office/drawing/2014/main" id="{830E625A-5842-4BC0-9C50-C1BCFAE996C1}"/>
              </a:ext>
            </a:extLst>
          </p:cNvPr>
          <p:cNvSpPr/>
          <p:nvPr/>
        </p:nvSpPr>
        <p:spPr>
          <a:xfrm>
            <a:off x="818880" y="2095067"/>
            <a:ext cx="1301959" cy="646331"/>
          </a:xfrm>
          <a:prstGeom prst="rect">
            <a:avLst/>
          </a:prstGeom>
          <a:noFill/>
        </p:spPr>
        <p:txBody>
          <a:bodyPr wrap="non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rPr>
              <a:t>1990s</a:t>
            </a:r>
          </a:p>
        </p:txBody>
      </p:sp>
      <p:sp>
        <p:nvSpPr>
          <p:cNvPr id="17" name="Rectangle 16">
            <a:extLst>
              <a:ext uri="{FF2B5EF4-FFF2-40B4-BE49-F238E27FC236}">
                <a16:creationId xmlns:a16="http://schemas.microsoft.com/office/drawing/2014/main" id="{374BE3EA-CCB5-46F0-ABF4-EDB36676EDE0}"/>
              </a:ext>
            </a:extLst>
          </p:cNvPr>
          <p:cNvSpPr/>
          <p:nvPr/>
        </p:nvSpPr>
        <p:spPr>
          <a:xfrm>
            <a:off x="4170348" y="2095067"/>
            <a:ext cx="1301959" cy="646331"/>
          </a:xfrm>
          <a:prstGeom prst="rect">
            <a:avLst/>
          </a:prstGeom>
          <a:noFill/>
        </p:spPr>
        <p:txBody>
          <a:bodyPr wrap="non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rPr>
              <a:t>2010s</a:t>
            </a:r>
          </a:p>
        </p:txBody>
      </p:sp>
      <p:sp>
        <p:nvSpPr>
          <p:cNvPr id="18" name="Rectangle 17">
            <a:extLst>
              <a:ext uri="{FF2B5EF4-FFF2-40B4-BE49-F238E27FC236}">
                <a16:creationId xmlns:a16="http://schemas.microsoft.com/office/drawing/2014/main" id="{BA737028-DB98-44B9-A3C1-48D6E62CA342}"/>
              </a:ext>
            </a:extLst>
          </p:cNvPr>
          <p:cNvSpPr/>
          <p:nvPr/>
        </p:nvSpPr>
        <p:spPr>
          <a:xfrm>
            <a:off x="7421855" y="2095067"/>
            <a:ext cx="1120820" cy="646331"/>
          </a:xfrm>
          <a:prstGeom prst="rect">
            <a:avLst/>
          </a:prstGeom>
          <a:noFill/>
        </p:spPr>
        <p:txBody>
          <a:bodyPr wrap="none" lIns="91440" tIns="45720" rIns="91440" bIns="45720">
            <a:spAutoFit/>
          </a:bodyPr>
          <a:lstStyle/>
          <a:p>
            <a:pPr algn="ctr"/>
            <a:r>
              <a:rPr lang="en-US" sz="3600" b="0" cap="none" spc="0" dirty="0">
                <a:ln w="0"/>
                <a:solidFill>
                  <a:schemeClr val="bg1"/>
                </a:solidFill>
                <a:effectLst>
                  <a:outerShdw blurRad="38100" dist="19050" dir="2700000" algn="tl" rotWithShape="0">
                    <a:schemeClr val="dk1">
                      <a:alpha val="40000"/>
                    </a:schemeClr>
                  </a:outerShdw>
                </a:effectLst>
              </a:rPr>
              <a:t>2019</a:t>
            </a:r>
          </a:p>
        </p:txBody>
      </p:sp>
      <p:sp>
        <p:nvSpPr>
          <p:cNvPr id="8" name="Arrow: Right 7">
            <a:extLst>
              <a:ext uri="{FF2B5EF4-FFF2-40B4-BE49-F238E27FC236}">
                <a16:creationId xmlns:a16="http://schemas.microsoft.com/office/drawing/2014/main" id="{0C536A96-9F4E-4E40-960A-7DEA4CE61A2E}"/>
              </a:ext>
            </a:extLst>
          </p:cNvPr>
          <p:cNvSpPr/>
          <p:nvPr/>
        </p:nvSpPr>
        <p:spPr>
          <a:xfrm>
            <a:off x="2895596" y="2972680"/>
            <a:ext cx="581709" cy="35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D9993C2D-6FF3-431C-85EB-224B9FF26A78}"/>
              </a:ext>
            </a:extLst>
          </p:cNvPr>
          <p:cNvSpPr/>
          <p:nvPr/>
        </p:nvSpPr>
        <p:spPr>
          <a:xfrm>
            <a:off x="6252679" y="2972679"/>
            <a:ext cx="581709" cy="35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0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783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pic>
        <p:nvPicPr>
          <p:cNvPr id="5" name="Content Placeholder 4" descr="A picture containing indoor, invertebrate, arthropod&#10;&#10;Description automatically generated">
            <a:extLst>
              <a:ext uri="{FF2B5EF4-FFF2-40B4-BE49-F238E27FC236}">
                <a16:creationId xmlns:a16="http://schemas.microsoft.com/office/drawing/2014/main" id="{0C8081E3-6038-484F-8F0D-C40E8FEFD031}"/>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92383" y="1564352"/>
            <a:ext cx="4121709" cy="2318461"/>
          </a:xfrm>
        </p:spPr>
      </p:pic>
      <p:pic>
        <p:nvPicPr>
          <p:cNvPr id="8" name="Picture 7">
            <a:extLst>
              <a:ext uri="{FF2B5EF4-FFF2-40B4-BE49-F238E27FC236}">
                <a16:creationId xmlns:a16="http://schemas.microsoft.com/office/drawing/2014/main" id="{E09BBEF1-A586-41A9-BC9C-08CF72238D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959" y="1568936"/>
            <a:ext cx="3470815" cy="2313877"/>
          </a:xfrm>
          <a:prstGeom prst="rect">
            <a:avLst/>
          </a:prstGeom>
        </p:spPr>
      </p:pic>
      <p:pic>
        <p:nvPicPr>
          <p:cNvPr id="4" name="Picture 3">
            <a:extLst>
              <a:ext uri="{FF2B5EF4-FFF2-40B4-BE49-F238E27FC236}">
                <a16:creationId xmlns:a16="http://schemas.microsoft.com/office/drawing/2014/main" id="{B6364EB7-FC91-45CB-A7AF-D49048CAAAFC}"/>
              </a:ext>
            </a:extLst>
          </p:cNvPr>
          <p:cNvPicPr>
            <a:picLocks noChangeAspect="1"/>
          </p:cNvPicPr>
          <p:nvPr/>
        </p:nvPicPr>
        <p:blipFill>
          <a:blip r:embed="rId7"/>
          <a:stretch>
            <a:fillRect/>
          </a:stretch>
        </p:blipFill>
        <p:spPr>
          <a:xfrm>
            <a:off x="2324099" y="4954355"/>
            <a:ext cx="4343400" cy="1203072"/>
          </a:xfrm>
          <a:prstGeom prst="rect">
            <a:avLst/>
          </a:prstGeom>
        </p:spPr>
      </p:pic>
      <p:graphicFrame>
        <p:nvGraphicFramePr>
          <p:cNvPr id="12" name="Object 11">
            <a:extLst>
              <a:ext uri="{FF2B5EF4-FFF2-40B4-BE49-F238E27FC236}">
                <a16:creationId xmlns:a16="http://schemas.microsoft.com/office/drawing/2014/main" id="{6928B833-4831-4894-935D-7DDE77B4B59E}"/>
              </a:ext>
            </a:extLst>
          </p:cNvPr>
          <p:cNvGraphicFramePr>
            <a:graphicFrameLocks noChangeAspect="1"/>
          </p:cNvGraphicFramePr>
          <p:nvPr>
            <p:extLst>
              <p:ext uri="{D42A27DB-BD31-4B8C-83A1-F6EECF244321}">
                <p14:modId xmlns:p14="http://schemas.microsoft.com/office/powerpoint/2010/main" val="3473272354"/>
              </p:ext>
            </p:extLst>
          </p:nvPr>
        </p:nvGraphicFramePr>
        <p:xfrm>
          <a:off x="1575067" y="293097"/>
          <a:ext cx="6096000" cy="971550"/>
        </p:xfrm>
        <a:graphic>
          <a:graphicData uri="http://schemas.openxmlformats.org/presentationml/2006/ole">
            <mc:AlternateContent xmlns:mc="http://schemas.openxmlformats.org/markup-compatibility/2006">
              <mc:Choice xmlns:v="urn:schemas-microsoft-com:vml" Requires="v">
                <p:oleObj spid="_x0000_s1057" name="Bitmap Image" r:id="rId8" imgW="10105920" imgH="1609560" progId="Paint.Picture">
                  <p:embed/>
                </p:oleObj>
              </mc:Choice>
              <mc:Fallback>
                <p:oleObj name="Bitmap Image" r:id="rId8" imgW="10105920" imgH="1609560" progId="Paint.Picture">
                  <p:embed/>
                  <p:pic>
                    <p:nvPicPr>
                      <p:cNvPr id="0" name=""/>
                      <p:cNvPicPr/>
                      <p:nvPr/>
                    </p:nvPicPr>
                    <p:blipFill>
                      <a:blip r:embed="rId9"/>
                      <a:stretch>
                        <a:fillRect/>
                      </a:stretch>
                    </p:blipFill>
                    <p:spPr>
                      <a:xfrm>
                        <a:off x="1575067" y="293097"/>
                        <a:ext cx="6096000" cy="971550"/>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58B6CCF2-160F-4B4B-A0FA-D609CA12167C}"/>
              </a:ext>
            </a:extLst>
          </p:cNvPr>
          <p:cNvSpPr>
            <a:spLocks noGrp="1"/>
          </p:cNvSpPr>
          <p:nvPr>
            <p:ph sz="half" idx="1"/>
          </p:nvPr>
        </p:nvSpPr>
        <p:spPr/>
        <p:txBody>
          <a:bodyPr/>
          <a:lstStyle/>
          <a:p>
            <a:endParaRPr lang="en-US"/>
          </a:p>
        </p:txBody>
      </p:sp>
      <p:pic>
        <p:nvPicPr>
          <p:cNvPr id="15" name="Picture 14">
            <a:extLst>
              <a:ext uri="{FF2B5EF4-FFF2-40B4-BE49-F238E27FC236}">
                <a16:creationId xmlns:a16="http://schemas.microsoft.com/office/drawing/2014/main" id="{6CF355C3-0D4B-4601-B56B-064A419A36DE}"/>
              </a:ext>
            </a:extLst>
          </p:cNvPr>
          <p:cNvPicPr>
            <a:picLocks noChangeAspect="1"/>
          </p:cNvPicPr>
          <p:nvPr/>
        </p:nvPicPr>
        <p:blipFill>
          <a:blip r:embed="rId10"/>
          <a:stretch>
            <a:fillRect/>
          </a:stretch>
        </p:blipFill>
        <p:spPr>
          <a:xfrm>
            <a:off x="1928812" y="4047947"/>
            <a:ext cx="5133975" cy="882224"/>
          </a:xfrm>
          <a:prstGeom prst="rect">
            <a:avLst/>
          </a:prstGeom>
        </p:spPr>
      </p:pic>
    </p:spTree>
    <p:extLst>
      <p:ext uri="{BB962C8B-B14F-4D97-AF65-F5344CB8AC3E}">
        <p14:creationId xmlns:p14="http://schemas.microsoft.com/office/powerpoint/2010/main" val="29528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
            <a:ext cx="9246135" cy="693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Reputation and Representation </a:t>
            </a:r>
          </a:p>
        </p:txBody>
      </p:sp>
      <p:pic>
        <p:nvPicPr>
          <p:cNvPr id="13" name="Picture 12" descr="A person holding a guitar&#10;&#10;Description automatically generated">
            <a:extLst>
              <a:ext uri="{FF2B5EF4-FFF2-40B4-BE49-F238E27FC236}">
                <a16:creationId xmlns:a16="http://schemas.microsoft.com/office/drawing/2014/main" id="{997A10B0-8832-46A9-99F7-92A05A6A6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108" y="1558636"/>
            <a:ext cx="4602692" cy="2589014"/>
          </a:xfrm>
          <a:prstGeom prst="rect">
            <a:avLst/>
          </a:prstGeom>
        </p:spPr>
      </p:pic>
      <p:pic>
        <p:nvPicPr>
          <p:cNvPr id="16" name="Picture 15">
            <a:extLst>
              <a:ext uri="{FF2B5EF4-FFF2-40B4-BE49-F238E27FC236}">
                <a16:creationId xmlns:a16="http://schemas.microsoft.com/office/drawing/2014/main" id="{A529FA79-BA1E-4AD8-A362-2F4AD0E86B76}"/>
              </a:ext>
            </a:extLst>
          </p:cNvPr>
          <p:cNvPicPr>
            <a:picLocks noChangeAspect="1"/>
          </p:cNvPicPr>
          <p:nvPr/>
        </p:nvPicPr>
        <p:blipFill>
          <a:blip r:embed="rId5"/>
          <a:stretch>
            <a:fillRect/>
          </a:stretch>
        </p:blipFill>
        <p:spPr>
          <a:xfrm>
            <a:off x="682338" y="1524000"/>
            <a:ext cx="3017307" cy="4043191"/>
          </a:xfrm>
          <a:prstGeom prst="rect">
            <a:avLst/>
          </a:prstGeom>
        </p:spPr>
      </p:pic>
      <p:pic>
        <p:nvPicPr>
          <p:cNvPr id="8" name="Picture 7" descr="A person wearing a hat and glasses&#10;&#10;Description automatically generated">
            <a:extLst>
              <a:ext uri="{FF2B5EF4-FFF2-40B4-BE49-F238E27FC236}">
                <a16:creationId xmlns:a16="http://schemas.microsoft.com/office/drawing/2014/main" id="{C0BBEEC3-3C87-4DC4-8DE8-0C66F43E4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4108" y="1548245"/>
            <a:ext cx="4602692" cy="2589014"/>
          </a:xfrm>
          <a:prstGeom prst="rect">
            <a:avLst/>
          </a:prstGeom>
        </p:spPr>
      </p:pic>
      <p:pic>
        <p:nvPicPr>
          <p:cNvPr id="5" name="Content Placeholder 4" descr="A person standing in a room&#10;&#10;Description automatically generated">
            <a:extLst>
              <a:ext uri="{FF2B5EF4-FFF2-40B4-BE49-F238E27FC236}">
                <a16:creationId xmlns:a16="http://schemas.microsoft.com/office/drawing/2014/main" id="{DDE1BF1A-6820-4D79-90D0-ADD4979D3085}"/>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82339" y="1524000"/>
            <a:ext cx="3017308" cy="4525963"/>
          </a:xfrm>
        </p:spPr>
      </p:pic>
      <p:sp>
        <p:nvSpPr>
          <p:cNvPr id="3" name="Rectangle 2">
            <a:extLst>
              <a:ext uri="{FF2B5EF4-FFF2-40B4-BE49-F238E27FC236}">
                <a16:creationId xmlns:a16="http://schemas.microsoft.com/office/drawing/2014/main" id="{8C4935F7-EEDF-43B6-AFA0-E77931EDF6B4}"/>
              </a:ext>
            </a:extLst>
          </p:cNvPr>
          <p:cNvSpPr/>
          <p:nvPr/>
        </p:nvSpPr>
        <p:spPr>
          <a:xfrm>
            <a:off x="6629400" y="3886201"/>
            <a:ext cx="2057400" cy="2510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27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Challenge: Training Educators</a:t>
            </a:r>
          </a:p>
        </p:txBody>
      </p:sp>
      <p:pic>
        <p:nvPicPr>
          <p:cNvPr id="4" name="Picture 3">
            <a:extLst>
              <a:ext uri="{FF2B5EF4-FFF2-40B4-BE49-F238E27FC236}">
                <a16:creationId xmlns:a16="http://schemas.microsoft.com/office/drawing/2014/main" id="{7CD3BC15-554B-4E93-96BA-5469C1EC335E}"/>
              </a:ext>
            </a:extLst>
          </p:cNvPr>
          <p:cNvPicPr>
            <a:picLocks noChangeAspect="1"/>
          </p:cNvPicPr>
          <p:nvPr/>
        </p:nvPicPr>
        <p:blipFill>
          <a:blip r:embed="rId4"/>
          <a:stretch>
            <a:fillRect/>
          </a:stretch>
        </p:blipFill>
        <p:spPr>
          <a:xfrm>
            <a:off x="3124663" y="1308179"/>
            <a:ext cx="2996807" cy="2169601"/>
          </a:xfrm>
          <a:prstGeom prst="rect">
            <a:avLst/>
          </a:prstGeom>
        </p:spPr>
      </p:pic>
      <p:pic>
        <p:nvPicPr>
          <p:cNvPr id="13" name="Picture 12">
            <a:extLst>
              <a:ext uri="{FF2B5EF4-FFF2-40B4-BE49-F238E27FC236}">
                <a16:creationId xmlns:a16="http://schemas.microsoft.com/office/drawing/2014/main" id="{FE4304F8-15A7-48F0-BF90-EB3F5D4740BA}"/>
              </a:ext>
            </a:extLst>
          </p:cNvPr>
          <p:cNvPicPr>
            <a:picLocks noChangeAspect="1"/>
          </p:cNvPicPr>
          <p:nvPr/>
        </p:nvPicPr>
        <p:blipFill>
          <a:blip r:embed="rId5"/>
          <a:stretch>
            <a:fillRect/>
          </a:stretch>
        </p:blipFill>
        <p:spPr>
          <a:xfrm>
            <a:off x="27709" y="3612180"/>
            <a:ext cx="9144000" cy="3066417"/>
          </a:xfrm>
          <a:prstGeom prst="rect">
            <a:avLst/>
          </a:prstGeom>
        </p:spPr>
      </p:pic>
      <p:sp>
        <p:nvSpPr>
          <p:cNvPr id="10" name="Rectangle 9">
            <a:extLst>
              <a:ext uri="{FF2B5EF4-FFF2-40B4-BE49-F238E27FC236}">
                <a16:creationId xmlns:a16="http://schemas.microsoft.com/office/drawing/2014/main" id="{6A2BD444-97F9-48CB-B6E6-A3FEAB88E176}"/>
              </a:ext>
            </a:extLst>
          </p:cNvPr>
          <p:cNvSpPr/>
          <p:nvPr/>
        </p:nvSpPr>
        <p:spPr>
          <a:xfrm>
            <a:off x="4271888" y="6096000"/>
            <a:ext cx="4719712" cy="252845"/>
          </a:xfrm>
          <a:prstGeom prst="rect">
            <a:avLst/>
          </a:prstGeom>
          <a:solidFill>
            <a:srgbClr val="FFFF00">
              <a:alpha val="3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80EBDF-57FD-4376-A4C8-2630B608989F}"/>
              </a:ext>
            </a:extLst>
          </p:cNvPr>
          <p:cNvSpPr/>
          <p:nvPr/>
        </p:nvSpPr>
        <p:spPr>
          <a:xfrm>
            <a:off x="2125889" y="4382748"/>
            <a:ext cx="6990401" cy="494052"/>
          </a:xfrm>
          <a:prstGeom prst="rect">
            <a:avLst/>
          </a:prstGeom>
          <a:solidFill>
            <a:srgbClr val="FFFF00">
              <a:alpha val="3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41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3F24C7-D65F-4227-891D-AA980CD88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61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rgbClr val="FFFF00"/>
                </a:solidFill>
              </a:rPr>
              <a:t> </a:t>
            </a:r>
          </a:p>
        </p:txBody>
      </p:sp>
      <p:pic>
        <p:nvPicPr>
          <p:cNvPr id="4" name="Picture 3">
            <a:extLst>
              <a:ext uri="{FF2B5EF4-FFF2-40B4-BE49-F238E27FC236}">
                <a16:creationId xmlns:a16="http://schemas.microsoft.com/office/drawing/2014/main" id="{4D89641E-9526-49D8-BD49-271D73F052A7}"/>
              </a:ext>
            </a:extLst>
          </p:cNvPr>
          <p:cNvPicPr>
            <a:picLocks noChangeAspect="1"/>
          </p:cNvPicPr>
          <p:nvPr/>
        </p:nvPicPr>
        <p:blipFill>
          <a:blip r:embed="rId4"/>
          <a:stretch>
            <a:fillRect/>
          </a:stretch>
        </p:blipFill>
        <p:spPr>
          <a:xfrm>
            <a:off x="660400" y="1524000"/>
            <a:ext cx="7823200" cy="4400550"/>
          </a:xfrm>
          <a:prstGeom prst="rect">
            <a:avLst/>
          </a:prstGeom>
        </p:spPr>
      </p:pic>
      <p:sp>
        <p:nvSpPr>
          <p:cNvPr id="9" name="Title 1">
            <a:extLst>
              <a:ext uri="{FF2B5EF4-FFF2-40B4-BE49-F238E27FC236}">
                <a16:creationId xmlns:a16="http://schemas.microsoft.com/office/drawing/2014/main" id="{CB8F4530-4893-46C4-BD14-E038D87DBBEE}"/>
              </a:ext>
            </a:extLst>
          </p:cNvPr>
          <p:cNvSpPr txBox="1">
            <a:spLocks/>
          </p:cNvSpPr>
          <p:nvPr/>
        </p:nvSpPr>
        <p:spPr>
          <a:xfrm>
            <a:off x="304800" y="427038"/>
            <a:ext cx="8534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rPr>
              <a:t> </a:t>
            </a:r>
          </a:p>
        </p:txBody>
      </p:sp>
      <p:sp>
        <p:nvSpPr>
          <p:cNvPr id="10" name="Title 1">
            <a:extLst>
              <a:ext uri="{FF2B5EF4-FFF2-40B4-BE49-F238E27FC236}">
                <a16:creationId xmlns:a16="http://schemas.microsoft.com/office/drawing/2014/main" id="{BD3E4FD2-CE54-487A-93E7-E229FC0B1B58}"/>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rgbClr val="FFFF00"/>
                </a:solidFill>
              </a:rPr>
              <a:t> Challenge: Training Educators</a:t>
            </a:r>
            <a:endParaRPr lang="en-US" dirty="0">
              <a:solidFill>
                <a:srgbClr val="FFFF00"/>
              </a:solidFill>
            </a:endParaRPr>
          </a:p>
        </p:txBody>
      </p:sp>
    </p:spTree>
    <p:extLst>
      <p:ext uri="{BB962C8B-B14F-4D97-AF65-F5344CB8AC3E}">
        <p14:creationId xmlns:p14="http://schemas.microsoft.com/office/powerpoint/2010/main" val="107445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22488</TotalTime>
  <Words>3141</Words>
  <Application>Microsoft Office PowerPoint</Application>
  <PresentationFormat>On-screen Show (4:3)</PresentationFormat>
  <Paragraphs>192</Paragraphs>
  <Slides>32</Slides>
  <Notes>32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6" baseType="lpstr">
      <vt:lpstr>Arial</vt:lpstr>
      <vt:lpstr>Calibri</vt:lpstr>
      <vt:lpstr>Office Theme</vt:lpstr>
      <vt:lpstr>Bitmap Image</vt:lpstr>
      <vt:lpstr>Early Medical School Engagement and Neurosurgical Interest Groups     </vt:lpstr>
      <vt:lpstr>Conflicts of Interest</vt:lpstr>
      <vt:lpstr>Introduction </vt:lpstr>
      <vt:lpstr> Recruitment and Visibility</vt:lpstr>
      <vt:lpstr> Anatomy Education at University of Pittsburgh</vt:lpstr>
      <vt:lpstr> </vt:lpstr>
      <vt:lpstr>Reputation and Representation </vt:lpstr>
      <vt:lpstr> Challenge: Training Educators</vt:lpstr>
      <vt:lpstr> </vt:lpstr>
      <vt:lpstr> Transitioning Absence to Asset: Pre-Clinical Courses </vt:lpstr>
      <vt:lpstr> Transitioning Absence to Asset: Pre-Clinical Courses  </vt:lpstr>
      <vt:lpstr> Modules</vt:lpstr>
      <vt:lpstr>Two Hour Format </vt:lpstr>
      <vt:lpstr> </vt:lpstr>
      <vt:lpstr>Total Monetary Cost  </vt:lpstr>
      <vt:lpstr>Demonstrating Effectiveness </vt:lpstr>
      <vt:lpstr>Demonstrating Effectiveness </vt:lpstr>
      <vt:lpstr> Teaching is Learning</vt:lpstr>
      <vt:lpstr> </vt:lpstr>
      <vt:lpstr> “Near-Peer Learning”</vt:lpstr>
      <vt:lpstr> </vt:lpstr>
      <vt:lpstr>Results</vt:lpstr>
      <vt:lpstr> </vt:lpstr>
      <vt:lpstr> </vt:lpstr>
      <vt:lpstr>Neurosurgery as a Career </vt:lpstr>
      <vt:lpstr>“Neurosurgery is a lifestyle specialty. The lifestyle is neurosurgery.”  -Anonymous</vt:lpstr>
      <vt:lpstr>Interest Groups </vt:lpstr>
      <vt:lpstr>Future Directions </vt:lpstr>
      <vt:lpstr>Early Influences </vt:lpstr>
      <vt:lpstr> </vt:lpstr>
      <vt:lpstr>Thank You!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McDowell</dc:creator>
  <cp:lastModifiedBy>Michael McDowell</cp:lastModifiedBy>
  <cp:revision>267</cp:revision>
  <dcterms:created xsi:type="dcterms:W3CDTF">2006-08-16T00:00:00Z</dcterms:created>
  <dcterms:modified xsi:type="dcterms:W3CDTF">2019-05-17T20:09:55Z</dcterms:modified>
</cp:coreProperties>
</file>