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0" r:id="rId3"/>
    <p:sldMasterId id="2147483672" r:id="rId4"/>
    <p:sldMasterId id="2147483674" r:id="rId5"/>
  </p:sldMasterIdLst>
  <p:sldIdLst>
    <p:sldId id="256" r:id="rId6"/>
    <p:sldId id="276" r:id="rId7"/>
    <p:sldId id="272" r:id="rId8"/>
    <p:sldId id="273" r:id="rId9"/>
    <p:sldId id="257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10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069013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359025" y="6067425"/>
            <a:ext cx="6784975" cy="714375"/>
          </a:xfrm>
          <a:prstGeom prst="rect">
            <a:avLst/>
          </a:prstGeom>
          <a:solidFill>
            <a:schemeClr val="accent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33500" y="1600200"/>
            <a:ext cx="6477000" cy="1828800"/>
          </a:xfrm>
        </p:spPr>
        <p:txBody>
          <a:bodyPr anchor="b"/>
          <a:lstStyle>
            <a:lvl1pPr algn="ctr">
              <a:defRPr sz="4800" b="1" cap="none" baseline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67056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6" name="Picture 8" descr="neuro.jpg"/>
          <p:cNvPicPr>
            <a:picLocks noChangeAspect="1"/>
          </p:cNvPicPr>
          <p:nvPr/>
        </p:nvPicPr>
        <p:blipFill>
          <a:blip r:embed="rId2" cstate="print"/>
          <a:srcRect t="42223"/>
          <a:stretch>
            <a:fillRect/>
          </a:stretch>
        </p:blipFill>
        <p:spPr bwMode="auto">
          <a:xfrm>
            <a:off x="7772400" y="6064250"/>
            <a:ext cx="120173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89465-A679-4493-8545-4798CE3EFBCF}" type="datetime1">
              <a:rPr lang="en-US">
                <a:solidFill>
                  <a:srgbClr val="FFFFFF"/>
                </a:solidFill>
              </a:rPr>
              <a:pPr/>
              <a:t>6/11/2013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483B-106B-411C-B9EE-C2D8F0F3F69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89465-A679-4493-8545-4798CE3EFBCF}" type="datetime1">
              <a:rPr lang="en-US">
                <a:solidFill>
                  <a:srgbClr val="FFFFFF"/>
                </a:solidFill>
              </a:rPr>
              <a:pPr/>
              <a:t>6/11/2013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483B-106B-411C-B9EE-C2D8F0F3F69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/>
          <a:lstStyle>
            <a:lvl1pPr>
              <a:defRPr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85048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neuro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t="42223"/>
          <a:stretch>
            <a:fillRect/>
          </a:stretch>
        </p:blipFill>
        <p:spPr bwMode="auto">
          <a:xfrm>
            <a:off x="7942263" y="6096000"/>
            <a:ext cx="120173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02941-AA2D-49A1-A0B2-15A517B2AE6F}" type="datetime1">
              <a:rPr lang="en-US">
                <a:solidFill>
                  <a:srgbClr val="FFFFFF"/>
                </a:solidFill>
              </a:rPr>
              <a:pPr/>
              <a:t>6/11/2013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F8DAC-788E-49BE-9563-124B069DF79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89465-A679-4493-8545-4798CE3EFBCF}" type="datetime1">
              <a:rPr lang="en-US">
                <a:solidFill>
                  <a:srgbClr val="FFFFFF"/>
                </a:solidFill>
              </a:rPr>
              <a:pPr/>
              <a:t>6/11/2013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483B-106B-411C-B9EE-C2D8F0F3F69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533400" cy="101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381000" y="2286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81000" y="1371600"/>
            <a:ext cx="8385175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590550" y="1228725"/>
            <a:ext cx="8553450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9" cstate="print"/>
          <a:srcRect r="6667" b="5196"/>
          <a:stretch>
            <a:fillRect/>
          </a:stretch>
        </p:blipFill>
        <p:spPr bwMode="auto">
          <a:xfrm>
            <a:off x="7315200" y="4535488"/>
            <a:ext cx="1752600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neuro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E9E9E9"/>
              </a:clrFrom>
              <a:clrTo>
                <a:srgbClr val="E9E9E9">
                  <a:alpha val="0"/>
                </a:srgbClr>
              </a:clrTo>
            </a:clrChange>
            <a:lum contrast="20000"/>
          </a:blip>
          <a:srcRect t="42223"/>
          <a:stretch>
            <a:fillRect/>
          </a:stretch>
        </p:blipFill>
        <p:spPr bwMode="auto">
          <a:xfrm>
            <a:off x="8077200" y="6172200"/>
            <a:ext cx="9477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accent1"/>
          </a:solidFill>
          <a:effectLst/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q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C000"/>
        </a:buClr>
        <a:buSzPct val="70000"/>
        <a:buFont typeface="Times New Roman" pitchFamily="18" charset="0"/>
        <a:buChar char="♦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chemeClr val="accent1">
            <a:lumMod val="60000"/>
            <a:lumOff val="40000"/>
          </a:schemeClr>
        </a:buClr>
        <a:buSzPct val="75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chemeClr val="accent6"/>
        </a:buClr>
        <a:buSzPct val="65000"/>
        <a:buFont typeface="Courier New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37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7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38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38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38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38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</p:grpSp>
      <p:sp>
        <p:nvSpPr>
          <p:cNvPr id="33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58AC3BB-162D-49B7-8D93-48654FB502E7}" type="datetime1">
              <a:rPr lang="en-US" smtClean="0">
                <a:solidFill>
                  <a:srgbClr val="FFFFFF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6/11/2013</a:t>
            </a:fld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38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38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29BB29-6BC2-4F1B-BD03-900478DC5074}" type="slidenum">
              <a:rPr lang="en-US" smtClean="0">
                <a:solidFill>
                  <a:srgbClr val="FFFFFF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37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7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38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38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38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38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</p:grpSp>
      <p:sp>
        <p:nvSpPr>
          <p:cNvPr id="33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58AC3BB-162D-49B7-8D93-48654FB502E7}" type="datetime1">
              <a:rPr lang="en-US" smtClean="0">
                <a:solidFill>
                  <a:srgbClr val="FFFFFF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6/11/2013</a:t>
            </a:fld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38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38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29BB29-6BC2-4F1B-BD03-900478DC5074}" type="slidenum">
              <a:rPr lang="en-US" smtClean="0">
                <a:solidFill>
                  <a:srgbClr val="FFFFFF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37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7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38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38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38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38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</p:grpSp>
      <p:sp>
        <p:nvSpPr>
          <p:cNvPr id="33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58AC3BB-162D-49B7-8D93-48654FB502E7}" type="datetime1">
              <a:rPr lang="en-US" smtClean="0">
                <a:solidFill>
                  <a:srgbClr val="FFFFFF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6/11/2013</a:t>
            </a:fld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38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38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29BB29-6BC2-4F1B-BD03-900478DC5074}" type="slidenum">
              <a:rPr lang="en-US" smtClean="0">
                <a:solidFill>
                  <a:srgbClr val="FFFFFF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37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7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38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38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38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8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38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8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</p:grpSp>
      <p:sp>
        <p:nvSpPr>
          <p:cNvPr id="33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58AC3BB-162D-49B7-8D93-48654FB502E7}" type="datetime1">
              <a:rPr lang="en-US" smtClean="0">
                <a:solidFill>
                  <a:srgbClr val="FFFFFF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6/11/2013</a:t>
            </a:fld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38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38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29BB29-6BC2-4F1B-BD03-900478DC5074}" type="slidenum">
              <a:rPr lang="en-US" smtClean="0">
                <a:solidFill>
                  <a:srgbClr val="FFFFFF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848600" cy="1828800"/>
          </a:xfrm>
        </p:spPr>
        <p:txBody>
          <a:bodyPr anchor="ctr"/>
          <a:lstStyle/>
          <a:p>
            <a:r>
              <a:rPr lang="en-US" sz="4400" dirty="0" smtClean="0"/>
              <a:t>SNS Match Committee Report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for SNS Meeting June 2013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143000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2000" u="sng" dirty="0" smtClean="0">
                <a:solidFill>
                  <a:schemeClr val="accent1"/>
                </a:solidFill>
              </a:rPr>
              <a:t>SNS Match Committee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br>
              <a:rPr lang="en-US" sz="2000" dirty="0" smtClean="0">
                <a:solidFill>
                  <a:schemeClr val="accent1"/>
                </a:solidFill>
              </a:rPr>
            </a:br>
            <a:r>
              <a:rPr lang="en-US" sz="2000" dirty="0" smtClean="0">
                <a:solidFill>
                  <a:schemeClr val="accent1"/>
                </a:solidFill>
              </a:rPr>
              <a:t>Oyesiku, Nelson M; Kathryn Holloway; David Roberts; Richard </a:t>
            </a:r>
            <a:r>
              <a:rPr lang="en-US" sz="2000" dirty="0" err="1" smtClean="0">
                <a:solidFill>
                  <a:schemeClr val="accent1"/>
                </a:solidFill>
              </a:rPr>
              <a:t>Fessler</a:t>
            </a:r>
            <a:r>
              <a:rPr lang="en-US" sz="2000" dirty="0" smtClean="0">
                <a:solidFill>
                  <a:schemeClr val="accent1"/>
                </a:solidFill>
              </a:rPr>
              <a:t> ; Johnny </a:t>
            </a:r>
            <a:r>
              <a:rPr lang="en-US" sz="2000" dirty="0" err="1" smtClean="0">
                <a:solidFill>
                  <a:schemeClr val="accent1"/>
                </a:solidFill>
              </a:rPr>
              <a:t>Delashaw</a:t>
            </a:r>
            <a:r>
              <a:rPr lang="en-US" sz="2000" dirty="0" smtClean="0">
                <a:solidFill>
                  <a:schemeClr val="accent1"/>
                </a:solidFill>
              </a:rPr>
              <a:t>; Phil Weinstein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8600"/>
            <a:ext cx="1943100" cy="194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Data are from NRMP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5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32775" cy="636587"/>
          </a:xfrm>
        </p:spPr>
        <p:txBody>
          <a:bodyPr anchorCtr="0"/>
          <a:lstStyle/>
          <a:p>
            <a:r>
              <a:rPr lang="en-US" sz="2800" dirty="0"/>
              <a:t>SNS </a:t>
            </a:r>
            <a:r>
              <a:rPr lang="en-US" sz="2800" dirty="0" smtClean="0"/>
              <a:t>2013 </a:t>
            </a:r>
            <a:r>
              <a:rPr lang="en-US" sz="2800" dirty="0"/>
              <a:t>Match Committee Report</a:t>
            </a:r>
          </a:p>
        </p:txBody>
      </p:sp>
      <p:sp>
        <p:nvSpPr>
          <p:cNvPr id="4506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609600"/>
            <a:ext cx="8153400" cy="5867400"/>
          </a:xfrm>
        </p:spPr>
        <p:txBody>
          <a:bodyPr/>
          <a:lstStyle/>
          <a:p>
            <a:pPr marL="319088" indent="-319088">
              <a:buNone/>
            </a:pPr>
            <a:endParaRPr lang="en-US" sz="1800" dirty="0" smtClean="0"/>
          </a:p>
          <a:p>
            <a:pPr marL="319088" indent="-319088">
              <a:buNone/>
            </a:pPr>
            <a:r>
              <a:rPr lang="en-US" sz="1800" dirty="0" smtClean="0"/>
              <a:t>	Based on fall 2012 data, there are 1,406 residents in training in 101 training programs. Approximately 15.7% are women. </a:t>
            </a:r>
          </a:p>
          <a:p>
            <a:pPr marL="319088" indent="-319088">
              <a:buNone/>
            </a:pPr>
            <a:endParaRPr lang="en-US" sz="1800" dirty="0" smtClean="0"/>
          </a:p>
          <a:p>
            <a:pPr marL="319088" indent="-319088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146 residents </a:t>
            </a:r>
            <a:r>
              <a:rPr lang="en-US" sz="1800" dirty="0" smtClean="0"/>
              <a:t>completed training in 2012 and 214 are tracking towards completion in Spring 2013. </a:t>
            </a:r>
          </a:p>
          <a:p>
            <a:pPr marL="319088" indent="-319088">
              <a:buNone/>
            </a:pPr>
            <a:endParaRPr lang="en-US" sz="1800" dirty="0" smtClean="0"/>
          </a:p>
          <a:p>
            <a:pPr marL="319088" indent="-319088">
              <a:buNone/>
            </a:pPr>
            <a:r>
              <a:rPr lang="en-US" sz="1800" dirty="0" smtClean="0"/>
              <a:t>	For the 2012 Residency Match there were 318 applications and 196 positions were filled. </a:t>
            </a:r>
            <a:r>
              <a:rPr lang="en-US" sz="1800" dirty="0"/>
              <a:t> </a:t>
            </a:r>
            <a:r>
              <a:rPr lang="en-US" sz="1800" dirty="0" smtClean="0"/>
              <a:t>87% </a:t>
            </a:r>
            <a:r>
              <a:rPr lang="en-US" sz="1800" dirty="0" smtClean="0"/>
              <a:t>of </a:t>
            </a:r>
            <a:r>
              <a:rPr lang="en-US" sz="1800" dirty="0" smtClean="0"/>
              <a:t>those matched were from U.S. Medical Schools. </a:t>
            </a:r>
          </a:p>
          <a:p>
            <a:pPr marL="319088" indent="-319088">
              <a:buNone/>
            </a:pPr>
            <a:endParaRPr lang="en-US" sz="1800" dirty="0" smtClean="0"/>
          </a:p>
          <a:p>
            <a:pPr marL="319088" indent="-319088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Neurosurgery </a:t>
            </a:r>
            <a:r>
              <a:rPr lang="en-US" sz="1800" dirty="0" smtClean="0"/>
              <a:t>is the </a:t>
            </a:r>
            <a:r>
              <a:rPr lang="en-US" sz="1800" dirty="0" smtClean="0"/>
              <a:t>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most </a:t>
            </a:r>
            <a:r>
              <a:rPr lang="en-US" sz="1800" dirty="0" smtClean="0"/>
              <a:t>competitive after plastic surgery and dermatology. </a:t>
            </a:r>
            <a:endParaRPr lang="en-US" sz="1800" dirty="0" smtClean="0"/>
          </a:p>
          <a:p>
            <a:pPr marL="319088" indent="-319088">
              <a:buNone/>
            </a:pPr>
            <a:r>
              <a:rPr lang="en-US" sz="1800" dirty="0"/>
              <a:t>	</a:t>
            </a:r>
          </a:p>
          <a:p>
            <a:pPr marL="319088" indent="-319088">
              <a:buNone/>
            </a:pPr>
            <a:r>
              <a:rPr lang="en-US" sz="1800" dirty="0" smtClean="0"/>
              <a:t>	The </a:t>
            </a:r>
            <a:r>
              <a:rPr lang="en-US" sz="1800" dirty="0" smtClean="0"/>
              <a:t>average USMLE score for applicants was approximately USMLE 1 - 239 and USMLE-2 - 237 in 2009, the most recent available data. </a:t>
            </a:r>
            <a:endParaRPr lang="en-US" sz="1800" dirty="0" smtClean="0"/>
          </a:p>
          <a:p>
            <a:pPr marL="319088" indent="-319088"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 marL="319088" indent="-319088">
              <a:buNone/>
            </a:pPr>
            <a:r>
              <a:rPr lang="en-US" sz="1800" dirty="0"/>
              <a:t>	</a:t>
            </a:r>
            <a:r>
              <a:rPr lang="en-US" sz="1800" dirty="0" smtClean="0"/>
              <a:t>Approximately </a:t>
            </a:r>
            <a:r>
              <a:rPr lang="en-US" sz="1800" dirty="0" smtClean="0"/>
              <a:t>12% of applicants had a Ph.D. degree, and 28% were AOA.</a:t>
            </a:r>
          </a:p>
          <a:p>
            <a:pPr marL="319088" indent="-319088">
              <a:buNone/>
            </a:pP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63575"/>
          </a:xfrm>
        </p:spPr>
        <p:txBody>
          <a:bodyPr/>
          <a:lstStyle/>
          <a:p>
            <a:r>
              <a:rPr lang="en-US" sz="3600" dirty="0"/>
              <a:t>Match Summary, </a:t>
            </a:r>
            <a:r>
              <a:rPr lang="en-US" sz="3600" dirty="0" smtClean="0"/>
              <a:t>2013</a:t>
            </a:r>
            <a:endParaRPr lang="en-US" sz="3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67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ERAS </a:t>
            </a:r>
            <a:r>
              <a:rPr lang="en-US" sz="2400" dirty="0" smtClean="0"/>
              <a:t>2013 </a:t>
            </a:r>
            <a:r>
              <a:rPr lang="en-US" sz="2400" dirty="0"/>
              <a:t>applicants Neurological Surgery: </a:t>
            </a:r>
            <a:r>
              <a:rPr lang="en-US" sz="2400" dirty="0" smtClean="0"/>
              <a:t> USMGs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                                                                               IMGs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No of Programs: </a:t>
            </a:r>
            <a:r>
              <a:rPr lang="en-US" sz="2400" dirty="0" smtClean="0"/>
              <a:t>99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Positions offered: </a:t>
            </a:r>
            <a:r>
              <a:rPr lang="en-US" sz="2400" dirty="0" smtClean="0"/>
              <a:t>204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No of Matches (US Seniors): </a:t>
            </a:r>
            <a:r>
              <a:rPr lang="en-US" sz="2400" dirty="0" smtClean="0"/>
              <a:t>241 </a:t>
            </a:r>
            <a:r>
              <a:rPr lang="en-US" sz="2400" dirty="0"/>
              <a:t>(% filled = </a:t>
            </a:r>
            <a:r>
              <a:rPr lang="en-US" sz="2400" dirty="0" smtClean="0"/>
              <a:t>93.1)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No of Matches (Total) : </a:t>
            </a:r>
            <a:r>
              <a:rPr lang="en-US" sz="2400" dirty="0" smtClean="0"/>
              <a:t>314 (% </a:t>
            </a:r>
            <a:r>
              <a:rPr lang="en-US" sz="2400" dirty="0"/>
              <a:t>filled = </a:t>
            </a:r>
            <a:r>
              <a:rPr lang="en-US" sz="2400" dirty="0" smtClean="0"/>
              <a:t>99.5)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Unfilled Programs: 1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791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Match Summary </a:t>
            </a:r>
            <a:r>
              <a:rPr lang="en-US" sz="2800" b="1" dirty="0" smtClean="0"/>
              <a:t>2013: Advanced Data Table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" y="1752600"/>
          <a:ext cx="8839200" cy="2438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382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219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No. of Programs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Positions Offered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Unfilled Programs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No. of Applicants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US Seniors / Total</a:t>
                      </a:r>
                      <a:endParaRPr lang="en-US" sz="1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No. of Matches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US Seniors / Total</a:t>
                      </a:r>
                      <a:endParaRPr lang="en-US" sz="1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% Filled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US Seniors / Total</a:t>
                      </a:r>
                      <a:endParaRPr lang="en-US" sz="1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Ranked Positions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US Seniors / Total</a:t>
                      </a:r>
                      <a:endParaRPr lang="en-US" sz="1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</a:tr>
              <a:tr h="1219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PGY-1 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99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Times New Roman"/>
                          <a:cs typeface="Times New Roman"/>
                        </a:rPr>
                        <a:t>241 / 314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190 / 203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+mn-ea"/>
                          <a:cs typeface="+mn-cs"/>
                        </a:rPr>
                        <a:t>93.1 / 99.5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Times New Roman"/>
                          <a:cs typeface="Times New Roman"/>
                        </a:rPr>
                        <a:t>3207 / 3499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749" marR="47749" marT="0" marB="0" anchor="ctr"/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774700"/>
          </a:xfrm>
        </p:spPr>
        <p:txBody>
          <a:bodyPr/>
          <a:lstStyle/>
          <a:p>
            <a:r>
              <a:rPr lang="en-US" sz="2800" dirty="0"/>
              <a:t>Total </a:t>
            </a:r>
            <a:r>
              <a:rPr lang="en-US" sz="2800" dirty="0" smtClean="0"/>
              <a:t>Positions Offered / </a:t>
            </a:r>
            <a:r>
              <a:rPr lang="en-US" sz="2800" dirty="0"/>
              <a:t>Positions </a:t>
            </a:r>
            <a:r>
              <a:rPr lang="en-US" sz="2800" dirty="0" smtClean="0"/>
              <a:t>Filled </a:t>
            </a:r>
            <a:r>
              <a:rPr lang="en-US" sz="2800" dirty="0"/>
              <a:t>by US Seniors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799363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39825"/>
          </a:xfrm>
        </p:spPr>
        <p:txBody>
          <a:bodyPr/>
          <a:lstStyle/>
          <a:p>
            <a:r>
              <a:rPr lang="en-US" sz="2800" dirty="0"/>
              <a:t>% </a:t>
            </a:r>
            <a:r>
              <a:rPr lang="en-US" sz="2800" dirty="0" smtClean="0"/>
              <a:t>Positions Filled / </a:t>
            </a:r>
            <a:r>
              <a:rPr lang="en-US" sz="2800" dirty="0"/>
              <a:t>% </a:t>
            </a:r>
            <a:r>
              <a:rPr lang="en-US" sz="2800" dirty="0" smtClean="0"/>
              <a:t>Positions </a:t>
            </a:r>
            <a:r>
              <a:rPr lang="en-US" sz="2800" dirty="0"/>
              <a:t>F</a:t>
            </a:r>
            <a:r>
              <a:rPr lang="en-US" sz="2800" dirty="0" smtClean="0"/>
              <a:t>illed </a:t>
            </a:r>
            <a:r>
              <a:rPr lang="en-US" sz="2800" dirty="0"/>
              <a:t>by US Seniors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001000" cy="481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ORY">
  <a:themeElements>
    <a:clrScheme name="Custom 6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84484"/>
      </a:accent1>
      <a:accent2>
        <a:srgbClr val="FFC000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1B1D7B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EMORY</Template>
  <TotalTime>386</TotalTime>
  <Words>148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EMORY</vt:lpstr>
      <vt:lpstr>Ripple</vt:lpstr>
      <vt:lpstr>1_Ripple</vt:lpstr>
      <vt:lpstr>2_Ripple</vt:lpstr>
      <vt:lpstr>3_Ripple</vt:lpstr>
      <vt:lpstr>SNS Match Committee Report for SNS Meeting June 2013</vt:lpstr>
      <vt:lpstr>PowerPoint Presentation</vt:lpstr>
      <vt:lpstr>SNS 2013 Match Committee Report</vt:lpstr>
      <vt:lpstr>Match Summary, 2013</vt:lpstr>
      <vt:lpstr>Match Summary 2013: Advanced Data Table</vt:lpstr>
      <vt:lpstr>Total Positions Offered / Positions Filled by US Seniors</vt:lpstr>
      <vt:lpstr>% Positions Filled / % Positions Filled by US Seniors</vt:lpstr>
    </vt:vector>
  </TitlesOfParts>
  <Company>Emory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SNS Match Committee Report Council Meeting:  June 16, 2010</dc:title>
  <dc:creator>Emily Feinstein</dc:creator>
  <cp:lastModifiedBy>Nelson M Oyesiku</cp:lastModifiedBy>
  <cp:revision>32</cp:revision>
  <dcterms:created xsi:type="dcterms:W3CDTF">2010-06-21T14:57:05Z</dcterms:created>
  <dcterms:modified xsi:type="dcterms:W3CDTF">2013-06-11T10:11:01Z</dcterms:modified>
</cp:coreProperties>
</file>