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8" r:id="rId4"/>
    <p:sldId id="257" r:id="rId5"/>
    <p:sldId id="281" r:id="rId6"/>
    <p:sldId id="263" r:id="rId7"/>
    <p:sldId id="282" r:id="rId8"/>
    <p:sldId id="276" r:id="rId9"/>
    <p:sldId id="261" r:id="rId10"/>
    <p:sldId id="279" r:id="rId11"/>
    <p:sldId id="280" r:id="rId12"/>
    <p:sldId id="278" r:id="rId13"/>
    <p:sldId id="260" r:id="rId14"/>
    <p:sldId id="277" r:id="rId15"/>
    <p:sldId id="264" r:id="rId16"/>
    <p:sldId id="285" r:id="rId17"/>
    <p:sldId id="283" r:id="rId18"/>
    <p:sldId id="269" r:id="rId19"/>
    <p:sldId id="270" r:id="rId20"/>
    <p:sldId id="272" r:id="rId21"/>
    <p:sldId id="275" r:id="rId22"/>
    <p:sldId id="286" r:id="rId23"/>
    <p:sldId id="284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9893A3-0595-4CFE-A24E-D931809580E2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C7FEA4E-D5EE-46BF-AF99-52663A6EA9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F8128E-8AAA-4A1B-896E-CDE649A1C430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18435" name="Rectangle 1026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AEC3EDB-7920-44EA-8FA0-2EF227B6A00C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97F5153-F36F-4628-9172-9DC84249C304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20483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53EF78-9EBC-4091-A061-667B27C33514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24579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D7174AC-D50A-4E4A-AA6F-EECFD695D542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28675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05F1ABD-DADF-4550-A393-B93B928C30EA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33795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40CABA-408A-478F-917F-E180BABDC0D8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36867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9F8D177-1539-4D84-A921-7B73C26AF595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40963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86E84A7-236E-426E-8264-6EE532645829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BCD2C0-9AD6-4777-BEE4-8FB4FA672279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5A5C1-0356-4CCF-9095-44B4140A38A7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551DC-B432-41A7-A7AF-A754237EC3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6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71C44E-C3A5-4423-AC33-1D7E8607BF19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6E571-CB77-4A8D-867E-75F3BD4170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79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F86D76-A266-49BE-9115-FEA143449827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EEA0A-2645-4718-98C6-3DBAA684E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6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D3EDC6-98EC-49F6-9D5C-0DE21BABF6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88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BA6CD7-689C-40CC-8D65-C0C2B848CC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2790C2-2200-4399-A226-203B91C6529A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2CD6D-E547-4239-8CCC-BEB4A2F63A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64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139B2C-3086-48F7-8195-0C41651D1CF5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94435-1FFC-4126-8B36-17564E0D30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59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5E3C5F-E2F2-4095-9469-73F9306A9377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FDAD4-D818-4F15-B344-68B04172AF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94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9EFB8B-6175-4F0E-ADE7-AADC01FE6335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F17DD-C701-4A81-9D40-539151AE7F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69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28BA8E-88BA-42F8-9211-44F80B1A503D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43061-4471-4DF7-97C5-79F6CF949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73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91FEEF-BF6B-4A1D-A0AD-081C7EBF1BD1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C6729-D962-4232-9568-C47854E816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0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E45D24-0ADF-4629-9D77-60E1F0210C8A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B2BC9-0124-4613-A1E8-29A94E210C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42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4C47B9-9A22-44A4-BD22-47DBFF070C7B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383F1-F5E8-40EC-AA7A-DA15025A4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86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02ED456-B169-4754-95E4-EAEFAC768505}" type="datetime1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50A2367-9AF2-4828-8CE5-8A480384142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video" Target="\Users\costasghadjipanayis\Desktop\EmoryEndoscopy\EmoryEndo2011\Hadjipanayis\ETVVentAnatomy.mov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ideo" Target="\Users\costasghadjipanayis\Desktop\Meetings:VisitingLectures\PENNEndoscopy\ColemanVPSColloidCystInitial.mov" TargetMode="Externa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tleby.com/107/189.html#i72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ideo" Target="\Users\arthpatel\Dropbox\Boot%20Camp%202\Lectures\Ventricular%20Anat\ETVVentAnatomy.mov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688" y="2605088"/>
            <a:ext cx="8048625" cy="3238500"/>
          </a:xfrm>
          <a:effectLst>
            <a:outerShdw blurRad="63500" dist="25401" dir="2700000" rotWithShape="0">
              <a:srgbClr val="000000">
                <a:alpha val="42998"/>
              </a:srgb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EBF1D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Ventricular Anatomy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63500" dist="25401" dir="2700000" rotWithShape="0">
              <a:srgbClr val="000000">
                <a:alpha val="42998"/>
              </a:srgbClr>
            </a:outerShdw>
          </a:effectLst>
        </p:spPr>
        <p:txBody>
          <a:bodyPr anchor="t"/>
          <a:lstStyle/>
          <a:p>
            <a:pPr eaLnBrk="1" hangingPunct="1"/>
            <a:r>
              <a:rPr lang="en-US" altLang="en-US" sz="3600" b="1" i="1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Fornix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087438"/>
            <a:ext cx="8229600" cy="5038725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C-shaped structure that wraps around thalamus in wall of ventricle.</a:t>
            </a:r>
          </a:p>
          <a:p>
            <a:pPr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Consists of hippocampomamillary tract fibers</a:t>
            </a:r>
          </a:p>
          <a:p>
            <a:pPr lvl="1"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Originate from hippocampus, subiculum, and dentate gyrus of temporal lobe</a:t>
            </a:r>
          </a:p>
          <a:p>
            <a:pPr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Fimbria arises in floor of temporal horn and passes posteriorly to become crus of fornix</a:t>
            </a:r>
          </a:p>
          <a:p>
            <a:pPr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Paired crura meet to form body of fornix</a:t>
            </a:r>
          </a:p>
          <a:p>
            <a:pPr lvl="1" eaLnBrk="1" hangingPunct="1"/>
            <a:r>
              <a:rPr lang="en-US" altLang="en-US" sz="20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Separates roof of third ventricle from the floor of the lateral ventricles</a:t>
            </a:r>
          </a:p>
          <a:p>
            <a:pPr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Body of fornix separates into 2 columns that arch along the superior and anterior margins of the foramen of Monro in their course toward the mamillary bodies.</a:t>
            </a:r>
          </a:p>
          <a:p>
            <a:pPr eaLnBrk="1" hangingPunct="1"/>
            <a:endParaRPr lang="en-US" altLang="en-US" sz="2400" smtClean="0">
              <a:solidFill>
                <a:srgbClr val="EBF1DE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/>
            <a:endParaRPr lang="en-US" altLang="en-US" sz="2400" smtClean="0">
              <a:solidFill>
                <a:srgbClr val="EBF1DE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rhotonCerebru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7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5"/>
          <p:cNvSpPr>
            <a:spLocks noGrp="1"/>
          </p:cNvSpPr>
          <p:nvPr>
            <p:ph type="title"/>
          </p:nvPr>
        </p:nvSpPr>
        <p:spPr>
          <a:xfrm>
            <a:off x="4495800" y="93663"/>
            <a:ext cx="4378325" cy="9398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Lateral Ventricle</a:t>
            </a:r>
          </a:p>
        </p:txBody>
      </p:sp>
      <p:sp>
        <p:nvSpPr>
          <p:cNvPr id="30724" name="Content Placeholder 7"/>
          <p:cNvSpPr>
            <a:spLocks noGrp="1"/>
          </p:cNvSpPr>
          <p:nvPr>
            <p:ph sz="half" idx="2"/>
          </p:nvPr>
        </p:nvSpPr>
        <p:spPr>
          <a:xfrm>
            <a:off x="4076700" y="915988"/>
            <a:ext cx="4967288" cy="50927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Frontal horn is anterior to the thalamus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Body is above the thalamus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The atrium and occipital horn are behind the thalamus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Septum pellucidum is the medial wall of the frontal horn and body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Hippocampal formation in floor of temporal horn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Fornix arises in hippocampal formation and wraps around thalamus</a:t>
            </a:r>
          </a:p>
          <a:p>
            <a:endParaRPr lang="en-US" altLang="en-US" smtClean="0">
              <a:ea typeface="ＭＳ Ｐゴシック" panose="020B0600070205080204" pitchFamily="34" charset="-128"/>
            </a:endParaRPr>
          </a:p>
          <a:p>
            <a:endParaRPr lang="en-US" altLang="en-US" smtClean="0">
              <a:ea typeface="ＭＳ Ｐゴシック" panose="020B0600070205080204" pitchFamily="34" charset="-128"/>
            </a:endParaRPr>
          </a:p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8" y="274638"/>
            <a:ext cx="5172075" cy="1143000"/>
          </a:xfrm>
          <a:effectLst>
            <a:outerShdw blurRad="63500" dist="25401" dir="2700000" rotWithShape="0">
              <a:srgbClr val="000000">
                <a:alpha val="42998"/>
              </a:srgbClr>
            </a:outerShdw>
          </a:effectLst>
        </p:spPr>
        <p:txBody>
          <a:bodyPr anchor="t"/>
          <a:lstStyle/>
          <a:p>
            <a:pPr eaLnBrk="1" hangingPunct="1"/>
            <a:r>
              <a:rPr lang="en-US" altLang="en-US" sz="3600" b="1" i="1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Foramen of Monro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sz="half" idx="2"/>
          </p:nvPr>
        </p:nvSpPr>
        <p:spPr>
          <a:xfrm>
            <a:off x="0" y="1212850"/>
            <a:ext cx="4064000" cy="4913313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Frontal horn of lateral ventricle is anterior and body behind the foramen of Monro.</a:t>
            </a:r>
          </a:p>
          <a:p>
            <a:pPr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columns of the fornix form the anterior and superior margins of foramen.</a:t>
            </a:r>
          </a:p>
          <a:p>
            <a:pPr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Choroidal fissue is cleft between fornix and the thalamus along which the choroid plexus is attached.</a:t>
            </a:r>
          </a:p>
          <a:p>
            <a:pPr lvl="1"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Superior choroidal vein </a:t>
            </a:r>
          </a:p>
          <a:p>
            <a:pPr eaLnBrk="1" hangingPunct="1"/>
            <a:endParaRPr lang="en-US" altLang="en-US" smtClean="0">
              <a:solidFill>
                <a:srgbClr val="EBF1DE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1748" name="Picture 6" descr="The_Lateral_and_Third_Ventricles.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0"/>
            <a:ext cx="3994150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 descr="The_Cerebrum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9950" y="3408363"/>
            <a:ext cx="2703513" cy="3449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02468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066800" y="304800"/>
            <a:ext cx="701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000"/>
              <a:t>Foramen of Monro Anatomy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076325" y="2862263"/>
            <a:ext cx="1354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Septal Vein</a:t>
            </a:r>
          </a:p>
        </p:txBody>
      </p:sp>
      <p:sp>
        <p:nvSpPr>
          <p:cNvPr id="32773" name="Line 8"/>
          <p:cNvSpPr>
            <a:spLocks noChangeShapeType="1"/>
          </p:cNvSpPr>
          <p:nvPr/>
        </p:nvSpPr>
        <p:spPr bwMode="auto">
          <a:xfrm flipV="1">
            <a:off x="2438400" y="2743200"/>
            <a:ext cx="1219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5715000" y="4191000"/>
            <a:ext cx="2217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Thalamostriate Vein</a:t>
            </a:r>
          </a:p>
        </p:txBody>
      </p:sp>
      <p:sp>
        <p:nvSpPr>
          <p:cNvPr id="32775" name="Line 10"/>
          <p:cNvSpPr>
            <a:spLocks noChangeShapeType="1"/>
          </p:cNvSpPr>
          <p:nvPr/>
        </p:nvSpPr>
        <p:spPr bwMode="auto">
          <a:xfrm flipH="1">
            <a:off x="5410200" y="4572000"/>
            <a:ext cx="1219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Text Box 11"/>
          <p:cNvSpPr txBox="1">
            <a:spLocks noChangeArrowheads="1"/>
          </p:cNvSpPr>
          <p:nvPr/>
        </p:nvSpPr>
        <p:spPr bwMode="auto">
          <a:xfrm>
            <a:off x="6372225" y="1871663"/>
            <a:ext cx="81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Fornix</a:t>
            </a:r>
          </a:p>
        </p:txBody>
      </p:sp>
      <p:sp>
        <p:nvSpPr>
          <p:cNvPr id="32777" name="Line 12"/>
          <p:cNvSpPr>
            <a:spLocks noChangeShapeType="1"/>
          </p:cNvSpPr>
          <p:nvPr/>
        </p:nvSpPr>
        <p:spPr bwMode="auto">
          <a:xfrm flipH="1">
            <a:off x="6019800" y="2209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Text Box 13"/>
          <p:cNvSpPr txBox="1">
            <a:spLocks noChangeArrowheads="1"/>
          </p:cNvSpPr>
          <p:nvPr/>
        </p:nvSpPr>
        <p:spPr bwMode="auto">
          <a:xfrm>
            <a:off x="723900" y="4157663"/>
            <a:ext cx="173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Choroid Plexus</a:t>
            </a:r>
          </a:p>
        </p:txBody>
      </p:sp>
      <p:sp>
        <p:nvSpPr>
          <p:cNvPr id="32779" name="Line 14"/>
          <p:cNvSpPr>
            <a:spLocks noChangeShapeType="1"/>
          </p:cNvSpPr>
          <p:nvPr/>
        </p:nvSpPr>
        <p:spPr bwMode="auto">
          <a:xfrm>
            <a:off x="2362200" y="4495800"/>
            <a:ext cx="990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Text Box 15"/>
          <p:cNvSpPr txBox="1">
            <a:spLocks noChangeArrowheads="1"/>
          </p:cNvSpPr>
          <p:nvPr/>
        </p:nvSpPr>
        <p:spPr bwMode="auto">
          <a:xfrm>
            <a:off x="3276600" y="1524000"/>
            <a:ext cx="206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Foramen of Monro</a:t>
            </a:r>
          </a:p>
        </p:txBody>
      </p:sp>
      <p:sp>
        <p:nvSpPr>
          <p:cNvPr id="32781" name="Line 16"/>
          <p:cNvSpPr>
            <a:spLocks noChangeShapeType="1"/>
          </p:cNvSpPr>
          <p:nvPr/>
        </p:nvSpPr>
        <p:spPr bwMode="auto">
          <a:xfrm>
            <a:off x="4724400" y="1905000"/>
            <a:ext cx="228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63500" dist="25401" dir="2700000" rotWithShape="0">
              <a:srgbClr val="000000">
                <a:alpha val="42998"/>
              </a:srgbClr>
            </a:outerShdw>
          </a:effectLst>
        </p:spPr>
        <p:txBody>
          <a:bodyPr anchor="t"/>
          <a:lstStyle/>
          <a:p>
            <a:pPr eaLnBrk="1" hangingPunct="1"/>
            <a:r>
              <a:rPr lang="en-US" altLang="en-US" sz="3600" b="1" i="1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Venous Anatomy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0" y="877888"/>
            <a:ext cx="4822825" cy="5248275"/>
          </a:xfrm>
        </p:spPr>
        <p:txBody>
          <a:bodyPr/>
          <a:lstStyle/>
          <a:p>
            <a:r>
              <a:rPr lang="en-US" altLang="en-US" sz="240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Veins from frontal horn and body of lateral ventricle drain into the internal cerebral vein.</a:t>
            </a:r>
          </a:p>
          <a:p>
            <a:pPr lvl="1"/>
            <a:r>
              <a:rPr lang="en-US" altLang="en-US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Thalamostriate and septal veins</a:t>
            </a:r>
          </a:p>
          <a:p>
            <a:pPr lvl="1"/>
            <a:r>
              <a:rPr lang="en-US" altLang="en-US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Thalamostriate v. lies between caudate nucleus and thalamus</a:t>
            </a:r>
          </a:p>
          <a:p>
            <a:r>
              <a:rPr lang="en-US" altLang="en-US" sz="240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Veins from temporal horn drain into the basal vein of Rosenthal.</a:t>
            </a:r>
          </a:p>
          <a:p>
            <a:r>
              <a:rPr lang="en-US" altLang="en-US" sz="240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Veins draining atrium drain into basal, internal cerebral, or great vein of Galen</a:t>
            </a:r>
          </a:p>
          <a:p>
            <a:r>
              <a:rPr lang="en-US" altLang="en-US" sz="240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2 internal cerebral veins and 2 basal veins drain into the vein of Galen </a:t>
            </a:r>
          </a:p>
        </p:txBody>
      </p:sp>
      <p:pic>
        <p:nvPicPr>
          <p:cNvPr id="34820" name="Picture 8" descr="The_Lateral_and_Third_Ventricles.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877888"/>
            <a:ext cx="4321175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The_Cereb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1155700"/>
            <a:ext cx="3749675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Arterial Anatomy</a:t>
            </a:r>
          </a:p>
        </p:txBody>
      </p:sp>
      <p:sp>
        <p:nvSpPr>
          <p:cNvPr id="35844" name="Content Placeholder 3"/>
          <p:cNvSpPr>
            <a:spLocks noGrp="1"/>
          </p:cNvSpPr>
          <p:nvPr>
            <p:ph sz="half" idx="1"/>
          </p:nvPr>
        </p:nvSpPr>
        <p:spPr>
          <a:xfrm>
            <a:off x="55563" y="1354138"/>
            <a:ext cx="4592637" cy="4525962"/>
          </a:xfrm>
        </p:spPr>
        <p:txBody>
          <a:bodyPr/>
          <a:lstStyle/>
          <a:p>
            <a:r>
              <a:rPr lang="en-US" altLang="en-US" sz="2400" smtClean="0">
                <a:ea typeface="ＭＳ Ｐゴシック" panose="020B0600070205080204" pitchFamily="34" charset="-128"/>
              </a:rPr>
              <a:t>Anterior choroidal arteries send branches to choroidal fissures to choroid plexus</a:t>
            </a:r>
          </a:p>
          <a:p>
            <a:r>
              <a:rPr lang="en-US" altLang="en-US" sz="2400" smtClean="0">
                <a:ea typeface="ＭＳ Ｐゴシック" panose="020B0600070205080204" pitchFamily="34" charset="-128"/>
              </a:rPr>
              <a:t>Anterior cerebral arteries pass around the anterior wall of the third ventricle and anterior wall of frontal horns to roof of lateral ventricles.</a:t>
            </a:r>
          </a:p>
          <a:p>
            <a:r>
              <a:rPr lang="en-US" altLang="en-US" sz="2400" smtClean="0">
                <a:ea typeface="ＭＳ Ｐゴシック" panose="020B0600070205080204" pitchFamily="34" charset="-128"/>
              </a:rPr>
              <a:t>Posterior cerebral arteries pass medial to temporal horns and atria and give rise to posterior choroidal arteries</a:t>
            </a:r>
          </a:p>
          <a:p>
            <a:pPr lvl="1"/>
            <a:r>
              <a:rPr lang="en-US" altLang="en-US" sz="2000" smtClean="0">
                <a:ea typeface="ＭＳ Ｐゴシック" panose="020B0600070205080204" pitchFamily="34" charset="-128"/>
              </a:rPr>
              <a:t>Posterior choroidal arteries pass through choroidal fissure to supply choroid plexus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1143000"/>
          </a:xfrm>
          <a:effectLst>
            <a:outerShdw blurRad="63500" dist="25401" dir="2700000" rotWithShape="0">
              <a:srgbClr val="000000">
                <a:alpha val="42998"/>
              </a:srgbClr>
            </a:outerShdw>
          </a:effectLst>
        </p:spPr>
        <p:txBody>
          <a:bodyPr anchor="t"/>
          <a:lstStyle/>
          <a:p>
            <a:pPr eaLnBrk="1" hangingPunct="1"/>
            <a:r>
              <a:rPr lang="en-US" altLang="en-US" sz="3600" b="1" i="1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Third Ventricle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58750" y="512763"/>
            <a:ext cx="8834438" cy="4525962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Midline cavity which connects each lateral ventricle through the foramen of Monro anterosuperiorly and posteriorly with the 4</a:t>
            </a:r>
            <a:r>
              <a:rPr lang="en-US" altLang="en-US" sz="2400" baseline="300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</a:t>
            </a:r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ventricle through the aqueduct of sylvius.</a:t>
            </a:r>
          </a:p>
          <a:p>
            <a:pPr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Roof has 4 layers</a:t>
            </a:r>
          </a:p>
          <a:p>
            <a:pPr lvl="1"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Fornix, 2 thin membranous layers of the tela choroidea, and a layer of blood vessels between the sheets of the tela choroidea</a:t>
            </a:r>
          </a:p>
          <a:p>
            <a:pPr lvl="1"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Tela choroidea forms 2 of the layers in the roof</a:t>
            </a:r>
          </a:p>
          <a:p>
            <a:pPr lvl="2"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 thin semiopaque membranes derived from the pia mater.</a:t>
            </a:r>
          </a:p>
          <a:p>
            <a:pPr lvl="2"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Velum interpositum is space between 2 layers of tela choroidea</a:t>
            </a:r>
          </a:p>
          <a:p>
            <a:pPr lvl="1"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Vascular layer consists of medial posterior choroidal arteries, internal cerebral veins and their tributaries.</a:t>
            </a:r>
          </a:p>
          <a:p>
            <a:pPr eaLnBrk="1" hangingPunct="1"/>
            <a:r>
              <a:rPr lang="en-US" altLang="en-US" sz="24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Choroidal fissure is located in the lateral margin of the roof.</a:t>
            </a:r>
          </a:p>
          <a:p>
            <a:pPr eaLnBrk="1" hangingPunct="1"/>
            <a:endParaRPr lang="en-US" altLang="en-US" sz="2400" smtClean="0">
              <a:solidFill>
                <a:srgbClr val="EBF1DE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63500" dist="25401" dir="2700000" rotWithShape="0">
              <a:srgbClr val="000000">
                <a:alpha val="42998"/>
              </a:srgbClr>
            </a:outerShdw>
          </a:effectLst>
        </p:spPr>
        <p:txBody>
          <a:bodyPr anchor="t"/>
          <a:lstStyle/>
          <a:p>
            <a:pPr eaLnBrk="1" hangingPunct="1"/>
            <a:r>
              <a:rPr lang="en-US" altLang="en-US" sz="3600" b="1" i="1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Third Ventricle</a:t>
            </a:r>
          </a:p>
        </p:txBody>
      </p:sp>
      <p:pic>
        <p:nvPicPr>
          <p:cNvPr id="38915" name="Content Placeholder 6" descr="The_Lateral_and_Third_Ventricles.6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Third Ventricle</a:t>
            </a:r>
          </a:p>
        </p:txBody>
      </p:sp>
      <p:pic>
        <p:nvPicPr>
          <p:cNvPr id="39939" name="Content Placeholder 2" descr="The_Lateral_and_Third_Ventricles.6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" b="5270"/>
          <a:stretch>
            <a:fillRect/>
          </a:stretch>
        </p:blipFill>
        <p:spPr>
          <a:xfrm>
            <a:off x="788988" y="1417638"/>
            <a:ext cx="7519987" cy="5343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CNS2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3886200" y="4419600"/>
            <a:ext cx="5334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9" descr="RhotonTheCerebrum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62013"/>
            <a:ext cx="9144000" cy="5200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0"/>
            <a:ext cx="586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ETV</a:t>
            </a:r>
          </a:p>
        </p:txBody>
      </p:sp>
      <p:pic>
        <p:nvPicPr>
          <p:cNvPr id="46083" name="ETVVentAnatomy.mov" descr="/Users/costasghadjipanayis/Desktop/EmoryEndoscopy/EmoryEndo2011/Hadjipanayis/ETVVentAnatomy.mov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0" fill="hold"/>
                                        <p:tgtEl>
                                          <p:spTgt spid="46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lemanVPSColloidCystInitial.mov" descr="Macintosh HD:Users:costashadjipanayis:Desktop:PENNEndoscopy:ColemanVPSColloidCystInitial.mo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2296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Colloid Cyst: Neuroendoscopic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8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13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Interhemispheric Transcallosal Approach to the Lateral and Third Ventricles</a:t>
            </a:r>
          </a:p>
        </p:txBody>
      </p:sp>
      <p:pic>
        <p:nvPicPr>
          <p:cNvPr id="50179" name="Picture 2" descr="The_Lateral_and_Third_Ventricles.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1938338"/>
            <a:ext cx="3167063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image72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63500" dist="25401" dir="2700000" rotWithShape="0">
              <a:srgbClr val="000000">
                <a:alpha val="42998"/>
              </a:srgbClr>
            </a:outerShdw>
          </a:effectLst>
        </p:spPr>
        <p:txBody>
          <a:bodyPr anchor="t"/>
          <a:lstStyle/>
          <a:p>
            <a:pPr eaLnBrk="1" hangingPunct="1"/>
            <a:r>
              <a:rPr lang="en-US" altLang="en-US" sz="3600" b="1" i="1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General Ventricular Anatomy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two lateral ventricles communicate with the third ventricle through the foramen of Monro.</a:t>
            </a:r>
          </a:p>
          <a:p>
            <a:pPr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third ventricle communicates with 4</a:t>
            </a:r>
            <a:r>
              <a:rPr lang="en-US" altLang="en-US" baseline="30000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</a:t>
            </a:r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ventricle through the cerebral aqueduct.</a:t>
            </a:r>
          </a:p>
          <a:p>
            <a:pPr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Lesions can involve the ventricular system and cause CSF communication pathway obstruction and hydrocephalus.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T2 PropellerObstHC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1514475"/>
            <a:ext cx="4335462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SAG FSE 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475"/>
            <a:ext cx="4335463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Obstructive Hydrocephalus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Intraventricular Anatomy</a:t>
            </a:r>
          </a:p>
        </p:txBody>
      </p:sp>
      <p:pic>
        <p:nvPicPr>
          <p:cNvPr id="23555" name="ETVVentAnatomy.mov" descr="Macintosh HD:Users:arthpatel:Dropbox:Boot Camp 2:Lectures:Ventricular Anat:ETVVentAnatomy.mov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5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Ax T2 FLAIRRieg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85888"/>
            <a:ext cx="4427537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sagT2 FLAIRRie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385888"/>
            <a:ext cx="441325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Colloid Cyst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63500" dist="25401" dir="2700000" rotWithShape="0">
              <a:srgbClr val="000000">
                <a:alpha val="42998"/>
              </a:srgbClr>
            </a:outerShdw>
          </a:effectLst>
        </p:spPr>
        <p:txBody>
          <a:bodyPr anchor="t"/>
          <a:lstStyle/>
          <a:p>
            <a:pPr eaLnBrk="1" hangingPunct="1"/>
            <a:r>
              <a:rPr lang="en-US" altLang="en-US" sz="3600" b="1" i="1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Lateral Ventricles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2"/>
          </p:nvPr>
        </p:nvSpPr>
        <p:spPr>
          <a:xfrm>
            <a:off x="114300" y="1417638"/>
            <a:ext cx="4383088" cy="4922837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Each lateral ventricle is c-shaped that wraps around the thalamus </a:t>
            </a:r>
          </a:p>
          <a:p>
            <a:pPr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 parts</a:t>
            </a:r>
          </a:p>
          <a:p>
            <a:pPr lvl="1"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Frontal, temporal, and occipital horns, the body, and the atrium</a:t>
            </a:r>
          </a:p>
          <a:p>
            <a:pPr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Walls are formed by the:</a:t>
            </a:r>
          </a:p>
          <a:p>
            <a:pPr lvl="1" eaLnBrk="1" hangingPunct="1"/>
            <a:r>
              <a:rPr lang="en-US" altLang="en-US" smtClean="0">
                <a:solidFill>
                  <a:srgbClr val="EBF1D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Thalamus, septum pellucidum, deep cerebral white matter, corpus callosum, caudate nucleus, and the fornix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mtClean="0">
              <a:solidFill>
                <a:srgbClr val="EBF1DE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6628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26629" name="Content Placeholder 5" descr="COR FSE T2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118"/>
          <a:stretch>
            <a:fillRect/>
          </a:stretch>
        </p:blipFill>
        <p:spPr>
          <a:xfrm>
            <a:off x="4419600" y="1508125"/>
            <a:ext cx="4724400" cy="4618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The_Cerebrum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3463" y="0"/>
            <a:ext cx="681513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594</Words>
  <Application>Microsoft Office PowerPoint</Application>
  <PresentationFormat>On-screen Show (4:3)</PresentationFormat>
  <Paragraphs>77</Paragraphs>
  <Slides>23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ＭＳ Ｐゴシック</vt:lpstr>
      <vt:lpstr>Calibri</vt:lpstr>
      <vt:lpstr>Office Theme</vt:lpstr>
      <vt:lpstr>Ventricular Anatomy</vt:lpstr>
      <vt:lpstr>PowerPoint Presentation</vt:lpstr>
      <vt:lpstr>PowerPoint Presentation</vt:lpstr>
      <vt:lpstr>General Ventricular Anatomy</vt:lpstr>
      <vt:lpstr>Obstructive Hydrocephalus</vt:lpstr>
      <vt:lpstr>Intraventricular Anatomy</vt:lpstr>
      <vt:lpstr>Colloid Cyst</vt:lpstr>
      <vt:lpstr>Lateral Ventricles</vt:lpstr>
      <vt:lpstr>PowerPoint Presentation</vt:lpstr>
      <vt:lpstr>Fornix</vt:lpstr>
      <vt:lpstr>Lateral Ventricle</vt:lpstr>
      <vt:lpstr>Foramen of Monro</vt:lpstr>
      <vt:lpstr>PowerPoint Presentation</vt:lpstr>
      <vt:lpstr>Venous Anatomy</vt:lpstr>
      <vt:lpstr>Arterial Anatomy</vt:lpstr>
      <vt:lpstr>Third Ventricle</vt:lpstr>
      <vt:lpstr>Third Ventricle</vt:lpstr>
      <vt:lpstr>Third Ventricle</vt:lpstr>
      <vt:lpstr>PowerPoint Presentation</vt:lpstr>
      <vt:lpstr>PowerPoint Presentation</vt:lpstr>
      <vt:lpstr>ETV</vt:lpstr>
      <vt:lpstr>Colloid Cyst: Neuroendoscopic Approach</vt:lpstr>
      <vt:lpstr>Interhemispheric Transcallosal Approach to the Lateral and Third Ventricles</vt:lpstr>
    </vt:vector>
  </TitlesOfParts>
  <Company>Oregon Health Sciences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 Surgery 101</dc:title>
  <dc:creator>Andrew Rekito</dc:creator>
  <cp:lastModifiedBy>Lisa O'Brien</cp:lastModifiedBy>
  <cp:revision>43</cp:revision>
  <cp:lastPrinted>2013-01-28T00:43:21Z</cp:lastPrinted>
  <dcterms:created xsi:type="dcterms:W3CDTF">2010-04-16T17:03:25Z</dcterms:created>
  <dcterms:modified xsi:type="dcterms:W3CDTF">2020-02-06T15:10:30Z</dcterms:modified>
</cp:coreProperties>
</file>